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ECFF"/>
    <a:srgbClr val="CCFF99"/>
    <a:srgbClr val="CCFF66"/>
    <a:srgbClr val="FFCCFF"/>
    <a:srgbClr val="FFFF99"/>
    <a:srgbClr val="FFCC99"/>
    <a:srgbClr val="CCFFCC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80E2-D936-4854-A517-6DF498F6E931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62CC-E527-4116-99C1-612FD5902D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0716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80E2-D936-4854-A517-6DF498F6E931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62CC-E527-4116-99C1-612FD5902D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728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80E2-D936-4854-A517-6DF498F6E931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62CC-E527-4116-99C1-612FD5902D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2014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80E2-D936-4854-A517-6DF498F6E931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62CC-E527-4116-99C1-612FD5902D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8283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80E2-D936-4854-A517-6DF498F6E931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62CC-E527-4116-99C1-612FD5902D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818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80E2-D936-4854-A517-6DF498F6E931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62CC-E527-4116-99C1-612FD5902D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088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80E2-D936-4854-A517-6DF498F6E931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62CC-E527-4116-99C1-612FD5902D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3666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80E2-D936-4854-A517-6DF498F6E931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62CC-E527-4116-99C1-612FD5902D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31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80E2-D936-4854-A517-6DF498F6E931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62CC-E527-4116-99C1-612FD5902D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5067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80E2-D936-4854-A517-6DF498F6E931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62CC-E527-4116-99C1-612FD5902D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86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80E2-D936-4854-A517-6DF498F6E931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62CC-E527-4116-99C1-612FD5902D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196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F80E2-D936-4854-A517-6DF498F6E931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F62CC-E527-4116-99C1-612FD5902D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337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27632" y="292608"/>
            <a:ext cx="92537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/>
          </a:p>
        </p:txBody>
      </p:sp>
      <p:pic>
        <p:nvPicPr>
          <p:cNvPr id="2" name="Picture 2" descr="Word Pinterest Vintage Fondos Para Power Point - Novocom.t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n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66" y="508"/>
            <a:ext cx="1440720" cy="149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22479" y="521208"/>
            <a:ext cx="10947042" cy="4308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EDUACIÓN PREESCOLAR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2020 - 2021</a:t>
            </a:r>
            <a:b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 Filosofía de la educación </a:t>
            </a:r>
            <a:b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CUARTO SEMESTRE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DOCENTE: Carlos Armando Balderas Valdés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400" dirty="0"/>
              <a:t> </a:t>
            </a:r>
            <a:r>
              <a:rPr lang="es-ES" sz="2400" dirty="0" smtClean="0"/>
              <a:t>UNIDAD 2: La </a:t>
            </a:r>
            <a:r>
              <a:rPr lang="es-ES" sz="2400" dirty="0"/>
              <a:t>educación como agente de cambio social o la transformación personal</a:t>
            </a:r>
            <a:r>
              <a:rPr lang="es-ES" sz="2400" dirty="0" smtClean="0"/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800" b="1" kern="0" dirty="0">
                <a:solidFill>
                  <a:prstClr val="black"/>
                </a:solidFill>
              </a:rPr>
              <a:t>Propósito: </a:t>
            </a:r>
            <a:r>
              <a:rPr lang="es-MX" sz="2400" kern="0" dirty="0">
                <a:solidFill>
                  <a:prstClr val="black"/>
                </a:solidFill>
              </a:rPr>
              <a:t>Que los estudiantes indaguen críticamente sobre distintas perspectivas filosóficas que arrojan luz a los principales conceptos y actividades constitutivas de la labor pedagógica, reflexionen sobre el tema como el sentido de la educación, el papel que juega el conocimiento del dentro de la educación y la relación que existe entre la labor del educador y el tipo de sociedad que se desea tener.</a:t>
            </a:r>
            <a:endParaRPr kumimoji="0" lang="es-ES" alt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91921" y="4461358"/>
            <a:ext cx="11277600" cy="2350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Alumna: </a:t>
            </a:r>
            <a:r>
              <a:rPr lang="es-ES_tradnl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Danna</a:t>
            </a: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Sophia</a:t>
            </a: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Rangel Ibarra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Trabajo a desarrollar:  </a:t>
            </a:r>
            <a:r>
              <a:rPr lang="es-MX" sz="1600" b="1" i="1" dirty="0"/>
              <a:t>LA EDUCACIÓN COMO LA TRASMISIÓN DE CONOCIMIENTOS.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402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premium vector of Watercolor paper with floral design vector | Fondos  de pantalla de power point, Fondos acuarela, Fondos de presentac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ángulo 10"/>
          <p:cNvSpPr/>
          <p:nvPr/>
        </p:nvSpPr>
        <p:spPr>
          <a:xfrm>
            <a:off x="1244177" y="0"/>
            <a:ext cx="11068026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MX" sz="32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LA EDUCACIÓN COMO LA TRASMISIÓN DE CONOCIMIENTOS</a:t>
            </a:r>
            <a:r>
              <a:rPr lang="es-MX" sz="32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.</a:t>
            </a:r>
          </a:p>
          <a:p>
            <a:pPr algn="ctr"/>
            <a:r>
              <a:rPr lang="es-MX" sz="2000" b="1" dirty="0" smtClean="0">
                <a:ln/>
                <a:solidFill>
                  <a:schemeClr val="accent4"/>
                </a:solidFill>
              </a:rPr>
              <a:t>Educación </a:t>
            </a:r>
            <a:r>
              <a:rPr lang="es-MX" sz="2000" b="1" dirty="0">
                <a:ln/>
                <a:solidFill>
                  <a:schemeClr val="accent4"/>
                </a:solidFill>
              </a:rPr>
              <a:t>como el cultivo y la investigación de las habilidades que conduzcan al desarrollo de la autonomía.</a:t>
            </a:r>
            <a:endParaRPr lang="es-MX" sz="2000" b="1" i="1" dirty="0">
              <a:ln/>
              <a:solidFill>
                <a:schemeClr val="accent4"/>
              </a:solidFill>
            </a:endParaRPr>
          </a:p>
          <a:p>
            <a:pPr algn="ctr"/>
            <a:endParaRPr lang="es-ES" sz="5400" b="1" dirty="0">
              <a:ln/>
              <a:solidFill>
                <a:schemeClr val="accent4"/>
              </a:solidFill>
            </a:endParaRPr>
          </a:p>
        </p:txBody>
      </p:sp>
      <p:pic>
        <p:nvPicPr>
          <p:cNvPr id="2056" name="Picture 8" descr="Flecha hacia abajo signo dibujado a mano | Icono Grati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272" y="1001015"/>
            <a:ext cx="984506" cy="781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Flecha hacia abajo signo dibujado a mano | Icono Grati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7996" y="923104"/>
            <a:ext cx="1101925" cy="110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ángulo 11"/>
          <p:cNvSpPr/>
          <p:nvPr/>
        </p:nvSpPr>
        <p:spPr>
          <a:xfrm>
            <a:off x="891473" y="1823770"/>
            <a:ext cx="3691943" cy="1136879"/>
          </a:xfrm>
          <a:prstGeom prst="rect">
            <a:avLst/>
          </a:prstGeom>
          <a:solidFill>
            <a:srgbClr val="FFCCFF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La educación puede ser considerada como una actividad o un proceso y, se define por lo que pretende alcanzar. 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8552938" y="2062734"/>
            <a:ext cx="3310898" cy="969606"/>
          </a:xfrm>
          <a:prstGeom prst="rect">
            <a:avLst/>
          </a:prstGeom>
          <a:solidFill>
            <a:srgbClr val="FFCC99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El cultivo del gusto por una ciencia es mucho más importante que el mismo acto de aprender.</a:t>
            </a:r>
            <a:r>
              <a:rPr lang="es-MX" dirty="0"/>
              <a:t> </a:t>
            </a:r>
          </a:p>
        </p:txBody>
      </p:sp>
      <p:pic>
        <p:nvPicPr>
          <p:cNvPr id="17" name="Picture 8" descr="Flecha hacia abajo signo dibujado a mano | Icono Grati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124" y="1167166"/>
            <a:ext cx="614921" cy="614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ángulo 17"/>
          <p:cNvSpPr/>
          <p:nvPr/>
        </p:nvSpPr>
        <p:spPr>
          <a:xfrm>
            <a:off x="4687910" y="1883536"/>
            <a:ext cx="3603158" cy="1915732"/>
          </a:xfrm>
          <a:prstGeom prst="rect">
            <a:avLst/>
          </a:prstGeom>
          <a:solidFill>
            <a:srgbClr val="CCFFCC"/>
          </a:solidFill>
          <a:ln>
            <a:solidFill>
              <a:srgbClr val="CC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El desarrollo de la autonomía personal implica la adquisición y maduración de las capacidades personales básicas, </a:t>
            </a:r>
            <a:r>
              <a:rPr lang="es-MX" dirty="0" smtClean="0">
                <a:solidFill>
                  <a:schemeClr val="tx1"/>
                </a:solidFill>
              </a:rPr>
              <a:t>como: el </a:t>
            </a:r>
            <a:r>
              <a:rPr lang="es-MX" dirty="0" err="1">
                <a:solidFill>
                  <a:schemeClr val="tx1"/>
                </a:solidFill>
              </a:rPr>
              <a:t>autoconcepto</a:t>
            </a:r>
            <a:r>
              <a:rPr lang="es-MX" dirty="0">
                <a:solidFill>
                  <a:schemeClr val="tx1"/>
                </a:solidFill>
              </a:rPr>
              <a:t>, la autoestima, la autopercepción, el autocontrol emocional</a:t>
            </a:r>
            <a:r>
              <a:rPr lang="es-MX" dirty="0" smtClean="0">
                <a:solidFill>
                  <a:schemeClr val="tx1"/>
                </a:solidFill>
              </a:rPr>
              <a:t>, entre otras.</a:t>
            </a:r>
            <a:endParaRPr lang="es-MX" dirty="0">
              <a:solidFill>
                <a:schemeClr val="tx1"/>
              </a:solidFill>
            </a:endParaRPr>
          </a:p>
        </p:txBody>
      </p:sp>
      <p:pic>
        <p:nvPicPr>
          <p:cNvPr id="19" name="Picture 8" descr="Flecha hacia abajo signo dibujado a mano | Icono Grati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982" y="2712956"/>
            <a:ext cx="984506" cy="781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8" descr="Flecha hacia abajo signo dibujado a mano | Icono Grati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800" y="3522281"/>
            <a:ext cx="614921" cy="614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Flecha hacia abajo signo dibujado a mano | Icono Grati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3400" y="2960649"/>
            <a:ext cx="614921" cy="614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ángulo 21"/>
          <p:cNvSpPr/>
          <p:nvPr/>
        </p:nvSpPr>
        <p:spPr>
          <a:xfrm>
            <a:off x="669701" y="3605857"/>
            <a:ext cx="3881967" cy="1305238"/>
          </a:xfrm>
          <a:prstGeom prst="rect">
            <a:avLst/>
          </a:prstGeom>
          <a:solidFill>
            <a:srgbClr val="CCFFFF"/>
          </a:solidFill>
          <a:ln>
            <a:solidFill>
              <a:srgbClr val="CCE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Para explicar qué es la educación Durkheim propone una visión dual de los seres humanos y explica que existen en las personas dos seres inseparables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3925961" y="5620844"/>
            <a:ext cx="4381646" cy="1192590"/>
          </a:xfrm>
          <a:prstGeom prst="rect">
            <a:avLst/>
          </a:prstGeom>
          <a:solidFill>
            <a:srgbClr val="FFCCFF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Cuando los niños y las niñas se escolarizan en la Educación Infantil poseen un desarrollo emocional, afectivo y sentimental, adquirido en el medio familiar,</a:t>
            </a:r>
          </a:p>
        </p:txBody>
      </p:sp>
      <p:sp>
        <p:nvSpPr>
          <p:cNvPr id="24" name="Rectángulo 23"/>
          <p:cNvSpPr/>
          <p:nvPr/>
        </p:nvSpPr>
        <p:spPr>
          <a:xfrm>
            <a:off x="8417758" y="5612014"/>
            <a:ext cx="3691943" cy="1136879"/>
          </a:xfrm>
          <a:prstGeom prst="rect">
            <a:avLst/>
          </a:prstGeom>
          <a:solidFill>
            <a:srgbClr val="CCECFF"/>
          </a:solidFill>
          <a:ln>
            <a:solidFill>
              <a:srgbClr val="CC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Cultivar el gusto por una ciencia es mucho más importante que el acto en sí de preocuparte de que se aprendan sus contenidos</a:t>
            </a:r>
            <a:r>
              <a:rPr lang="es-MX" dirty="0"/>
              <a:t>.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8476327" y="3623941"/>
            <a:ext cx="3513904" cy="1150975"/>
          </a:xfrm>
          <a:prstGeom prst="rect">
            <a:avLst/>
          </a:prstGeom>
          <a:solidFill>
            <a:srgbClr val="CCFF99"/>
          </a:solidFill>
          <a:ln>
            <a:solidFill>
              <a:srgbClr val="CC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Crear el </a:t>
            </a:r>
            <a:r>
              <a:rPr lang="es-MX" sz="1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gusto</a:t>
            </a:r>
            <a:r>
              <a:rPr lang="es-MX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por las ciencias es hoy función más importante que la de proveer de contenidos, o la de preocuparse por que los </a:t>
            </a:r>
            <a:r>
              <a:rPr lang="es-MX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alumnos </a:t>
            </a:r>
            <a:r>
              <a:rPr lang="es-MX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aprendan. </a:t>
            </a:r>
          </a:p>
        </p:txBody>
      </p:sp>
      <p:sp>
        <p:nvSpPr>
          <p:cNvPr id="26" name="Rectángulo 25"/>
          <p:cNvSpPr/>
          <p:nvPr/>
        </p:nvSpPr>
        <p:spPr>
          <a:xfrm>
            <a:off x="4679890" y="4137201"/>
            <a:ext cx="3691943" cy="1136879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Las capacidades y las destrezas de autonomía se desarrollan y aprenden desde el nacimiento y en el entorno familiar.</a:t>
            </a:r>
          </a:p>
        </p:txBody>
      </p:sp>
      <p:sp>
        <p:nvSpPr>
          <p:cNvPr id="27" name="Rectángulo 26"/>
          <p:cNvSpPr/>
          <p:nvPr/>
        </p:nvSpPr>
        <p:spPr>
          <a:xfrm>
            <a:off x="44647" y="5556303"/>
            <a:ext cx="3691943" cy="1136879"/>
          </a:xfrm>
          <a:prstGeom prst="rect">
            <a:avLst/>
          </a:prstGeom>
          <a:solidFill>
            <a:srgbClr val="CCFF99"/>
          </a:solidFill>
          <a:ln>
            <a:solidFill>
              <a:srgbClr val="CC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 Kant considera que el objeto de la educación es desarrollar en cada individuo toda la perfección de que es susceptible</a:t>
            </a:r>
            <a:endParaRPr lang="es-MX" dirty="0">
              <a:solidFill>
                <a:schemeClr val="tx1"/>
              </a:solidFill>
            </a:endParaRPr>
          </a:p>
        </p:txBody>
      </p:sp>
      <p:pic>
        <p:nvPicPr>
          <p:cNvPr id="28" name="Picture 8" descr="Flecha hacia abajo signo dibujado a mano | Icono Grati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317" y="4883820"/>
            <a:ext cx="614921" cy="614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8" descr="Flecha hacia abajo signo dibujado a mano | Icono Grati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180" y="5143659"/>
            <a:ext cx="614921" cy="614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8" descr="Flecha hacia abajo signo dibujado a mano | Icono Grati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4456" y="4948722"/>
            <a:ext cx="614921" cy="614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49624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231</Words>
  <Application>Microsoft Office PowerPoint</Application>
  <PresentationFormat>Panorámica</PresentationFormat>
  <Paragraphs>24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IRMA IBARRA</dc:creator>
  <cp:lastModifiedBy>IRMA IBARRA</cp:lastModifiedBy>
  <cp:revision>5</cp:revision>
  <dcterms:created xsi:type="dcterms:W3CDTF">2021-05-23T17:32:57Z</dcterms:created>
  <dcterms:modified xsi:type="dcterms:W3CDTF">2021-05-23T19:29:13Z</dcterms:modified>
</cp:coreProperties>
</file>