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7" r:id="rId2"/>
    <p:sldId id="256"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62"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59062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746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rotWithShape="1">
          <a:blip r:embed="rId2">
            <a:extLst>
              <a:ext uri="{28A0092B-C50C-407E-A947-70E740481C1C}">
                <a14:useLocalDpi xmlns:a14="http://schemas.microsoft.com/office/drawing/2010/main" val="0"/>
              </a:ext>
            </a:extLst>
          </a:blip>
          <a:srcRect l="21868" r="16593"/>
          <a:stretch/>
        </p:blipFill>
        <p:spPr>
          <a:xfrm>
            <a:off x="1449209" y="889082"/>
            <a:ext cx="2481943" cy="2999012"/>
          </a:xfrm>
          <a:prstGeom prst="rect">
            <a:avLst/>
          </a:prstGeom>
        </p:spPr>
      </p:pic>
      <p:sp>
        <p:nvSpPr>
          <p:cNvPr id="4" name="CuadroTexto 3"/>
          <p:cNvSpPr txBox="1"/>
          <p:nvPr/>
        </p:nvSpPr>
        <p:spPr>
          <a:xfrm>
            <a:off x="4110766" y="1142093"/>
            <a:ext cx="3820886" cy="2308324"/>
          </a:xfrm>
          <a:prstGeom prst="rect">
            <a:avLst/>
          </a:prstGeom>
          <a:noFill/>
        </p:spPr>
        <p:txBody>
          <a:bodyPr wrap="square" rtlCol="0">
            <a:spAutoFit/>
          </a:bodyPr>
          <a:lstStyle/>
          <a:p>
            <a:pPr algn="ctr"/>
            <a:r>
              <a:rPr lang="es-MX" sz="3600" b="1" dirty="0" smtClean="0">
                <a:latin typeface="Century Gothic" panose="020B0502020202020204" pitchFamily="34" charset="0"/>
              </a:rPr>
              <a:t>ESCUELA NORMAL DE EDUCACIÓN PREESCOLAR </a:t>
            </a:r>
            <a:endParaRPr lang="es-MX" sz="3600" b="1" dirty="0">
              <a:latin typeface="Century Gothic" panose="020B0502020202020204" pitchFamily="34" charset="0"/>
            </a:endParaRPr>
          </a:p>
        </p:txBody>
      </p:sp>
      <p:sp>
        <p:nvSpPr>
          <p:cNvPr id="5" name="CuadroTexto 4"/>
          <p:cNvSpPr txBox="1"/>
          <p:nvPr/>
        </p:nvSpPr>
        <p:spPr>
          <a:xfrm>
            <a:off x="3931152" y="3703428"/>
            <a:ext cx="4180114" cy="923330"/>
          </a:xfrm>
          <a:prstGeom prst="rect">
            <a:avLst/>
          </a:prstGeom>
          <a:noFill/>
        </p:spPr>
        <p:txBody>
          <a:bodyPr wrap="square" rtlCol="0">
            <a:spAutoFit/>
          </a:bodyPr>
          <a:lstStyle/>
          <a:p>
            <a:pPr algn="ctr"/>
            <a:r>
              <a:rPr lang="es-MX" dirty="0" smtClean="0">
                <a:latin typeface="Century Gothic" panose="020B0502020202020204" pitchFamily="34" charset="0"/>
              </a:rPr>
              <a:t>Mariana Abigail Avila Olivares #1</a:t>
            </a:r>
          </a:p>
          <a:p>
            <a:pPr algn="ctr"/>
            <a:endParaRPr lang="es-MX" dirty="0" smtClean="0">
              <a:latin typeface="Century Gothic" panose="020B0502020202020204" pitchFamily="34" charset="0"/>
            </a:endParaRPr>
          </a:p>
          <a:p>
            <a:pPr algn="ctr"/>
            <a:r>
              <a:rPr lang="es-MX" dirty="0" smtClean="0">
                <a:latin typeface="Century Gothic" panose="020B0502020202020204" pitchFamily="34" charset="0"/>
              </a:rPr>
              <a:t>2° ´´C´´ </a:t>
            </a:r>
            <a:r>
              <a:rPr lang="es-MX" b="1" dirty="0" smtClean="0">
                <a:latin typeface="Century Gothic" panose="020B0502020202020204" pitchFamily="34" charset="0"/>
              </a:rPr>
              <a:t> </a:t>
            </a:r>
            <a:endParaRPr lang="es-MX" b="1" dirty="0">
              <a:latin typeface="Century Gothic" panose="020B0502020202020204" pitchFamily="34" charset="0"/>
            </a:endParaRPr>
          </a:p>
        </p:txBody>
      </p:sp>
    </p:spTree>
    <p:extLst>
      <p:ext uri="{BB962C8B-B14F-4D97-AF65-F5344CB8AC3E}">
        <p14:creationId xmlns:p14="http://schemas.microsoft.com/office/powerpoint/2010/main" val="3402286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3"/>
        <p:cNvGrpSpPr/>
        <p:nvPr/>
      </p:nvGrpSpPr>
      <p:grpSpPr>
        <a:xfrm>
          <a:off x="0" y="0"/>
          <a:ext cx="0" cy="0"/>
          <a:chOff x="0" y="0"/>
          <a:chExt cx="0" cy="0"/>
        </a:xfrm>
      </p:grpSpPr>
      <p:sp>
        <p:nvSpPr>
          <p:cNvPr id="54" name="Google Shape;54;p13"/>
          <p:cNvSpPr/>
          <p:nvPr/>
        </p:nvSpPr>
        <p:spPr>
          <a:xfrm>
            <a:off x="228300" y="1128100"/>
            <a:ext cx="2618700" cy="3827400"/>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419">
                <a:solidFill>
                  <a:srgbClr val="323229"/>
                </a:solidFill>
                <a:highlight>
                  <a:srgbClr val="D9EAD3"/>
                </a:highlight>
                <a:latin typeface="Century Gothic" panose="020B0502020202020204" pitchFamily="34" charset="0"/>
              </a:rPr>
              <a:t>Enseñar es también repetición, puesto que las ideas claramente expuestas por el profesor han de repetirse en diferentes contextos, y con distintas aplicaciones, con la finalidad de facilitar su comprensión al alumnado, el cual, por su parte, también ha de realizar un esfuerzo de retención en su memoria.</a:t>
            </a:r>
            <a:endParaRPr>
              <a:solidFill>
                <a:schemeClr val="dk1"/>
              </a:solidFill>
              <a:highlight>
                <a:srgbClr val="D9EAD3"/>
              </a:highlight>
              <a:latin typeface="Century Gothic" panose="020B0502020202020204" pitchFamily="34" charset="0"/>
            </a:endParaRPr>
          </a:p>
        </p:txBody>
      </p:sp>
      <p:sp>
        <p:nvSpPr>
          <p:cNvPr id="55" name="Google Shape;55;p13"/>
          <p:cNvSpPr/>
          <p:nvPr/>
        </p:nvSpPr>
        <p:spPr>
          <a:xfrm>
            <a:off x="3263350" y="1128100"/>
            <a:ext cx="2618700" cy="3827400"/>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419">
                <a:latin typeface="Century Gothic" panose="020B0502020202020204" pitchFamily="34" charset="0"/>
              </a:rPr>
              <a:t>El conocimiento busca definir qué son las cosas a partir de juicios que afirman o niegan, el conocimiento se almacena en la mente y ejerce poder sobre nuestras acciones.Es un proceso de educación para la construcción del conocimiento por el cual adquirimos la habilidad de aprender y comprender lo que se enseña en la vida cotidiana. </a:t>
            </a:r>
            <a:endParaRPr>
              <a:latin typeface="Century Gothic" panose="020B0502020202020204" pitchFamily="34" charset="0"/>
            </a:endParaRPr>
          </a:p>
        </p:txBody>
      </p:sp>
      <p:sp>
        <p:nvSpPr>
          <p:cNvPr id="56" name="Google Shape;56;p13"/>
          <p:cNvSpPr txBox="1"/>
          <p:nvPr/>
        </p:nvSpPr>
        <p:spPr>
          <a:xfrm>
            <a:off x="2618750" y="219525"/>
            <a:ext cx="3442500" cy="615600"/>
          </a:xfrm>
          <a:prstGeom prst="rect">
            <a:avLst/>
          </a:prstGeom>
          <a:solidFill>
            <a:srgbClr val="B4A7D6"/>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s-419" b="1">
                <a:latin typeface="Century Gothic" panose="020B0502020202020204" pitchFamily="34" charset="0"/>
              </a:rPr>
              <a:t>Educación como transmisión del conocimiento </a:t>
            </a:r>
            <a:endParaRPr b="1">
              <a:latin typeface="Century Gothic" panose="020B0502020202020204" pitchFamily="34" charset="0"/>
            </a:endParaRPr>
          </a:p>
        </p:txBody>
      </p:sp>
      <p:sp>
        <p:nvSpPr>
          <p:cNvPr id="57" name="Google Shape;57;p13"/>
          <p:cNvSpPr/>
          <p:nvPr/>
        </p:nvSpPr>
        <p:spPr>
          <a:xfrm>
            <a:off x="6298400" y="1128100"/>
            <a:ext cx="2618700" cy="3827400"/>
          </a:xfrm>
          <a:prstGeom prst="rect">
            <a:avLst/>
          </a:prstGeom>
          <a:solidFill>
            <a:srgbClr val="D9EAD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419">
                <a:solidFill>
                  <a:srgbClr val="323229"/>
                </a:solidFill>
                <a:highlight>
                  <a:srgbClr val="D9EAD3"/>
                </a:highlight>
                <a:latin typeface="Century Gothic" panose="020B0502020202020204" pitchFamily="34" charset="0"/>
              </a:rPr>
              <a:t>El docente no puede garantizar el aprendizaje pero existen métodos para facilitarlo, entre los más importantes está el de crear la necesidad de aprender de manera que sea el alumno quien decide utilizar los medios de forma adecuada para adquirir conocimiento.</a:t>
            </a:r>
            <a:endParaRPr>
              <a:latin typeface="Century Gothic" panose="020B0502020202020204" pitchFamily="34" charset="0"/>
            </a:endParaRPr>
          </a:p>
        </p:txBody>
      </p:sp>
      <p:cxnSp>
        <p:nvCxnSpPr>
          <p:cNvPr id="3" name="Conector angular 2"/>
          <p:cNvCxnSpPr>
            <a:stCxn id="56" idx="3"/>
          </p:cNvCxnSpPr>
          <p:nvPr/>
        </p:nvCxnSpPr>
        <p:spPr>
          <a:xfrm>
            <a:off x="6061250" y="527325"/>
            <a:ext cx="490157" cy="6007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ector angular 8"/>
          <p:cNvCxnSpPr/>
          <p:nvPr/>
        </p:nvCxnSpPr>
        <p:spPr>
          <a:xfrm rot="5400000">
            <a:off x="2218397" y="610866"/>
            <a:ext cx="580912" cy="219795"/>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177</Words>
  <Application>Microsoft Office PowerPoint</Application>
  <PresentationFormat>Presentación en pantalla (16:9)</PresentationFormat>
  <Paragraphs>8</Paragraphs>
  <Slides>2</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vt:i4>
      </vt:variant>
    </vt:vector>
  </HeadingPairs>
  <TitlesOfParts>
    <vt:vector size="5" baseType="lpstr">
      <vt:lpstr>Arial</vt:lpstr>
      <vt:lpstr>Century Gothic</vt:lpstr>
      <vt:lpstr>Simple Light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Mariana Olivares</dc:creator>
  <cp:lastModifiedBy>ELL</cp:lastModifiedBy>
  <cp:revision>4</cp:revision>
  <dcterms:modified xsi:type="dcterms:W3CDTF">2021-05-26T01:30:18Z</dcterms:modified>
</cp:coreProperties>
</file>