
<file path=[Content_Types].xml><?xml version="1.0" encoding="utf-8"?>
<Types xmlns="http://schemas.openxmlformats.org/package/2006/content-types">
  <Default Extension="gif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9398a5af16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9398a5af16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57200" y="744575"/>
            <a:ext cx="8229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Font typeface="Fira Sans"/>
              <a:buNone/>
              <a:defRPr sz="52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57200" y="2834125"/>
            <a:ext cx="8229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57200" y="1106125"/>
            <a:ext cx="8229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57200" y="3152225"/>
            <a:ext cx="8229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 algn="ctr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 algn="ctr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 algn="ctr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 algn="ctr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57200" y="2150850"/>
            <a:ext cx="8229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686900" y="1344050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572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457200" y="1144775"/>
            <a:ext cx="38370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457200" y="2783450"/>
            <a:ext cx="383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8498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57200" y="4155350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383050"/>
            <a:ext cx="8229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500"/>
              <a:buFont typeface="Fira Sans Extra Condensed Medium"/>
              <a:buNone/>
              <a:defRPr sz="25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152475"/>
            <a:ext cx="8229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●"/>
              <a:defRPr sz="1200"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04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Font typeface="Roboto"/>
              <a:buChar char="○"/>
              <a:defRPr sz="1200"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0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Font typeface="Roboto"/>
              <a:buChar char="■"/>
              <a:defRPr sz="1200"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9191401D-8A04-428C-844B-5D70BC2F3938}"/>
              </a:ext>
            </a:extLst>
          </p:cNvPr>
          <p:cNvSpPr/>
          <p:nvPr/>
        </p:nvSpPr>
        <p:spPr>
          <a:xfrm>
            <a:off x="529855" y="398337"/>
            <a:ext cx="8084289" cy="4346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49987" dist="250190" dir="8460000" algn="ctr">
              <a:srgbClr val="000000">
                <a:alpha val="28000"/>
              </a:srgbClr>
            </a:outerShdw>
            <a:softEdge rad="6350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Escuela Normal de educación Preescolar</a:t>
            </a:r>
            <a:endParaRPr lang="es-ES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Licenciatura en educación preescolar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Ciclo escolar 2020- 2021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Grado: 2do Sección: C</a:t>
            </a: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Docente: Carlos Armando Balderas </a:t>
            </a:r>
            <a:r>
              <a:rPr lang="es-ES" sz="1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Valdes</a:t>
            </a:r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UNIDAD DE APRENDIZAJE II. EL SENTIDO Y LOS FINES DE LA EDUCACIÓN</a:t>
            </a:r>
          </a:p>
          <a:p>
            <a:pPr algn="ctr"/>
            <a:endParaRPr lang="es-ES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Alumna: Brenda Guadalupe Ibarra Cepeda 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25/05/ 2021</a:t>
            </a:r>
          </a:p>
          <a:p>
            <a:pPr algn="r"/>
            <a:r>
              <a:rPr lang="es-E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Saltillo Coahuila</a:t>
            </a:r>
            <a:endParaRPr lang="es-MX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38F128E-E82D-4592-8E65-5B98CCAE8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8833" y="94917"/>
            <a:ext cx="1857375" cy="1381125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CF6429B6-41DC-45EF-8B3E-807A4F4AB0D5}"/>
              </a:ext>
            </a:extLst>
          </p:cNvPr>
          <p:cNvSpPr txBox="1"/>
          <p:nvPr/>
        </p:nvSpPr>
        <p:spPr>
          <a:xfrm>
            <a:off x="2573079" y="3104706"/>
            <a:ext cx="4699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/>
              <a:t>Educación progresista y la concepción pragmática.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" name="Google Shape;133;p17"/>
          <p:cNvGrpSpPr/>
          <p:nvPr/>
        </p:nvGrpSpPr>
        <p:grpSpPr>
          <a:xfrm>
            <a:off x="2774459" y="225027"/>
            <a:ext cx="3595064" cy="715382"/>
            <a:chOff x="1464251" y="2166425"/>
            <a:chExt cx="2008199" cy="715382"/>
          </a:xfrm>
        </p:grpSpPr>
        <p:sp>
          <p:nvSpPr>
            <p:cNvPr id="134" name="Google Shape;134;p17"/>
            <p:cNvSpPr/>
            <p:nvPr/>
          </p:nvSpPr>
          <p:spPr>
            <a:xfrm rot="5400000">
              <a:off x="1152547" y="2478129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17"/>
            <p:cNvSpPr/>
            <p:nvPr/>
          </p:nvSpPr>
          <p:spPr>
            <a:xfrm>
              <a:off x="1504850" y="21664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17"/>
            <p:cNvSpPr/>
            <p:nvPr/>
          </p:nvSpPr>
          <p:spPr>
            <a:xfrm rot="10800000">
              <a:off x="1504850" y="2813625"/>
              <a:ext cx="1927003" cy="68175"/>
            </a:xfrm>
            <a:custGeom>
              <a:avLst/>
              <a:gdLst/>
              <a:ahLst/>
              <a:cxnLst/>
              <a:rect l="l" t="t" r="r" b="b"/>
              <a:pathLst>
                <a:path w="46153" h="2727" extrusionOk="0">
                  <a:moveTo>
                    <a:pt x="20167" y="1"/>
                  </a:moveTo>
                  <a:cubicBezTo>
                    <a:pt x="14533" y="1"/>
                    <a:pt x="8899" y="147"/>
                    <a:pt x="3265" y="147"/>
                  </a:cubicBezTo>
                  <a:cubicBezTo>
                    <a:pt x="2243" y="147"/>
                    <a:pt x="1221" y="142"/>
                    <a:pt x="199" y="131"/>
                  </a:cubicBezTo>
                  <a:cubicBezTo>
                    <a:pt x="0" y="131"/>
                    <a:pt x="0" y="443"/>
                    <a:pt x="199" y="443"/>
                  </a:cubicBezTo>
                  <a:cubicBezTo>
                    <a:pt x="7735" y="898"/>
                    <a:pt x="15271" y="728"/>
                    <a:pt x="22807" y="813"/>
                  </a:cubicBezTo>
                  <a:cubicBezTo>
                    <a:pt x="26532" y="841"/>
                    <a:pt x="30257" y="955"/>
                    <a:pt x="33954" y="1240"/>
                  </a:cubicBezTo>
                  <a:cubicBezTo>
                    <a:pt x="37850" y="1524"/>
                    <a:pt x="41688" y="2178"/>
                    <a:pt x="45556" y="2718"/>
                  </a:cubicBezTo>
                  <a:cubicBezTo>
                    <a:pt x="45583" y="2724"/>
                    <a:pt x="45609" y="2726"/>
                    <a:pt x="45634" y="2726"/>
                  </a:cubicBezTo>
                  <a:cubicBezTo>
                    <a:pt x="46005" y="2726"/>
                    <a:pt x="46153" y="2171"/>
                    <a:pt x="45726" y="2064"/>
                  </a:cubicBezTo>
                  <a:cubicBezTo>
                    <a:pt x="42200" y="1126"/>
                    <a:pt x="38447" y="813"/>
                    <a:pt x="34835" y="500"/>
                  </a:cubicBezTo>
                  <a:cubicBezTo>
                    <a:pt x="30968" y="187"/>
                    <a:pt x="27100" y="74"/>
                    <a:pt x="23233" y="17"/>
                  </a:cubicBezTo>
                  <a:cubicBezTo>
                    <a:pt x="22211" y="5"/>
                    <a:pt x="21189" y="1"/>
                    <a:pt x="20167" y="1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7"/>
            <p:cNvSpPr/>
            <p:nvPr/>
          </p:nvSpPr>
          <p:spPr>
            <a:xfrm rot="-5400000">
              <a:off x="3120147" y="2529504"/>
              <a:ext cx="664007" cy="40599"/>
            </a:xfrm>
            <a:custGeom>
              <a:avLst/>
              <a:gdLst/>
              <a:ahLst/>
              <a:cxnLst/>
              <a:rect l="l" t="t" r="r" b="b"/>
              <a:pathLst>
                <a:path w="19026" h="1148" extrusionOk="0">
                  <a:moveTo>
                    <a:pt x="257" y="0"/>
                  </a:moveTo>
                  <a:cubicBezTo>
                    <a:pt x="1" y="0"/>
                    <a:pt x="29" y="342"/>
                    <a:pt x="257" y="370"/>
                  </a:cubicBezTo>
                  <a:cubicBezTo>
                    <a:pt x="5613" y="928"/>
                    <a:pt x="11128" y="1147"/>
                    <a:pt x="16559" y="1147"/>
                  </a:cubicBezTo>
                  <a:cubicBezTo>
                    <a:pt x="17212" y="1147"/>
                    <a:pt x="17863" y="1144"/>
                    <a:pt x="18513" y="1138"/>
                  </a:cubicBezTo>
                  <a:cubicBezTo>
                    <a:pt x="19025" y="1138"/>
                    <a:pt x="19025" y="398"/>
                    <a:pt x="18513" y="370"/>
                  </a:cubicBezTo>
                  <a:cubicBezTo>
                    <a:pt x="15470" y="313"/>
                    <a:pt x="12428" y="342"/>
                    <a:pt x="9385" y="285"/>
                  </a:cubicBezTo>
                  <a:cubicBezTo>
                    <a:pt x="6342" y="199"/>
                    <a:pt x="3300" y="29"/>
                    <a:pt x="257" y="0"/>
                  </a:cubicBezTo>
                  <a:close/>
                </a:path>
              </a:pathLst>
            </a:custGeom>
            <a:solidFill>
              <a:srgbClr val="B13053"/>
            </a:solidFill>
            <a:ln w="19050" cap="flat" cmpd="sng">
              <a:solidFill>
                <a:srgbClr val="B1305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2" name="Google Shape;152;p17"/>
          <p:cNvSpPr txBox="1">
            <a:spLocks noGrp="1"/>
          </p:cNvSpPr>
          <p:nvPr>
            <p:ph type="title"/>
          </p:nvPr>
        </p:nvSpPr>
        <p:spPr>
          <a:xfrm>
            <a:off x="2919052" y="417864"/>
            <a:ext cx="3305879" cy="32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 dirty="0">
                <a:solidFill>
                  <a:srgbClr val="B13053"/>
                </a:solidFill>
              </a:rPr>
              <a:t>. Educación progresista y la concepción pragmática.</a:t>
            </a:r>
            <a:endParaRPr sz="1700" dirty="0">
              <a:solidFill>
                <a:srgbClr val="B13053"/>
              </a:solidFill>
            </a:endParaRPr>
          </a:p>
        </p:txBody>
      </p:sp>
      <p:sp>
        <p:nvSpPr>
          <p:cNvPr id="154" name="Google Shape;154;p17"/>
          <p:cNvSpPr/>
          <p:nvPr/>
        </p:nvSpPr>
        <p:spPr>
          <a:xfrm rot="10799699" flipH="1">
            <a:off x="5037391" y="1189304"/>
            <a:ext cx="665911" cy="878983"/>
          </a:xfrm>
          <a:custGeom>
            <a:avLst/>
            <a:gdLst/>
            <a:ahLst/>
            <a:cxnLst/>
            <a:rect l="l" t="t" r="r" b="b"/>
            <a:pathLst>
              <a:path w="23353" h="30828" extrusionOk="0">
                <a:moveTo>
                  <a:pt x="22397" y="0"/>
                </a:moveTo>
                <a:cubicBezTo>
                  <a:pt x="22307" y="0"/>
                  <a:pt x="22209" y="18"/>
                  <a:pt x="22106" y="56"/>
                </a:cubicBezTo>
                <a:cubicBezTo>
                  <a:pt x="20125" y="829"/>
                  <a:pt x="18087" y="1218"/>
                  <a:pt x="16016" y="1218"/>
                </a:cubicBezTo>
                <a:cubicBezTo>
                  <a:pt x="14996" y="1218"/>
                  <a:pt x="13967" y="1124"/>
                  <a:pt x="12933" y="933"/>
                </a:cubicBezTo>
                <a:cubicBezTo>
                  <a:pt x="12885" y="923"/>
                  <a:pt x="12839" y="918"/>
                  <a:pt x="12796" y="918"/>
                </a:cubicBezTo>
                <a:cubicBezTo>
                  <a:pt x="12195" y="918"/>
                  <a:pt x="11978" y="1823"/>
                  <a:pt x="12632" y="1986"/>
                </a:cubicBezTo>
                <a:cubicBezTo>
                  <a:pt x="14184" y="2409"/>
                  <a:pt x="15736" y="2590"/>
                  <a:pt x="17288" y="2590"/>
                </a:cubicBezTo>
                <a:cubicBezTo>
                  <a:pt x="17390" y="2590"/>
                  <a:pt x="17492" y="2589"/>
                  <a:pt x="17594" y="2588"/>
                </a:cubicBezTo>
                <a:lnTo>
                  <a:pt x="17594" y="2588"/>
                </a:lnTo>
                <a:cubicBezTo>
                  <a:pt x="13183" y="4492"/>
                  <a:pt x="9374" y="7776"/>
                  <a:pt x="6517" y="11635"/>
                </a:cubicBezTo>
                <a:cubicBezTo>
                  <a:pt x="2807" y="16623"/>
                  <a:pt x="0" y="23816"/>
                  <a:pt x="1028" y="30132"/>
                </a:cubicBezTo>
                <a:cubicBezTo>
                  <a:pt x="1103" y="30595"/>
                  <a:pt x="1535" y="30827"/>
                  <a:pt x="1968" y="30827"/>
                </a:cubicBezTo>
                <a:cubicBezTo>
                  <a:pt x="2400" y="30827"/>
                  <a:pt x="2832" y="30595"/>
                  <a:pt x="2908" y="30132"/>
                </a:cubicBezTo>
                <a:cubicBezTo>
                  <a:pt x="3334" y="27099"/>
                  <a:pt x="3484" y="24167"/>
                  <a:pt x="4386" y="21209"/>
                </a:cubicBezTo>
                <a:cubicBezTo>
                  <a:pt x="5263" y="18302"/>
                  <a:pt x="6567" y="15570"/>
                  <a:pt x="8321" y="13064"/>
                </a:cubicBezTo>
                <a:cubicBezTo>
                  <a:pt x="11203" y="8903"/>
                  <a:pt x="15163" y="5896"/>
                  <a:pt x="19499" y="3490"/>
                </a:cubicBezTo>
                <a:lnTo>
                  <a:pt x="19499" y="3490"/>
                </a:lnTo>
                <a:cubicBezTo>
                  <a:pt x="18948" y="4818"/>
                  <a:pt x="18697" y="6272"/>
                  <a:pt x="18848" y="7725"/>
                </a:cubicBezTo>
                <a:cubicBezTo>
                  <a:pt x="18923" y="8396"/>
                  <a:pt x="19478" y="8741"/>
                  <a:pt x="20002" y="8741"/>
                </a:cubicBezTo>
                <a:cubicBezTo>
                  <a:pt x="20517" y="8741"/>
                  <a:pt x="21003" y="8408"/>
                  <a:pt x="20978" y="7725"/>
                </a:cubicBezTo>
                <a:cubicBezTo>
                  <a:pt x="20853" y="5370"/>
                  <a:pt x="21379" y="3314"/>
                  <a:pt x="22933" y="1485"/>
                </a:cubicBezTo>
                <a:cubicBezTo>
                  <a:pt x="23353" y="976"/>
                  <a:pt x="23071" y="0"/>
                  <a:pt x="22397" y="0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7"/>
          <p:cNvSpPr/>
          <p:nvPr/>
        </p:nvSpPr>
        <p:spPr>
          <a:xfrm rot="-2407656" flipH="1">
            <a:off x="2365582" y="1139639"/>
            <a:ext cx="795286" cy="419649"/>
          </a:xfrm>
          <a:custGeom>
            <a:avLst/>
            <a:gdLst/>
            <a:ahLst/>
            <a:cxnLst/>
            <a:rect l="l" t="t" r="r" b="b"/>
            <a:pathLst>
              <a:path w="37946" h="20023" extrusionOk="0">
                <a:moveTo>
                  <a:pt x="4186" y="2799"/>
                </a:moveTo>
                <a:cubicBezTo>
                  <a:pt x="11003" y="5681"/>
                  <a:pt x="18246" y="7461"/>
                  <a:pt x="25665" y="8012"/>
                </a:cubicBezTo>
                <a:cubicBezTo>
                  <a:pt x="25677" y="8013"/>
                  <a:pt x="25690" y="8013"/>
                  <a:pt x="25703" y="8013"/>
                </a:cubicBezTo>
                <a:cubicBezTo>
                  <a:pt x="26264" y="8013"/>
                  <a:pt x="26767" y="7474"/>
                  <a:pt x="26742" y="6934"/>
                </a:cubicBezTo>
                <a:cubicBezTo>
                  <a:pt x="26692" y="5731"/>
                  <a:pt x="26667" y="4528"/>
                  <a:pt x="26617" y="3325"/>
                </a:cubicBezTo>
                <a:lnTo>
                  <a:pt x="26617" y="3325"/>
                </a:lnTo>
                <a:cubicBezTo>
                  <a:pt x="28973" y="4854"/>
                  <a:pt x="31454" y="6132"/>
                  <a:pt x="34111" y="7110"/>
                </a:cubicBezTo>
                <a:cubicBezTo>
                  <a:pt x="30778" y="9967"/>
                  <a:pt x="27745" y="13225"/>
                  <a:pt x="25239" y="16834"/>
                </a:cubicBezTo>
                <a:cubicBezTo>
                  <a:pt x="24988" y="15305"/>
                  <a:pt x="24888" y="13751"/>
                  <a:pt x="24913" y="12198"/>
                </a:cubicBezTo>
                <a:cubicBezTo>
                  <a:pt x="24913" y="11797"/>
                  <a:pt x="24562" y="11421"/>
                  <a:pt x="24161" y="11421"/>
                </a:cubicBezTo>
                <a:cubicBezTo>
                  <a:pt x="23788" y="11426"/>
                  <a:pt x="23416" y="11428"/>
                  <a:pt x="23044" y="11428"/>
                </a:cubicBezTo>
                <a:cubicBezTo>
                  <a:pt x="16181" y="11428"/>
                  <a:pt x="9390" y="10555"/>
                  <a:pt x="2757" y="8914"/>
                </a:cubicBezTo>
                <a:cubicBezTo>
                  <a:pt x="4462" y="8413"/>
                  <a:pt x="6191" y="7962"/>
                  <a:pt x="7945" y="7636"/>
                </a:cubicBezTo>
                <a:cubicBezTo>
                  <a:pt x="8647" y="7511"/>
                  <a:pt x="8597" y="6609"/>
                  <a:pt x="8121" y="6258"/>
                </a:cubicBezTo>
                <a:cubicBezTo>
                  <a:pt x="6692" y="5255"/>
                  <a:pt x="5364" y="4077"/>
                  <a:pt x="4186" y="2799"/>
                </a:cubicBezTo>
                <a:close/>
                <a:moveTo>
                  <a:pt x="1623" y="1"/>
                </a:moveTo>
                <a:cubicBezTo>
                  <a:pt x="1040" y="1"/>
                  <a:pt x="417" y="538"/>
                  <a:pt x="878" y="1145"/>
                </a:cubicBezTo>
                <a:cubicBezTo>
                  <a:pt x="2381" y="3150"/>
                  <a:pt x="4036" y="4929"/>
                  <a:pt x="5965" y="6483"/>
                </a:cubicBezTo>
                <a:cubicBezTo>
                  <a:pt x="4186" y="6834"/>
                  <a:pt x="2381" y="7235"/>
                  <a:pt x="627" y="7761"/>
                </a:cubicBezTo>
                <a:cubicBezTo>
                  <a:pt x="176" y="7912"/>
                  <a:pt x="0" y="8338"/>
                  <a:pt x="76" y="8714"/>
                </a:cubicBezTo>
                <a:cubicBezTo>
                  <a:pt x="26" y="8914"/>
                  <a:pt x="101" y="9165"/>
                  <a:pt x="351" y="9265"/>
                </a:cubicBezTo>
                <a:cubicBezTo>
                  <a:pt x="482" y="9374"/>
                  <a:pt x="632" y="9445"/>
                  <a:pt x="818" y="9445"/>
                </a:cubicBezTo>
                <a:cubicBezTo>
                  <a:pt x="845" y="9445"/>
                  <a:pt x="874" y="9444"/>
                  <a:pt x="903" y="9441"/>
                </a:cubicBezTo>
                <a:cubicBezTo>
                  <a:pt x="8196" y="11772"/>
                  <a:pt x="15715" y="12899"/>
                  <a:pt x="23384" y="12949"/>
                </a:cubicBezTo>
                <a:cubicBezTo>
                  <a:pt x="23359" y="15105"/>
                  <a:pt x="23534" y="17260"/>
                  <a:pt x="23910" y="19391"/>
                </a:cubicBezTo>
                <a:cubicBezTo>
                  <a:pt x="23977" y="19831"/>
                  <a:pt x="24320" y="20022"/>
                  <a:pt x="24688" y="20022"/>
                </a:cubicBezTo>
                <a:cubicBezTo>
                  <a:pt x="25011" y="20022"/>
                  <a:pt x="25352" y="19874"/>
                  <a:pt x="25539" y="19616"/>
                </a:cubicBezTo>
                <a:cubicBezTo>
                  <a:pt x="28773" y="15005"/>
                  <a:pt x="32532" y="10995"/>
                  <a:pt x="37118" y="7686"/>
                </a:cubicBezTo>
                <a:cubicBezTo>
                  <a:pt x="37946" y="7085"/>
                  <a:pt x="37870" y="5832"/>
                  <a:pt x="36818" y="5506"/>
                </a:cubicBezTo>
                <a:cubicBezTo>
                  <a:pt x="33008" y="4278"/>
                  <a:pt x="29349" y="2523"/>
                  <a:pt x="26016" y="268"/>
                </a:cubicBezTo>
                <a:cubicBezTo>
                  <a:pt x="25855" y="161"/>
                  <a:pt x="25678" y="113"/>
                  <a:pt x="25501" y="113"/>
                </a:cubicBezTo>
                <a:cubicBezTo>
                  <a:pt x="24932" y="113"/>
                  <a:pt x="24367" y="608"/>
                  <a:pt x="24387" y="1220"/>
                </a:cubicBezTo>
                <a:cubicBezTo>
                  <a:pt x="24437" y="2724"/>
                  <a:pt x="24512" y="4253"/>
                  <a:pt x="24562" y="5756"/>
                </a:cubicBezTo>
                <a:cubicBezTo>
                  <a:pt x="16742" y="5030"/>
                  <a:pt x="9173" y="3125"/>
                  <a:pt x="1955" y="67"/>
                </a:cubicBezTo>
                <a:cubicBezTo>
                  <a:pt x="1852" y="22"/>
                  <a:pt x="1739" y="1"/>
                  <a:pt x="1623" y="1"/>
                </a:cubicBezTo>
                <a:close/>
              </a:path>
            </a:pathLst>
          </a:custGeom>
          <a:solidFill>
            <a:srgbClr val="B130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7"/>
          <p:cNvSpPr/>
          <p:nvPr/>
        </p:nvSpPr>
        <p:spPr>
          <a:xfrm rot="-10799699">
            <a:off x="8006225" y="2972020"/>
            <a:ext cx="665911" cy="878983"/>
          </a:xfrm>
          <a:custGeom>
            <a:avLst/>
            <a:gdLst/>
            <a:ahLst/>
            <a:cxnLst/>
            <a:rect l="l" t="t" r="r" b="b"/>
            <a:pathLst>
              <a:path w="23353" h="30828" extrusionOk="0">
                <a:moveTo>
                  <a:pt x="22397" y="0"/>
                </a:moveTo>
                <a:cubicBezTo>
                  <a:pt x="22307" y="0"/>
                  <a:pt x="22209" y="18"/>
                  <a:pt x="22106" y="56"/>
                </a:cubicBezTo>
                <a:cubicBezTo>
                  <a:pt x="20125" y="829"/>
                  <a:pt x="18087" y="1218"/>
                  <a:pt x="16016" y="1218"/>
                </a:cubicBezTo>
                <a:cubicBezTo>
                  <a:pt x="14996" y="1218"/>
                  <a:pt x="13967" y="1124"/>
                  <a:pt x="12933" y="933"/>
                </a:cubicBezTo>
                <a:cubicBezTo>
                  <a:pt x="12885" y="923"/>
                  <a:pt x="12839" y="918"/>
                  <a:pt x="12796" y="918"/>
                </a:cubicBezTo>
                <a:cubicBezTo>
                  <a:pt x="12195" y="918"/>
                  <a:pt x="11978" y="1823"/>
                  <a:pt x="12632" y="1986"/>
                </a:cubicBezTo>
                <a:cubicBezTo>
                  <a:pt x="14184" y="2409"/>
                  <a:pt x="15736" y="2590"/>
                  <a:pt x="17288" y="2590"/>
                </a:cubicBezTo>
                <a:cubicBezTo>
                  <a:pt x="17390" y="2590"/>
                  <a:pt x="17492" y="2589"/>
                  <a:pt x="17594" y="2588"/>
                </a:cubicBezTo>
                <a:lnTo>
                  <a:pt x="17594" y="2588"/>
                </a:lnTo>
                <a:cubicBezTo>
                  <a:pt x="13183" y="4492"/>
                  <a:pt x="9374" y="7776"/>
                  <a:pt x="6517" y="11635"/>
                </a:cubicBezTo>
                <a:cubicBezTo>
                  <a:pt x="2807" y="16623"/>
                  <a:pt x="0" y="23816"/>
                  <a:pt x="1028" y="30132"/>
                </a:cubicBezTo>
                <a:cubicBezTo>
                  <a:pt x="1103" y="30595"/>
                  <a:pt x="1535" y="30827"/>
                  <a:pt x="1968" y="30827"/>
                </a:cubicBezTo>
                <a:cubicBezTo>
                  <a:pt x="2400" y="30827"/>
                  <a:pt x="2832" y="30595"/>
                  <a:pt x="2908" y="30132"/>
                </a:cubicBezTo>
                <a:cubicBezTo>
                  <a:pt x="3334" y="27099"/>
                  <a:pt x="3484" y="24167"/>
                  <a:pt x="4386" y="21209"/>
                </a:cubicBezTo>
                <a:cubicBezTo>
                  <a:pt x="5263" y="18302"/>
                  <a:pt x="6567" y="15570"/>
                  <a:pt x="8321" y="13064"/>
                </a:cubicBezTo>
                <a:cubicBezTo>
                  <a:pt x="11203" y="8903"/>
                  <a:pt x="15163" y="5896"/>
                  <a:pt x="19499" y="3490"/>
                </a:cubicBezTo>
                <a:lnTo>
                  <a:pt x="19499" y="3490"/>
                </a:lnTo>
                <a:cubicBezTo>
                  <a:pt x="18948" y="4818"/>
                  <a:pt x="18697" y="6272"/>
                  <a:pt x="18848" y="7725"/>
                </a:cubicBezTo>
                <a:cubicBezTo>
                  <a:pt x="18923" y="8396"/>
                  <a:pt x="19478" y="8741"/>
                  <a:pt x="20002" y="8741"/>
                </a:cubicBezTo>
                <a:cubicBezTo>
                  <a:pt x="20517" y="8741"/>
                  <a:pt x="21003" y="8408"/>
                  <a:pt x="20978" y="7725"/>
                </a:cubicBezTo>
                <a:cubicBezTo>
                  <a:pt x="20853" y="5370"/>
                  <a:pt x="21379" y="3314"/>
                  <a:pt x="22933" y="1485"/>
                </a:cubicBezTo>
                <a:cubicBezTo>
                  <a:pt x="23353" y="976"/>
                  <a:pt x="23071" y="0"/>
                  <a:pt x="22397" y="0"/>
                </a:cubicBezTo>
                <a:close/>
              </a:path>
            </a:pathLst>
          </a:custGeom>
          <a:solidFill>
            <a:srgbClr val="5BCAC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id="{45721845-B8E4-4A30-8E2E-61FF09D4CEBE}"/>
              </a:ext>
            </a:extLst>
          </p:cNvPr>
          <p:cNvSpPr txBox="1"/>
          <p:nvPr/>
        </p:nvSpPr>
        <p:spPr>
          <a:xfrm>
            <a:off x="4037854" y="2448771"/>
            <a:ext cx="49069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Es una educación progresiva centrada en el estudiante relativamente poco estructurada y libre.</a:t>
            </a:r>
            <a:endParaRPr lang="es-MX" dirty="0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E79E5626-E066-4DBF-8BC8-3868C54B562F}"/>
              </a:ext>
            </a:extLst>
          </p:cNvPr>
          <p:cNvSpPr txBox="1"/>
          <p:nvPr/>
        </p:nvSpPr>
        <p:spPr>
          <a:xfrm>
            <a:off x="922874" y="2414954"/>
            <a:ext cx="227962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Pragmatismos educativo: eje de vinculación</a:t>
            </a:r>
          </a:p>
          <a:p>
            <a:r>
              <a:rPr lang="es-ES" dirty="0"/>
              <a:t> eje nacional</a:t>
            </a:r>
          </a:p>
          <a:p>
            <a:r>
              <a:rPr lang="es-ES" dirty="0"/>
              <a:t> eje categorial</a:t>
            </a:r>
          </a:p>
          <a:p>
            <a:r>
              <a:rPr lang="es-ES" dirty="0"/>
              <a:t>eje de diferenciación</a:t>
            </a:r>
          </a:p>
          <a:p>
            <a:r>
              <a:rPr lang="es-ES" dirty="0"/>
              <a:t>eje de subdivisión</a:t>
            </a:r>
          </a:p>
          <a:p>
            <a:r>
              <a:rPr lang="es-ES" dirty="0"/>
              <a:t>eje de caracterización</a:t>
            </a:r>
          </a:p>
          <a:p>
            <a:r>
              <a:rPr lang="es-ES" dirty="0"/>
              <a:t>eje de ejemplificación.            Eje tradicional</a:t>
            </a:r>
            <a:endParaRPr lang="es-MX" dirty="0"/>
          </a:p>
        </p:txBody>
      </p:sp>
      <p:sp>
        <p:nvSpPr>
          <p:cNvPr id="71" name="CuadroTexto 70">
            <a:extLst>
              <a:ext uri="{FF2B5EF4-FFF2-40B4-BE49-F238E27FC236}">
                <a16:creationId xmlns:a16="http://schemas.microsoft.com/office/drawing/2014/main" id="{2083856D-1C02-46E1-B037-ED85845D8523}"/>
              </a:ext>
            </a:extLst>
          </p:cNvPr>
          <p:cNvSpPr txBox="1"/>
          <p:nvPr/>
        </p:nvSpPr>
        <p:spPr>
          <a:xfrm>
            <a:off x="4037854" y="3735911"/>
            <a:ext cx="490692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posee una didáctica tradicional, es relativamente estructurada, estricto, disciplinada y ordenada.                            Educación progresista. 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 Map Infographics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125</Words>
  <Application>Microsoft Office PowerPoint</Application>
  <PresentationFormat>Presentación en pantalla (16:9)</PresentationFormat>
  <Paragraphs>21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Fira Sans</vt:lpstr>
      <vt:lpstr>Fira Sans Extra Condensed Medium</vt:lpstr>
      <vt:lpstr>Roboto</vt:lpstr>
      <vt:lpstr>Concept Map Infographics by Slidesgo</vt:lpstr>
      <vt:lpstr>Presentación de PowerPoint</vt:lpstr>
      <vt:lpstr>. Educación progresista y la concepción pragmática.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 Map Infographics</dc:title>
  <dc:creator>52844</dc:creator>
  <cp:lastModifiedBy>Brenda Guadalupe Ibarra Cepeda</cp:lastModifiedBy>
  <cp:revision>9</cp:revision>
  <dcterms:modified xsi:type="dcterms:W3CDTF">2021-05-26T04:20:56Z</dcterms:modified>
</cp:coreProperties>
</file>