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0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88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24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143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87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1076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90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13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154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402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E0CFC-135D-4D62-9399-7A69DC2D2671}" type="datetimeFigureOut">
              <a:rPr lang="es-MX" smtClean="0"/>
              <a:t>23/05/2021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528F4-5871-45D0-81B4-C96405462E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2331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" name="Picture 2" descr="Word Pinterest Vintage Fondos Para Power Point - Novocom.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66" y="508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22479" y="521208"/>
            <a:ext cx="10947042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91921" y="4461358"/>
            <a:ext cx="11277600" cy="2350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 </a:t>
            </a:r>
            <a:r>
              <a:rPr lang="es-MX" sz="1600" b="1" i="1" dirty="0"/>
              <a:t>La concepción bancaria de la educación y sus alternativas en Paulo Freire.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446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reative Mindly: Fondos de pantalla boni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/>
          <p:cNvSpPr/>
          <p:nvPr/>
        </p:nvSpPr>
        <p:spPr>
          <a:xfrm>
            <a:off x="1678546" y="-62723"/>
            <a:ext cx="88349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eneva"/>
              </a:rPr>
              <a:t>La concepción bancaria de la educación y sus alternativas en Paulo Freire.</a:t>
            </a:r>
            <a:endParaRPr lang="es-MX" sz="28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Geneva"/>
            </a:endParaRPr>
          </a:p>
        </p:txBody>
      </p:sp>
      <p:sp>
        <p:nvSpPr>
          <p:cNvPr id="3" name="Flecha abajo 2"/>
          <p:cNvSpPr/>
          <p:nvPr/>
        </p:nvSpPr>
        <p:spPr>
          <a:xfrm>
            <a:off x="5632362" y="841359"/>
            <a:ext cx="566670" cy="54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3"/>
          <p:cNvSpPr/>
          <p:nvPr/>
        </p:nvSpPr>
        <p:spPr>
          <a:xfrm>
            <a:off x="1742941" y="1331284"/>
            <a:ext cx="8603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>
                <a:solidFill>
                  <a:srgbClr val="000000"/>
                </a:solidFill>
                <a:latin typeface="Roboto"/>
              </a:rPr>
              <a:t>E</a:t>
            </a:r>
            <a:r>
              <a:rPr lang="es-MX" b="0" i="0" dirty="0" smtClean="0">
                <a:solidFill>
                  <a:srgbClr val="000000"/>
                </a:solidFill>
                <a:effectLst/>
                <a:latin typeface="Roboto"/>
              </a:rPr>
              <a:t>l sujeto de la educación es el educador el cual conduce al educando en la memorización mecánica de los contenidos. </a:t>
            </a:r>
            <a:endParaRPr lang="es-MX" dirty="0"/>
          </a:p>
        </p:txBody>
      </p:sp>
      <p:sp>
        <p:nvSpPr>
          <p:cNvPr id="6" name="Flecha abajo 5"/>
          <p:cNvSpPr/>
          <p:nvPr/>
        </p:nvSpPr>
        <p:spPr>
          <a:xfrm>
            <a:off x="5640947" y="1955908"/>
            <a:ext cx="566670" cy="54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296214" y="2445649"/>
            <a:ext cx="11256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Roboto"/>
              </a:rPr>
              <a:t>La contradicción es mantenida y estimulada ya que no existe liberación superadora posible. El educando, sólo un objeto en el proceso, padece pasivamente la acción de su educador.</a:t>
            </a:r>
            <a:endParaRPr lang="es-MX" dirty="0"/>
          </a:p>
        </p:txBody>
      </p:sp>
      <p:sp>
        <p:nvSpPr>
          <p:cNvPr id="8" name="Flecha abajo 7"/>
          <p:cNvSpPr/>
          <p:nvPr/>
        </p:nvSpPr>
        <p:spPr>
          <a:xfrm>
            <a:off x="5640947" y="3102823"/>
            <a:ext cx="566670" cy="54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296214" y="3560014"/>
            <a:ext cx="118957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Roboto"/>
              </a:rPr>
              <a:t>El educador no se comunica sino que realiza depósitos que los discípulos aceptan dócilmente. El único margen de acción posible para los estudiantes es el de archivar los conocimientos.</a:t>
            </a:r>
            <a:endParaRPr lang="es-MX" dirty="0"/>
          </a:p>
        </p:txBody>
      </p:sp>
      <p:sp>
        <p:nvSpPr>
          <p:cNvPr id="10" name="Flecha abajo 9"/>
          <p:cNvSpPr/>
          <p:nvPr/>
        </p:nvSpPr>
        <p:spPr>
          <a:xfrm>
            <a:off x="5681731" y="4153961"/>
            <a:ext cx="566670" cy="54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Rectángulo 8"/>
          <p:cNvSpPr/>
          <p:nvPr/>
        </p:nvSpPr>
        <p:spPr>
          <a:xfrm>
            <a:off x="296214" y="4627585"/>
            <a:ext cx="115137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0" i="0" dirty="0" smtClean="0">
                <a:solidFill>
                  <a:srgbClr val="000000"/>
                </a:solidFill>
                <a:effectLst/>
                <a:latin typeface="Roboto"/>
              </a:rPr>
              <a:t>El saber, es entonces una donación. Los que poseen el conocimiento se lo dan a aquellos que son considerados ignorantes. </a:t>
            </a:r>
            <a:endParaRPr lang="es-MX" dirty="0"/>
          </a:p>
        </p:txBody>
      </p:sp>
      <p:sp>
        <p:nvSpPr>
          <p:cNvPr id="11" name="Rectángulo 10"/>
          <p:cNvSpPr/>
          <p:nvPr/>
        </p:nvSpPr>
        <p:spPr>
          <a:xfrm>
            <a:off x="759853" y="5893925"/>
            <a:ext cx="1127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0" i="0" dirty="0" smtClean="0">
                <a:effectLst/>
                <a:latin typeface="Lucida Grande"/>
              </a:rPr>
              <a:t>El único margen de acción posible para los estudiantes es el de archivar los conocimientos, convertidos en objetos del proceso, padeciendo pasivamente la acción del educador.</a:t>
            </a:r>
            <a:endParaRPr lang="es-MX" dirty="0"/>
          </a:p>
        </p:txBody>
      </p:sp>
      <p:sp>
        <p:nvSpPr>
          <p:cNvPr id="13" name="Flecha abajo 12"/>
          <p:cNvSpPr/>
          <p:nvPr/>
        </p:nvSpPr>
        <p:spPr>
          <a:xfrm>
            <a:off x="5681731" y="5273916"/>
            <a:ext cx="566670" cy="5493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1378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Panorámica</PresentationFormat>
  <Paragraphs>19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Geneva</vt:lpstr>
      <vt:lpstr>Lucida Grande</vt:lpstr>
      <vt:lpstr>Roboto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2</cp:revision>
  <dcterms:created xsi:type="dcterms:W3CDTF">2021-05-23T20:26:07Z</dcterms:created>
  <dcterms:modified xsi:type="dcterms:W3CDTF">2021-05-23T20:28:01Z</dcterms:modified>
</cp:coreProperties>
</file>