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2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B5D4EA-9C32-4BF7-96A1-D5C486212BA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8A554208-E329-48A1-A9E7-5F846062E9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5B0F63B-D501-4057-BFA5-DF5C604B41DC}"/>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CA8DA037-C739-4EA7-B551-FCF763298C7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2A4E5A4-264B-4135-BCDA-EC63C30B947D}"/>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3346577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0C8935-A091-4CB5-BBB9-071DFD95D0D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62A96D7-3BE0-4A2E-8867-6A6BD9D679F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D2D084E-73FC-49FE-ADF3-A4783E002733}"/>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E28C6696-851F-4886-875A-1D961A66B3C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19A004-B57B-44ED-AA10-DCEFCA1F6A7F}"/>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217664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061029F-AA37-43AF-A9E6-0CD94EB6A49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9D05457-CA4B-4465-9B83-40845AD913D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FD098B-2F5F-445B-BD89-27D50801F806}"/>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B59AB19B-A4EA-4D8B-B357-ACCD586898C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0EAA452-74A6-42BC-84C7-82EC1382240E}"/>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1908006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081477-C8AE-418D-8D6B-A363745F459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ECBAC89-4462-4205-A1D5-38CAB318AA7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211C428-0A42-40E1-8C8B-2098C3FDE073}"/>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AD4BC8EB-BDCD-473D-8AD8-3F51140536E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2C818EB-A6F0-4DE4-B7DF-84FE86D56D3A}"/>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1639171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52979-CCFF-410F-B22A-FF17E44FC37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7C164FA-0E60-4CF1-A29D-C7128B56D5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AF056A8-6566-4275-AE61-C3BAECA7AB2B}"/>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1A64504C-0CE3-4247-8790-D5F080F58FB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74BC63D-5D94-43F7-8BBE-9510852862B6}"/>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216586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D6FDD4-2B54-4C02-A154-9A4919BE4D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38D1DC1-DAB0-4030-8497-B00654C0646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34AC220-2197-4784-AA92-6971A18589F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DD38AE4-F607-4AE8-AC74-4A2B2CF7B815}"/>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6" name="Marcador de pie de página 5">
            <a:extLst>
              <a:ext uri="{FF2B5EF4-FFF2-40B4-BE49-F238E27FC236}">
                <a16:creationId xmlns:a16="http://schemas.microsoft.com/office/drawing/2014/main" id="{1848CBAF-8495-47A7-B96B-2369DA30E8B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82E6369-FBDE-495D-AD16-508ACE5935AA}"/>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2628803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1FD7E2-39AA-4B61-8C87-CDE878455D8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29DE14C-091D-4FAB-A448-331DE25FC1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D6DF7BF-23AC-4D2F-BA8C-D05974BFD97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1B61D13-CD63-4474-91B3-3C2C36AF3F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42ED198-30D8-4C40-8530-CFE4ADB4AB2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E5DAE264-509F-4F47-9303-2316E52A1B06}"/>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8" name="Marcador de pie de página 7">
            <a:extLst>
              <a:ext uri="{FF2B5EF4-FFF2-40B4-BE49-F238E27FC236}">
                <a16:creationId xmlns:a16="http://schemas.microsoft.com/office/drawing/2014/main" id="{4EA4FA9E-ECC0-4547-AF47-E65D244F560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F04BB06-0A7D-4456-A08B-E02E683D3580}"/>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373811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0C24DA-78B9-4734-8F9C-825D9D578FD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C0BD851-2FCC-4889-99B4-B38DDC587BB1}"/>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4" name="Marcador de pie de página 3">
            <a:extLst>
              <a:ext uri="{FF2B5EF4-FFF2-40B4-BE49-F238E27FC236}">
                <a16:creationId xmlns:a16="http://schemas.microsoft.com/office/drawing/2014/main" id="{23923FB9-209E-41B1-8EF3-00BFF039E63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5FAEB58-1A57-404B-8137-303D44C5835B}"/>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424666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211E1EE-BC3C-463C-B553-22301BA96282}"/>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3" name="Marcador de pie de página 2">
            <a:extLst>
              <a:ext uri="{FF2B5EF4-FFF2-40B4-BE49-F238E27FC236}">
                <a16:creationId xmlns:a16="http://schemas.microsoft.com/office/drawing/2014/main" id="{08BBA107-0D09-4AB5-A20E-54691DB4FE6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0BD67A5A-D05C-47FA-812B-A40143B243A0}"/>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3287124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1A2BDC-905C-4D04-BB64-25010D58126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DEAA9D7-AAC9-4AB6-BF2A-1993AC586F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9ACCC48-EC44-4949-8985-84AEA7738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BE4C453-441C-4EEB-A153-F2B5BE804CBE}"/>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6" name="Marcador de pie de página 5">
            <a:extLst>
              <a:ext uri="{FF2B5EF4-FFF2-40B4-BE49-F238E27FC236}">
                <a16:creationId xmlns:a16="http://schemas.microsoft.com/office/drawing/2014/main" id="{E45465FF-CF82-453C-BE7E-597A8C3606C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F15CD2F-E172-44D5-ABD8-F976CC4332AF}"/>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128121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DC788E-38CB-4E70-B86E-F244036417F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11DF66CE-D9F4-4A23-9D77-389FB66AF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2A624588-FE50-4372-BE84-64717B64AA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9DEBD8-97CA-44C9-BCC7-434404DC29FD}"/>
              </a:ext>
            </a:extLst>
          </p:cNvPr>
          <p:cNvSpPr>
            <a:spLocks noGrp="1"/>
          </p:cNvSpPr>
          <p:nvPr>
            <p:ph type="dt" sz="half" idx="10"/>
          </p:nvPr>
        </p:nvSpPr>
        <p:spPr/>
        <p:txBody>
          <a:bodyPr/>
          <a:lstStyle/>
          <a:p>
            <a:fld id="{77BFA65B-C9C4-495E-BFA4-745376A4F592}" type="datetimeFigureOut">
              <a:rPr lang="es-MX" smtClean="0"/>
              <a:t>19/05/2021</a:t>
            </a:fld>
            <a:endParaRPr lang="es-MX"/>
          </a:p>
        </p:txBody>
      </p:sp>
      <p:sp>
        <p:nvSpPr>
          <p:cNvPr id="6" name="Marcador de pie de página 5">
            <a:extLst>
              <a:ext uri="{FF2B5EF4-FFF2-40B4-BE49-F238E27FC236}">
                <a16:creationId xmlns:a16="http://schemas.microsoft.com/office/drawing/2014/main" id="{B4AE0B1F-A85A-41FF-96CF-93C96745CDB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6A94825-905F-414B-A400-5EE026A08945}"/>
              </a:ext>
            </a:extLst>
          </p:cNvPr>
          <p:cNvSpPr>
            <a:spLocks noGrp="1"/>
          </p:cNvSpPr>
          <p:nvPr>
            <p:ph type="sldNum" sz="quarter" idx="12"/>
          </p:nvPr>
        </p:nvSpPr>
        <p:spPr/>
        <p:txBody>
          <a:bodyPr/>
          <a:lstStyle/>
          <a:p>
            <a:fld id="{DD11E0A7-47D8-4C4C-B0A1-1CE1BA4073DC}" type="slidenum">
              <a:rPr lang="es-MX" smtClean="0"/>
              <a:t>‹Nº›</a:t>
            </a:fld>
            <a:endParaRPr lang="es-MX"/>
          </a:p>
        </p:txBody>
      </p:sp>
    </p:spTree>
    <p:extLst>
      <p:ext uri="{BB962C8B-B14F-4D97-AF65-F5344CB8AC3E}">
        <p14:creationId xmlns:p14="http://schemas.microsoft.com/office/powerpoint/2010/main" val="293108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8B80F13-39DC-470D-AE94-0A75115AC1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CD39D31-06A5-4F25-A08A-AA99F922C0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2F3E342-2E2B-40C1-AF5B-0C329C08D7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BFA65B-C9C4-495E-BFA4-745376A4F592}" type="datetimeFigureOut">
              <a:rPr lang="es-MX" smtClean="0"/>
              <a:t>19/05/2021</a:t>
            </a:fld>
            <a:endParaRPr lang="es-MX"/>
          </a:p>
        </p:txBody>
      </p:sp>
      <p:sp>
        <p:nvSpPr>
          <p:cNvPr id="5" name="Marcador de pie de página 4">
            <a:extLst>
              <a:ext uri="{FF2B5EF4-FFF2-40B4-BE49-F238E27FC236}">
                <a16:creationId xmlns:a16="http://schemas.microsoft.com/office/drawing/2014/main" id="{AF1FD94E-954D-447B-8655-117D3BC528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B3203BB-F8DC-4C59-9C90-87219F52A3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1E0A7-47D8-4C4C-B0A1-1CE1BA4073DC}" type="slidenum">
              <a:rPr lang="es-MX" smtClean="0"/>
              <a:t>‹Nº›</a:t>
            </a:fld>
            <a:endParaRPr lang="es-MX"/>
          </a:p>
        </p:txBody>
      </p:sp>
    </p:spTree>
    <p:extLst>
      <p:ext uri="{BB962C8B-B14F-4D97-AF65-F5344CB8AC3E}">
        <p14:creationId xmlns:p14="http://schemas.microsoft.com/office/powerpoint/2010/main" val="3150125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32187D3-1F7B-4C7E-A94D-8E1857597360}"/>
              </a:ext>
            </a:extLst>
          </p:cNvPr>
          <p:cNvSpPr txBox="1"/>
          <p:nvPr/>
        </p:nvSpPr>
        <p:spPr>
          <a:xfrm>
            <a:off x="5678660" y="222468"/>
            <a:ext cx="6513340" cy="5632311"/>
          </a:xfrm>
          <a:prstGeom prst="rect">
            <a:avLst/>
          </a:prstGeom>
          <a:noFill/>
        </p:spPr>
        <p:txBody>
          <a:bodyPr wrap="square">
            <a:spAutoFit/>
          </a:bodyPr>
          <a:lstStyle/>
          <a:p>
            <a:pPr algn="ctr"/>
            <a:r>
              <a:rPr lang="es-MX" dirty="0"/>
              <a:t>Escuela normal de educación preescolar</a:t>
            </a:r>
          </a:p>
          <a:p>
            <a:pPr algn="ctr"/>
            <a:r>
              <a:rPr lang="es-MX" dirty="0"/>
              <a:t>Lic. Educación preescolar</a:t>
            </a:r>
          </a:p>
          <a:p>
            <a:pPr algn="ctr"/>
            <a:r>
              <a:rPr lang="es-MX" dirty="0"/>
              <a:t> </a:t>
            </a:r>
          </a:p>
          <a:p>
            <a:pPr algn="ctr"/>
            <a:r>
              <a:rPr lang="es-MX" dirty="0"/>
              <a:t>Filosofía de la  educación</a:t>
            </a:r>
          </a:p>
          <a:p>
            <a:pPr algn="ctr"/>
            <a:r>
              <a:rPr lang="es-MX" dirty="0"/>
              <a:t>Le </a:t>
            </a:r>
            <a:r>
              <a:rPr lang="es-MX"/>
              <a:t>educación bancaria </a:t>
            </a:r>
          </a:p>
          <a:p>
            <a:pPr algn="ctr"/>
            <a:r>
              <a:rPr lang="es-MX"/>
              <a:t>UNIDAD </a:t>
            </a:r>
            <a:r>
              <a:rPr lang="es-MX" dirty="0"/>
              <a:t>DE APRENDIZAJE II. EL SENTIDO Y LOS FINES DE LA EDUCACIÓN.</a:t>
            </a:r>
          </a:p>
          <a:p>
            <a:pPr algn="ctr"/>
            <a:r>
              <a:rPr lang="es-MX" dirty="0"/>
              <a:t>Competencias de unidad :</a:t>
            </a:r>
          </a:p>
          <a:p>
            <a:pPr algn="ctr"/>
            <a:r>
              <a:rPr lang="es-MX" dirty="0"/>
              <a:t>Actúa de manera ética ante la diversidad de situaciones que se presentan en la práctica profesional.</a:t>
            </a:r>
          </a:p>
          <a:p>
            <a:pPr algn="ctr"/>
            <a:r>
              <a:rPr lang="es-MX" dirty="0"/>
              <a:t>Integra recursos de la investigación educativa para enriquecer su práctica profesional, expresando su interés por el conocimiento, la ciencia y la mejora de la educación.</a:t>
            </a:r>
          </a:p>
          <a:p>
            <a:pPr algn="ctr"/>
            <a:endParaRPr lang="es-MX" dirty="0"/>
          </a:p>
          <a:p>
            <a:pPr algn="ctr"/>
            <a:r>
              <a:rPr lang="es-MX" dirty="0"/>
              <a:t>Docente: Carlos Armando Balderas Valdez</a:t>
            </a:r>
          </a:p>
          <a:p>
            <a:pPr algn="ctr"/>
            <a:r>
              <a:rPr lang="es-MX" dirty="0"/>
              <a:t>Alumna: Tamara Esmeralda Solis Aguilera</a:t>
            </a:r>
          </a:p>
          <a:p>
            <a:pPr algn="ctr"/>
            <a:r>
              <a:rPr lang="es-MX" dirty="0"/>
              <a:t>Numero de lista #20</a:t>
            </a:r>
          </a:p>
          <a:p>
            <a:pPr algn="ctr"/>
            <a:r>
              <a:rPr lang="es-MX" dirty="0"/>
              <a:t>2c</a:t>
            </a:r>
          </a:p>
          <a:p>
            <a:pPr algn="ctr"/>
            <a:r>
              <a:rPr lang="es-MX" dirty="0"/>
              <a:t>Mayo 2021</a:t>
            </a:r>
          </a:p>
          <a:p>
            <a:pPr algn="ctr"/>
            <a:r>
              <a:rPr lang="es-MX" dirty="0"/>
              <a:t>Saltillo Coahuila</a:t>
            </a:r>
          </a:p>
        </p:txBody>
      </p:sp>
      <p:pic>
        <p:nvPicPr>
          <p:cNvPr id="5" name="Imagen 4" descr="Escuela Normal de Educación Preescolar – Desarrollo de competencias  linguisticas">
            <a:extLst>
              <a:ext uri="{FF2B5EF4-FFF2-40B4-BE49-F238E27FC236}">
                <a16:creationId xmlns:a16="http://schemas.microsoft.com/office/drawing/2014/main" id="{9CF3E927-78FE-4D9C-9CF0-8D67038A332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122812" y="0"/>
            <a:ext cx="2697717" cy="2649722"/>
          </a:xfrm>
          <a:prstGeom prst="rect">
            <a:avLst/>
          </a:prstGeom>
          <a:noFill/>
          <a:ln>
            <a:noFill/>
          </a:ln>
        </p:spPr>
      </p:pic>
      <p:pic>
        <p:nvPicPr>
          <p:cNvPr id="2" name="Picture 2" descr="Los niños y la tierra, educación infantil cotización de aprendizaje jardín  de infantes, dibujos animados de la tierra, globo, gente, mundo png |  PNGWing">
            <a:extLst>
              <a:ext uri="{FF2B5EF4-FFF2-40B4-BE49-F238E27FC236}">
                <a16:creationId xmlns:a16="http://schemas.microsoft.com/office/drawing/2014/main" id="{232B40BF-3787-430D-B5F5-4C11B0F8B7A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404" b="99064" l="6196" r="98696">
                        <a14:foregroundMark x1="16739" y1="40234" x2="16739" y2="40234"/>
                        <a14:foregroundMark x1="48587" y1="8304" x2="48587" y2="8304"/>
                        <a14:foregroundMark x1="48587" y1="8304" x2="48587" y2="8304"/>
                        <a14:foregroundMark x1="11413" y1="48889" x2="11413" y2="48889"/>
                        <a14:foregroundMark x1="11413" y1="48889" x2="11413" y2="48889"/>
                        <a14:foregroundMark x1="11413" y1="48889" x2="11413" y2="48889"/>
                        <a14:foregroundMark x1="17826" y1="39181" x2="17826" y2="39181"/>
                        <a14:foregroundMark x1="17826" y1="39181" x2="17826" y2="39181"/>
                        <a14:foregroundMark x1="17826" y1="39181" x2="17826" y2="39181"/>
                        <a14:foregroundMark x1="17826" y1="39181" x2="17826" y2="39181"/>
                        <a14:foregroundMark x1="7283" y1="49708" x2="7283" y2="49708"/>
                        <a14:foregroundMark x1="7283" y1="49708" x2="7283" y2="49708"/>
                        <a14:foregroundMark x1="7283" y1="49708" x2="7283" y2="49708"/>
                        <a14:foregroundMark x1="15543" y1="37310" x2="16957" y2="45263"/>
                        <a14:foregroundMark x1="11413" y1="94269" x2="36522" y2="95789"/>
                        <a14:foregroundMark x1="36522" y1="95789" x2="68152" y2="95439"/>
                        <a14:foregroundMark x1="68152" y1="95439" x2="87065" y2="97661"/>
                        <a14:foregroundMark x1="87065" y1="97661" x2="93696" y2="97544"/>
                        <a14:foregroundMark x1="73913" y1="88889" x2="51957" y2="97661"/>
                        <a14:foregroundMark x1="51957" y1="97661" x2="34802" y2="89769"/>
                        <a14:foregroundMark x1="21957" y1="83860" x2="19130" y2="84444"/>
                        <a14:foregroundMark x1="18587" y1="76374" x2="17717" y2="88655"/>
                        <a14:foregroundMark x1="652" y1="95439" x2="11848" y2="98713"/>
                        <a14:foregroundMark x1="11848" y1="98713" x2="12609" y2="98713"/>
                        <a14:foregroundMark x1="74783" y1="79766" x2="75000" y2="94503"/>
                        <a14:foregroundMark x1="69164" y1="76140" x2="67717" y2="69357"/>
                        <a14:foregroundMark x1="69239" y1="76491" x2="69164" y2="76140"/>
                        <a14:foregroundMark x1="67717" y1="69357" x2="65109" y2="65497"/>
                        <a14:foregroundMark x1="14457" y1="38596" x2="22283" y2="45848"/>
                        <a14:foregroundMark x1="22283" y1="45848" x2="29022" y2="45965"/>
                        <a14:foregroundMark x1="15000" y1="38246" x2="16739" y2="44094"/>
                        <a14:foregroundMark x1="12500" y1="39181" x2="9457" y2="38596"/>
                        <a14:foregroundMark x1="31630" y1="25263" x2="35326" y2="34737"/>
                        <a14:foregroundMark x1="50217" y1="2339" x2="48152" y2="14854"/>
                        <a14:foregroundMark x1="39022" y1="2105" x2="46196" y2="11930"/>
                        <a14:foregroundMark x1="46739" y1="3275" x2="50543" y2="1404"/>
                        <a14:foregroundMark x1="72283" y1="34035" x2="72826" y2="34620"/>
                        <a14:foregroundMark x1="36739" y1="2105" x2="36739" y2="2105"/>
                        <a14:foregroundMark x1="34022" y1="62807" x2="35435" y2="70526"/>
                        <a14:foregroundMark x1="35435" y1="70526" x2="39891" y2="72632"/>
                        <a14:foregroundMark x1="31630" y1="77310" x2="31630" y2="77310"/>
                        <a14:foregroundMark x1="37935" y1="72515" x2="37935" y2="72515"/>
                        <a14:foregroundMark x1="32717" y1="64912" x2="36196" y2="72164"/>
                        <a14:foregroundMark x1="36196" y1="72164" x2="37609" y2="73567"/>
                        <a14:foregroundMark x1="978" y1="95322" x2="8152" y2="98713"/>
                        <a14:foregroundMark x1="8152" y1="98713" x2="8152" y2="98713"/>
                        <a14:foregroundMark x1="98804" y1="98596" x2="91087" y2="99181"/>
                        <a14:foregroundMark x1="109" y1="94854" x2="6196" y2="98713"/>
                        <a14:foregroundMark x1="6196" y1="98713" x2="6196" y2="98713"/>
                        <a14:foregroundMark x1="68152" y1="24327" x2="66522" y2="27602"/>
                        <a14:backgroundMark x1="25217" y1="88655" x2="30652" y2="84678"/>
                        <a14:backgroundMark x1="30652" y1="84678" x2="27935" y2="86784"/>
                        <a14:backgroundMark x1="22717" y1="84094" x2="34565" y2="90058"/>
                        <a14:backgroundMark x1="21304" y1="83275" x2="23913" y2="85965"/>
                        <a14:backgroundMark x1="70870" y1="76140" x2="70870" y2="76140"/>
                        <a14:backgroundMark x1="15870" y1="91579" x2="15870" y2="91579"/>
                      </a14:backgroundRemoval>
                    </a14:imgEffect>
                  </a14:imgLayer>
                </a14:imgProps>
              </a:ext>
              <a:ext uri="{28A0092B-C50C-407E-A947-70E740481C1C}">
                <a14:useLocalDpi xmlns:a14="http://schemas.microsoft.com/office/drawing/2010/main" val="0"/>
              </a:ext>
            </a:extLst>
          </a:blip>
          <a:srcRect/>
          <a:stretch>
            <a:fillRect/>
          </a:stretch>
        </p:blipFill>
        <p:spPr bwMode="auto">
          <a:xfrm>
            <a:off x="-323298" y="1569134"/>
            <a:ext cx="5690428" cy="5288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436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DF6F8DC-864E-4AFB-A24A-3A4096300666}"/>
              </a:ext>
            </a:extLst>
          </p:cNvPr>
          <p:cNvSpPr txBox="1"/>
          <p:nvPr/>
        </p:nvSpPr>
        <p:spPr>
          <a:xfrm>
            <a:off x="239150" y="225083"/>
            <a:ext cx="7981071" cy="1200329"/>
          </a:xfrm>
          <a:prstGeom prst="rect">
            <a:avLst/>
          </a:prstGeom>
          <a:noFill/>
        </p:spPr>
        <p:txBody>
          <a:bodyPr wrap="square">
            <a:spAutoFit/>
          </a:bodyPr>
          <a:lstStyle/>
          <a:p>
            <a:r>
              <a:rPr lang="es-MX" i="0" dirty="0">
                <a:solidFill>
                  <a:srgbClr val="202124"/>
                </a:solidFill>
                <a:effectLst/>
                <a:latin typeface="arial" panose="020B0604020202020204" pitchFamily="34" charset="0"/>
              </a:rPr>
              <a:t>El educador Paulo Freire en la Pedagogía del oprimido hace una crítica a la educación tradicional de los opresores, que llama Educación bancaria. En este tipo de educación, el maestro es el sujeto de la educación y el educando es el receptor que recibe todos los contenidos de la sabiduría.</a:t>
            </a:r>
            <a:endParaRPr lang="es-MX" dirty="0"/>
          </a:p>
        </p:txBody>
      </p:sp>
      <p:sp>
        <p:nvSpPr>
          <p:cNvPr id="5" name="CuadroTexto 4">
            <a:extLst>
              <a:ext uri="{FF2B5EF4-FFF2-40B4-BE49-F238E27FC236}">
                <a16:creationId xmlns:a16="http://schemas.microsoft.com/office/drawing/2014/main" id="{6DA3F896-B0B9-49F8-9D46-DAD16E143113}"/>
              </a:ext>
            </a:extLst>
          </p:cNvPr>
          <p:cNvSpPr txBox="1"/>
          <p:nvPr/>
        </p:nvSpPr>
        <p:spPr>
          <a:xfrm>
            <a:off x="615463" y="1576585"/>
            <a:ext cx="6098344" cy="923330"/>
          </a:xfrm>
          <a:prstGeom prst="rect">
            <a:avLst/>
          </a:prstGeom>
          <a:noFill/>
        </p:spPr>
        <p:txBody>
          <a:bodyPr wrap="square">
            <a:spAutoFit/>
          </a:bodyPr>
          <a:lstStyle/>
          <a:p>
            <a:r>
              <a:rPr lang="es-MX" b="0" i="0" dirty="0">
                <a:effectLst/>
                <a:latin typeface="arial" panose="020B0604020202020204" pitchFamily="34" charset="0"/>
              </a:rPr>
              <a:t>La educación bancaria es la concepción de la educación como un proceso en el que el educador deposita contenidos en la mente del estudiante.</a:t>
            </a:r>
            <a:endParaRPr lang="es-MX" dirty="0"/>
          </a:p>
        </p:txBody>
      </p:sp>
      <p:pic>
        <p:nvPicPr>
          <p:cNvPr id="2052" name="Picture 4" descr="Niña De Dibujos Animados Aprendiendo A Dibujar La Educación Temp | imágenes  de gráficos png gratis - Lovepik">
            <a:extLst>
              <a:ext uri="{FF2B5EF4-FFF2-40B4-BE49-F238E27FC236}">
                <a16:creationId xmlns:a16="http://schemas.microsoft.com/office/drawing/2014/main" id="{4625727C-F734-414A-B42D-7B8DB56B6A8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8837" b="90000" l="9535" r="90000">
                        <a14:foregroundMark x1="17674" y1="22326" x2="21163" y2="23372"/>
                        <a14:foregroundMark x1="76163" y1="55814" x2="78023" y2="53721"/>
                        <a14:foregroundMark x1="74186" y1="16163" x2="72442" y2="23837"/>
                        <a14:foregroundMark x1="72442" y1="23837" x2="69884" y2="13953"/>
                        <a14:foregroundMark x1="69884" y1="13953" x2="69186" y2="13953"/>
                        <a14:foregroundMark x1="9767" y1="68256" x2="9767" y2="72442"/>
                        <a14:foregroundMark x1="87209" y1="21512" x2="81744" y2="11860"/>
                        <a14:foregroundMark x1="81744" y1="11860" x2="71512" y2="9419"/>
                        <a14:foregroundMark x1="71512" y1="9419" x2="63953" y2="12674"/>
                        <a14:foregroundMark x1="63953" y1="12674" x2="58721" y2="20000"/>
                        <a14:foregroundMark x1="58721" y1="20000" x2="60000" y2="22326"/>
                        <a14:foregroundMark x1="78605" y1="25814" x2="67558" y2="29767"/>
                        <a14:foregroundMark x1="63837" y1="25814" x2="78837" y2="26628"/>
                        <a14:foregroundMark x1="78837" y1="26628" x2="64767" y2="20233"/>
                        <a14:foregroundMark x1="64767" y1="20233" x2="56047" y2="22907"/>
                        <a14:foregroundMark x1="56047" y1="22907" x2="66395" y2="27209"/>
                        <a14:foregroundMark x1="66395" y1="27209" x2="75581" y2="25465"/>
                        <a14:foregroundMark x1="75581" y1="25465" x2="82907" y2="27442"/>
                        <a14:foregroundMark x1="82907" y1="27442" x2="82907" y2="27907"/>
                        <a14:foregroundMark x1="79884" y1="8837" x2="63953" y2="10581"/>
                        <a14:foregroundMark x1="63953" y1="10581" x2="56279" y2="15000"/>
                        <a14:foregroundMark x1="56279" y1="15000" x2="58953" y2="22209"/>
                        <a14:foregroundMark x1="58953" y1="22209" x2="63721" y2="24419"/>
                        <a14:foregroundMark x1="88721" y1="24767" x2="88372" y2="16395"/>
                        <a14:foregroundMark x1="88372" y1="16395" x2="83721" y2="10698"/>
                        <a14:foregroundMark x1="83721" y1="10698" x2="83372" y2="10698"/>
                        <a14:foregroundMark x1="83372" y1="10465" x2="80233" y2="9419"/>
                      </a14:backgroundRemoval>
                    </a14:imgEffect>
                  </a14:imgLayer>
                </a14:imgProps>
              </a:ext>
              <a:ext uri="{28A0092B-C50C-407E-A947-70E740481C1C}">
                <a14:useLocalDpi xmlns:a14="http://schemas.microsoft.com/office/drawing/2010/main" val="0"/>
              </a:ext>
            </a:extLst>
          </a:blip>
          <a:srcRect/>
          <a:stretch>
            <a:fillRect/>
          </a:stretch>
        </p:blipFill>
        <p:spPr bwMode="auto">
          <a:xfrm>
            <a:off x="9073662" y="3770142"/>
            <a:ext cx="3441896" cy="3441896"/>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710EEFF9-963C-414B-929B-6EBA688E9206}"/>
              </a:ext>
            </a:extLst>
          </p:cNvPr>
          <p:cNvSpPr/>
          <p:nvPr/>
        </p:nvSpPr>
        <p:spPr>
          <a:xfrm>
            <a:off x="10564837" y="1866539"/>
            <a:ext cx="1294228" cy="1903603"/>
          </a:xfrm>
          <a:prstGeom prst="round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Educación bancario de paulo freire </a:t>
            </a:r>
          </a:p>
        </p:txBody>
      </p:sp>
      <p:cxnSp>
        <p:nvCxnSpPr>
          <p:cNvPr id="8" name="Conector recto de flecha 7">
            <a:extLst>
              <a:ext uri="{FF2B5EF4-FFF2-40B4-BE49-F238E27FC236}">
                <a16:creationId xmlns:a16="http://schemas.microsoft.com/office/drawing/2014/main" id="{C108FEDA-6094-4E08-A241-04FAF07C399B}"/>
              </a:ext>
            </a:extLst>
          </p:cNvPr>
          <p:cNvCxnSpPr>
            <a:cxnSpLocks/>
          </p:cNvCxnSpPr>
          <p:nvPr/>
        </p:nvCxnSpPr>
        <p:spPr>
          <a:xfrm>
            <a:off x="8220221" y="745588"/>
            <a:ext cx="2077330" cy="1223889"/>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a:extLst>
              <a:ext uri="{FF2B5EF4-FFF2-40B4-BE49-F238E27FC236}">
                <a16:creationId xmlns:a16="http://schemas.microsoft.com/office/drawing/2014/main" id="{B135200C-D58F-4FE7-974C-A3D5BA823C6F}"/>
              </a:ext>
            </a:extLst>
          </p:cNvPr>
          <p:cNvCxnSpPr/>
          <p:nvPr/>
        </p:nvCxnSpPr>
        <p:spPr>
          <a:xfrm>
            <a:off x="6729046" y="1969477"/>
            <a:ext cx="3427828" cy="351692"/>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AEBF4ED5-0504-4C2E-8214-17E9138779FB}"/>
              </a:ext>
            </a:extLst>
          </p:cNvPr>
          <p:cNvSpPr txBox="1"/>
          <p:nvPr/>
        </p:nvSpPr>
        <p:spPr>
          <a:xfrm>
            <a:off x="-47477" y="2551788"/>
            <a:ext cx="7202657" cy="923330"/>
          </a:xfrm>
          <a:prstGeom prst="rect">
            <a:avLst/>
          </a:prstGeom>
          <a:noFill/>
        </p:spPr>
        <p:txBody>
          <a:bodyPr wrap="square">
            <a:spAutoFit/>
          </a:bodyPr>
          <a:lstStyle/>
          <a:p>
            <a:r>
              <a:rPr lang="es-MX" b="0" i="0" dirty="0">
                <a:solidFill>
                  <a:srgbClr val="000000"/>
                </a:solidFill>
                <a:effectLst/>
                <a:latin typeface="Roboto" panose="02000000000000000000" pitchFamily="2" charset="0"/>
              </a:rPr>
              <a:t> la educación bancaria es un instrumento de la opresión porque pretende transformar la mentalidad de los educandos y no la situación den la que se encuentran</a:t>
            </a:r>
            <a:endParaRPr lang="es-MX" dirty="0"/>
          </a:p>
        </p:txBody>
      </p:sp>
      <p:sp>
        <p:nvSpPr>
          <p:cNvPr id="16" name="CuadroTexto 15">
            <a:extLst>
              <a:ext uri="{FF2B5EF4-FFF2-40B4-BE49-F238E27FC236}">
                <a16:creationId xmlns:a16="http://schemas.microsoft.com/office/drawing/2014/main" id="{C8BD7AED-B1EC-4582-8D11-20F5109AFABB}"/>
              </a:ext>
            </a:extLst>
          </p:cNvPr>
          <p:cNvSpPr txBox="1"/>
          <p:nvPr/>
        </p:nvSpPr>
        <p:spPr>
          <a:xfrm>
            <a:off x="119574" y="5155589"/>
            <a:ext cx="8433581" cy="1477328"/>
          </a:xfrm>
          <a:prstGeom prst="rect">
            <a:avLst/>
          </a:prstGeom>
          <a:noFill/>
        </p:spPr>
        <p:txBody>
          <a:bodyPr wrap="square">
            <a:spAutoFit/>
          </a:bodyPr>
          <a:lstStyle/>
          <a:p>
            <a:r>
              <a:rPr lang="es-MX" b="0" i="0" dirty="0">
                <a:solidFill>
                  <a:srgbClr val="000000"/>
                </a:solidFill>
                <a:effectLst/>
                <a:latin typeface="Roboto" panose="02000000000000000000" pitchFamily="2" charset="0"/>
              </a:rPr>
              <a:t>Freire señala que incluso una educación bancaria puede despertar la reacción de los oprimidos, porque, aunque oculta, el conocimiento acumulado en los "depósitos" pone en evidencia las contradicciones. No obstante, un educador humanista revolucionario no debería confiarse de esta posibilidad sino identificarse con los educandos y orientarse a la liberación de ambos.</a:t>
            </a:r>
            <a:endParaRPr lang="es-MX" dirty="0"/>
          </a:p>
        </p:txBody>
      </p:sp>
      <p:sp>
        <p:nvSpPr>
          <p:cNvPr id="18" name="CuadroTexto 17">
            <a:extLst>
              <a:ext uri="{FF2B5EF4-FFF2-40B4-BE49-F238E27FC236}">
                <a16:creationId xmlns:a16="http://schemas.microsoft.com/office/drawing/2014/main" id="{2DE08B40-83A0-4312-9B10-CA26B50F639B}"/>
              </a:ext>
            </a:extLst>
          </p:cNvPr>
          <p:cNvSpPr txBox="1"/>
          <p:nvPr/>
        </p:nvSpPr>
        <p:spPr>
          <a:xfrm>
            <a:off x="526365" y="3626291"/>
            <a:ext cx="7406640" cy="1200329"/>
          </a:xfrm>
          <a:prstGeom prst="rect">
            <a:avLst/>
          </a:prstGeom>
          <a:noFill/>
        </p:spPr>
        <p:txBody>
          <a:bodyPr wrap="square">
            <a:spAutoFit/>
          </a:bodyPr>
          <a:lstStyle/>
          <a:p>
            <a:r>
              <a:rPr lang="es-MX" b="0" i="0" dirty="0">
                <a:solidFill>
                  <a:srgbClr val="000000"/>
                </a:solidFill>
                <a:effectLst/>
                <a:latin typeface="Roboto" panose="02000000000000000000" pitchFamily="2" charset="0"/>
              </a:rPr>
              <a:t>El saber, es entonces una donación. Los que poseen el conocimiento se lo dan a aquellos que son considerados ignorantes. La ignorancia es absolutizada como consecuencia de la ideología de la opresión, por lo cual es el otro el que siempre es el poseedor de la ignorancia.</a:t>
            </a:r>
            <a:endParaRPr lang="es-MX" dirty="0"/>
          </a:p>
        </p:txBody>
      </p:sp>
      <p:cxnSp>
        <p:nvCxnSpPr>
          <p:cNvPr id="19" name="Conector recto de flecha 18">
            <a:extLst>
              <a:ext uri="{FF2B5EF4-FFF2-40B4-BE49-F238E27FC236}">
                <a16:creationId xmlns:a16="http://schemas.microsoft.com/office/drawing/2014/main" id="{CCF066E1-8863-4E70-92FF-B241F0C5E7E0}"/>
              </a:ext>
            </a:extLst>
          </p:cNvPr>
          <p:cNvCxnSpPr/>
          <p:nvPr/>
        </p:nvCxnSpPr>
        <p:spPr>
          <a:xfrm>
            <a:off x="6527409" y="2818340"/>
            <a:ext cx="3770142" cy="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633137CA-A738-4BFD-AF73-897E4F2C866E}"/>
              </a:ext>
            </a:extLst>
          </p:cNvPr>
          <p:cNvCxnSpPr/>
          <p:nvPr/>
        </p:nvCxnSpPr>
        <p:spPr>
          <a:xfrm flipV="1">
            <a:off x="8442960" y="3429000"/>
            <a:ext cx="1854591" cy="1726589"/>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a:extLst>
              <a:ext uri="{FF2B5EF4-FFF2-40B4-BE49-F238E27FC236}">
                <a16:creationId xmlns:a16="http://schemas.microsoft.com/office/drawing/2014/main" id="{F00377A3-D0DD-49D1-8603-C88DD8EA5388}"/>
              </a:ext>
            </a:extLst>
          </p:cNvPr>
          <p:cNvCxnSpPr/>
          <p:nvPr/>
        </p:nvCxnSpPr>
        <p:spPr>
          <a:xfrm flipV="1">
            <a:off x="7933005" y="3291840"/>
            <a:ext cx="2223869" cy="478302"/>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95642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325</Words>
  <Application>Microsoft Office PowerPoint</Application>
  <PresentationFormat>Panorámica</PresentationFormat>
  <Paragraphs>22</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Arial</vt:lpstr>
      <vt:lpstr>Calibri</vt:lpstr>
      <vt:lpstr>Calibri Light</vt:lpstr>
      <vt:lpstr>Roboto</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TAHMARA ESMERALDA SOLIS AGUILERA</dc:creator>
  <cp:lastModifiedBy>TAHMARA ESMERALDA SOLIS AGUILERA</cp:lastModifiedBy>
  <cp:revision>2</cp:revision>
  <dcterms:created xsi:type="dcterms:W3CDTF">2021-05-19T23:44:20Z</dcterms:created>
  <dcterms:modified xsi:type="dcterms:W3CDTF">2021-05-19T23:56:31Z</dcterms:modified>
</cp:coreProperties>
</file>