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E853E"/>
    <a:srgbClr val="EF8D4B"/>
    <a:srgbClr val="EE833A"/>
    <a:srgbClr val="EA8050"/>
    <a:srgbClr val="E9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0997-CF10-4F12-A18F-66BACCF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EC903-9D42-4E44-8043-7652236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9A500-0916-4094-BB5A-41EC136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3E2C-F06D-4720-B941-FDE44FDF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4E302-4297-4A37-B158-21B0EE1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3DED1-A461-4548-BDAF-3B4A304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B58B3-63D8-4D0D-B7BD-6C839F5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4969D-57F3-4D02-BABA-F7DD67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25682-3792-4ADD-8E9D-950F32BB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3A226-A625-4B38-B5D5-817448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8435D-3009-4279-80AB-8CFB8FBA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6767C-1DCD-4737-B274-09046B5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F74A5-BBA6-47BF-B1A5-8F82D093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ADC38-D3CF-4814-AD63-B196389A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C9029-7CE0-41F7-A1E9-DA451FC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656A-7E13-4595-94E2-58E09FF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66665-5A94-479A-80A3-85C33AD0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1C87-20CF-4FC0-B1F9-5B2A59E6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D16C3-4F4C-41A2-AE03-8089B7A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D2B95-DCF8-42B7-8989-D3BBE201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280D-0330-4A16-A421-EC3D2F0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DA4EF-C3D0-4E4A-B441-46D2A3B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899E4-54C1-4BDA-9B12-84D900B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68B15-3F54-42B9-82F1-F8785BF4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5550-170A-4A08-8AF0-72646C15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6C7-9B90-421E-A589-E933D5C6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B4D9-7C87-48A6-8ADA-CAE05D07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98DCA-4CD9-4CB0-83C3-11C9672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EF42E-D399-4F45-AC9F-0EC81773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03D42-DA05-46DF-A3CD-76B02E53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A231F-3E3B-4A00-AB15-186A051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EA40-18FD-4E93-8713-72A41656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5389-7465-45EB-B04E-7CA8BF42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0F92-FBAB-4CA7-AAEB-2EFCF1AB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2A000-25CB-474F-B0F2-AE208508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6C367-BB1A-4A80-8B90-294E7C9D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74C79D-1711-4B53-9BFD-DDC67CE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4C60C8-3EBA-4F7D-91E9-9FD8D9B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0B27F-87B5-4A21-9B34-755BD52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43640-8D35-4897-838A-24EBF25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9CB674-7440-43C5-AA0E-95C6DE9C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F08A4-A42F-4877-94C6-7BF330C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9568D-C83A-4EEE-8210-8CAA8D8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E2FA1-3211-4ACD-83F0-4D3ACA36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1F42B0-BBAF-404D-B032-1B52EB6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9F484B-7DDA-4345-8974-0EE2EEB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8624-D05C-41DD-AB9D-85AD008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5286-F8CA-4F5D-B386-C95FB5F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7210B-C4C6-4087-A09C-A2CB1E3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ED2A2-254B-45E3-B1F0-4C6A2BB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BCC96-F59B-450F-B884-72E9BE0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98B65-9B9A-492D-B416-4DE236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A760-F467-4ACA-86D8-37BFD4A0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AAC1F-8BE9-430F-B8B6-428470C3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1DA44-8F38-465E-97B8-005316AE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5E63F-BEA6-4F44-9D47-F33EA02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2427E-D533-4EA2-B755-A37758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16912-5F0C-42E5-84E1-A0959DB0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472D1-B324-412D-9A37-E06E679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5772E-331D-4B11-88F3-94F61EFF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4524A-D3BD-47E3-90A2-8A337F09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9B3E-492F-48B2-AB7F-1F63663A9703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B456-E617-4326-9859-58DF9B6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5FAAC-F17A-4667-BECD-BD57A6C2E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45BE63-2922-451A-B771-26B9F0AC5F6E}"/>
              </a:ext>
            </a:extLst>
          </p:cNvPr>
          <p:cNvSpPr/>
          <p:nvPr/>
        </p:nvSpPr>
        <p:spPr>
          <a:xfrm>
            <a:off x="1659988" y="407963"/>
            <a:ext cx="9988061" cy="6237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B851EBA-250C-4A48-867C-A4FBA39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1" y="919853"/>
            <a:ext cx="12779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9997D93-181D-4809-9777-237EEC00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50" y="851796"/>
            <a:ext cx="4591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DEL ESTADO DE COAHUILA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F8460AC-7DFC-4DC2-A3EC-1FB2F575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7" y="1411288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3654E72-FBFA-4D05-8AE8-3CA94A2D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26" y="2683565"/>
            <a:ext cx="2697480" cy="3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4744E8-6E7C-4789-945C-58AB7E1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849" y="1821138"/>
            <a:ext cx="4057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grupal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5D86CB-A989-4F95-9091-FAD74D1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86" y="2356540"/>
            <a:ext cx="2924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8B04C57-A2D3-4984-8673-701D532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3464132"/>
            <a:ext cx="4181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titular: Karla Griselda Garc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Pimentel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Nombres de las alumnas: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Guadalupe Bustamante Guti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 #4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Mayra Alejandra Ferrer Flores #8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María de los Ángeles Guevara Ramírez #11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Luz Mariana Gutiérrez Reye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 #12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na Cristina Hernández González #13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Kenya Katherine Jaramillo Guillen #15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Natal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ia Elizabeth Ramírez Hernández #19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semestre, secci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0AB8CDC-3C31-4130-916A-B4F73826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76" y="9898753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                                                                                       Mayo 2021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D76AC18-411E-466B-9B03-1C599DD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2897877"/>
            <a:ext cx="299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super</a:t>
            </a:r>
            <a:r>
              <a:rPr lang="es-ES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5677A297-3485-40E7-9E15-109682E2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180" y="5855128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Mayo 2021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37FD7-BC89-4BBC-ABCD-0AF78059C3C4}"/>
              </a:ext>
            </a:extLst>
          </p:cNvPr>
          <p:cNvSpPr/>
          <p:nvPr/>
        </p:nvSpPr>
        <p:spPr>
          <a:xfrm>
            <a:off x="450574" y="0"/>
            <a:ext cx="4693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4F498-9DA7-4C73-B9FF-EDC7F6B3B7F5}"/>
              </a:ext>
            </a:extLst>
          </p:cNvPr>
          <p:cNvSpPr/>
          <p:nvPr/>
        </p:nvSpPr>
        <p:spPr>
          <a:xfrm>
            <a:off x="0" y="0"/>
            <a:ext cx="111556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3DBC9-4127-4795-8DFA-27207C441F3F}"/>
              </a:ext>
            </a:extLst>
          </p:cNvPr>
          <p:cNvSpPr/>
          <p:nvPr/>
        </p:nvSpPr>
        <p:spPr>
          <a:xfrm>
            <a:off x="293569" y="454249"/>
            <a:ext cx="11437034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864FEC-762C-46BC-ADDC-461D42DDFF9E}"/>
              </a:ext>
            </a:extLst>
          </p:cNvPr>
          <p:cNvSpPr/>
          <p:nvPr/>
        </p:nvSpPr>
        <p:spPr>
          <a:xfrm rot="167130">
            <a:off x="574968" y="379314"/>
            <a:ext cx="10681514" cy="623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096583-3F71-4EFA-BFC7-9A63FA2EF13B}"/>
              </a:ext>
            </a:extLst>
          </p:cNvPr>
          <p:cNvSpPr/>
          <p:nvPr/>
        </p:nvSpPr>
        <p:spPr>
          <a:xfrm>
            <a:off x="524983" y="588787"/>
            <a:ext cx="11301257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Carta, Pizarra&#10;&#10;Descripción generada automáticamente">
            <a:extLst>
              <a:ext uri="{FF2B5EF4-FFF2-40B4-BE49-F238E27FC236}">
                <a16:creationId xmlns:a16="http://schemas.microsoft.com/office/drawing/2014/main" id="{3CE7365D-91A6-4B4A-81A2-51B90BB2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7" y="975102"/>
            <a:ext cx="3501505" cy="40389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2440E4-613B-4990-8307-CC860139340A}"/>
              </a:ext>
            </a:extLst>
          </p:cNvPr>
          <p:cNvSpPr txBox="1"/>
          <p:nvPr/>
        </p:nvSpPr>
        <p:spPr>
          <a:xfrm>
            <a:off x="4904793" y="1751862"/>
            <a:ext cx="53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Esta técnica fue creada por Hunt y busca captar el punto o puntos clave de la información que ha sido registrada por el cerebro. </a:t>
            </a:r>
          </a:p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Son gráficos o viñetas secuenciales que recogen el pensamiento fundamental expuesto en una conferencia, reunión, charla, etc. Tiene dos aspectos: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finalidad practica y,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composición gráfica.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2FF1C-4877-41E3-B1EA-857305B1842C}"/>
              </a:ext>
            </a:extLst>
          </p:cNvPr>
          <p:cNvSpPr txBox="1"/>
          <p:nvPr/>
        </p:nvSpPr>
        <p:spPr>
          <a:xfrm>
            <a:off x="1157307" y="5115935"/>
            <a:ext cx="974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imSun-ExtB" panose="02010609060101010101" pitchFamily="49" charset="-122"/>
                <a:ea typeface="SimSun-ExtB" panose="02010609060101010101" pitchFamily="49" charset="-122"/>
              </a:rPr>
              <a:t>El fundamento de esta técnica es que el cerebro registra la información en unidades simples y al mismo tiempo registra imágenes, sonidos, olores, sabores, sentimientos. Se trata entonces de organizar paquetes informativos en el que exista el componente verbal y también el componente simbólico o de imagen.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60BB11-759D-4AEA-B898-2089D568935B}"/>
              </a:ext>
            </a:extLst>
          </p:cNvPr>
          <p:cNvSpPr txBox="1"/>
          <p:nvPr/>
        </p:nvSpPr>
        <p:spPr>
          <a:xfrm>
            <a:off x="5577840" y="1281748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¿Qué son las supernotas?</a:t>
            </a:r>
          </a:p>
        </p:txBody>
      </p:sp>
    </p:spTree>
    <p:extLst>
      <p:ext uri="{BB962C8B-B14F-4D97-AF65-F5344CB8AC3E}">
        <p14:creationId xmlns:p14="http://schemas.microsoft.com/office/powerpoint/2010/main" val="24691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8A7D9-CFDD-49BA-AB68-FD0E7806FC9A}"/>
              </a:ext>
            </a:extLst>
          </p:cNvPr>
          <p:cNvSpPr/>
          <p:nvPr/>
        </p:nvSpPr>
        <p:spPr>
          <a:xfrm>
            <a:off x="861391" y="-1"/>
            <a:ext cx="1133060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EBD43-81BB-4FD1-B093-A806A4961788}"/>
              </a:ext>
            </a:extLst>
          </p:cNvPr>
          <p:cNvSpPr/>
          <p:nvPr/>
        </p:nvSpPr>
        <p:spPr>
          <a:xfrm>
            <a:off x="1040296" y="364435"/>
            <a:ext cx="10687878" cy="6414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487961-C54D-46D4-AE4B-856FFB3149B7}"/>
              </a:ext>
            </a:extLst>
          </p:cNvPr>
          <p:cNvSpPr/>
          <p:nvPr/>
        </p:nvSpPr>
        <p:spPr>
          <a:xfrm>
            <a:off x="1424609" y="2849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346E2-01E8-4683-9CEE-3446B0C35E69}"/>
              </a:ext>
            </a:extLst>
          </p:cNvPr>
          <p:cNvSpPr/>
          <p:nvPr/>
        </p:nvSpPr>
        <p:spPr>
          <a:xfrm>
            <a:off x="1272209" y="1325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B844E-6C54-4F70-A61D-43C6F886484F}"/>
              </a:ext>
            </a:extLst>
          </p:cNvPr>
          <p:cNvSpPr/>
          <p:nvPr/>
        </p:nvSpPr>
        <p:spPr>
          <a:xfrm>
            <a:off x="1673087" y="555861"/>
            <a:ext cx="9886121" cy="5937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89CF98-8BC3-43A0-AC62-F423D36D9106}"/>
              </a:ext>
            </a:extLst>
          </p:cNvPr>
          <p:cNvSpPr txBox="1"/>
          <p:nvPr/>
        </p:nvSpPr>
        <p:spPr>
          <a:xfrm>
            <a:off x="2607360" y="1398101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viñeta debe contener poca información.</a:t>
            </a:r>
          </a:p>
          <a:p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cualquier forma geométrica cerrada.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un contraste de colores.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Los apuntes se toman mediante palabras e imágenes.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9B524-07A6-45BC-93E9-AD6643199F07}"/>
              </a:ext>
            </a:extLst>
          </p:cNvPr>
          <p:cNvSpPr txBox="1"/>
          <p:nvPr/>
        </p:nvSpPr>
        <p:spPr>
          <a:xfrm>
            <a:off x="4200940" y="75700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Características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209E9-6F8B-4E02-B80A-A85409F4FA3D}"/>
              </a:ext>
            </a:extLst>
          </p:cNvPr>
          <p:cNvSpPr/>
          <p:nvPr/>
        </p:nvSpPr>
        <p:spPr>
          <a:xfrm>
            <a:off x="2070651" y="1379886"/>
            <a:ext cx="447261" cy="450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6B506B-23D1-4B35-BDFF-8598C30B64B2}"/>
              </a:ext>
            </a:extLst>
          </p:cNvPr>
          <p:cNvSpPr/>
          <p:nvPr/>
        </p:nvSpPr>
        <p:spPr>
          <a:xfrm>
            <a:off x="2073962" y="2062373"/>
            <a:ext cx="447261" cy="450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CD9614-0C59-4CCC-8057-1A00FB3AF732}"/>
              </a:ext>
            </a:extLst>
          </p:cNvPr>
          <p:cNvSpPr/>
          <p:nvPr/>
        </p:nvSpPr>
        <p:spPr>
          <a:xfrm>
            <a:off x="2080590" y="2763084"/>
            <a:ext cx="447261" cy="4505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0ED2A6-25C4-4025-BF77-DA6D3ADE6215}"/>
              </a:ext>
            </a:extLst>
          </p:cNvPr>
          <p:cNvSpPr/>
          <p:nvPr/>
        </p:nvSpPr>
        <p:spPr>
          <a:xfrm>
            <a:off x="2078932" y="3445571"/>
            <a:ext cx="447261" cy="450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3EA9C30-571D-4DAD-A591-68D160BD9B89}"/>
              </a:ext>
            </a:extLst>
          </p:cNvPr>
          <p:cNvSpPr/>
          <p:nvPr/>
        </p:nvSpPr>
        <p:spPr>
          <a:xfrm>
            <a:off x="2146852" y="1429581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9B21F4-D511-4E3B-A392-4213B22C96EC}"/>
              </a:ext>
            </a:extLst>
          </p:cNvPr>
          <p:cNvSpPr/>
          <p:nvPr/>
        </p:nvSpPr>
        <p:spPr>
          <a:xfrm>
            <a:off x="2153478" y="2085572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3E289-6F83-4F94-8FD5-608AFB913EE0}"/>
              </a:ext>
            </a:extLst>
          </p:cNvPr>
          <p:cNvSpPr/>
          <p:nvPr/>
        </p:nvSpPr>
        <p:spPr>
          <a:xfrm>
            <a:off x="2160099" y="2792907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F9861F-899A-4CDC-BCD9-5E6228AD2D32}"/>
              </a:ext>
            </a:extLst>
          </p:cNvPr>
          <p:cNvSpPr/>
          <p:nvPr/>
        </p:nvSpPr>
        <p:spPr>
          <a:xfrm>
            <a:off x="2194882" y="3448276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8" name="Picture 6" descr="▷ 10 Técnicas de Estudio PROBADAS ~ ¿Quieres estudiar MÁS y Mejor?">
            <a:extLst>
              <a:ext uri="{FF2B5EF4-FFF2-40B4-BE49-F238E27FC236}">
                <a16:creationId xmlns:a16="http://schemas.microsoft.com/office/drawing/2014/main" id="{D3B0CE14-9BF5-44BE-BA1D-3CF4A9C6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9341" l="9626" r="89840">
                        <a14:foregroundMark x1="34225" y1="29011" x2="65775" y2="15824"/>
                        <a14:foregroundMark x1="65775" y1="15824" x2="71257" y2="33626"/>
                        <a14:foregroundMark x1="71257" y1="33626" x2="74198" y2="61099"/>
                        <a14:foregroundMark x1="74198" y1="61099" x2="73930" y2="85055"/>
                        <a14:foregroundMark x1="73930" y1="85055" x2="41310" y2="98242"/>
                        <a14:foregroundMark x1="41310" y1="98242" x2="39706" y2="84615"/>
                        <a14:foregroundMark x1="58556" y1="56484" x2="67246" y2="50769"/>
                        <a14:foregroundMark x1="67246" y1="50769" x2="57754" y2="32967"/>
                        <a14:foregroundMark x1="57754" y1="32967" x2="48663" y2="57802"/>
                        <a14:foregroundMark x1="48663" y1="57802" x2="52005" y2="86154"/>
                        <a14:foregroundMark x1="52005" y1="86154" x2="59492" y2="63077"/>
                        <a14:foregroundMark x1="59492" y1="63077" x2="59091" y2="39560"/>
                        <a14:foregroundMark x1="59091" y1="39560" x2="50000" y2="58242"/>
                        <a14:foregroundMark x1="50000" y1="58242" x2="51604" y2="69011"/>
                        <a14:foregroundMark x1="48797" y1="34945" x2="52139" y2="32088"/>
                        <a14:foregroundMark x1="39305" y1="21758" x2="48262" y2="17143"/>
                        <a14:foregroundMark x1="48262" y1="17143" x2="58289" y2="20000"/>
                        <a14:foregroundMark x1="58289" y1="20000" x2="67112" y2="10549"/>
                        <a14:foregroundMark x1="67112" y1="10549" x2="70455" y2="25495"/>
                        <a14:foregroundMark x1="71658" y1="10989" x2="71658" y2="10989"/>
                        <a14:foregroundMark x1="71390" y1="7473" x2="71390" y2="7473"/>
                        <a14:foregroundMark x1="73128" y1="10989" x2="79278" y2="64176"/>
                        <a14:foregroundMark x1="19519" y1="80440" x2="15775" y2="99341"/>
                        <a14:foregroundMark x1="45187" y1="36703" x2="54813" y2="33187"/>
                        <a14:foregroundMark x1="54813" y1="33187" x2="56016" y2="31429"/>
                        <a14:foregroundMark x1="57353" y1="26593" x2="58824" y2="30110"/>
                        <a14:foregroundMark x1="70187" y1="54725" x2="71257" y2="53407"/>
                        <a14:foregroundMark x1="14572" y1="97143" x2="14037" y2="99341"/>
                        <a14:foregroundMark x1="14037" y1="93407" x2="14037" y2="93407"/>
                        <a14:foregroundMark x1="34225" y1="23077" x2="62834" y2="5714"/>
                        <a14:foregroundMark x1="62834" y1="5714" x2="71390" y2="9890"/>
                        <a14:foregroundMark x1="66711" y1="6813" x2="72594" y2="11648"/>
                        <a14:foregroundMark x1="65909" y1="6374" x2="73262" y2="17802"/>
                        <a14:foregroundMark x1="73262" y1="17802" x2="73797" y2="23077"/>
                        <a14:foregroundMark x1="72861" y1="5714" x2="80749" y2="62418"/>
                        <a14:foregroundMark x1="15241" y1="82637" x2="15241" y2="82637"/>
                        <a14:foregroundMark x1="14305" y1="79780" x2="14305" y2="79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5" y="4246115"/>
            <a:ext cx="5565913" cy="22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F87C4E-2AA3-4DB3-A9E9-A66D4CD056F2}"/>
              </a:ext>
            </a:extLst>
          </p:cNvPr>
          <p:cNvSpPr/>
          <p:nvPr/>
        </p:nvSpPr>
        <p:spPr>
          <a:xfrm>
            <a:off x="503583" y="0"/>
            <a:ext cx="808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96AE01-E99D-4291-9D69-0DE76340437F}"/>
              </a:ext>
            </a:extLst>
          </p:cNvPr>
          <p:cNvSpPr/>
          <p:nvPr/>
        </p:nvSpPr>
        <p:spPr>
          <a:xfrm>
            <a:off x="1126434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Ventajas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051FAC-0611-4AF1-BEBB-35742A705E97}"/>
              </a:ext>
            </a:extLst>
          </p:cNvPr>
          <p:cNvSpPr/>
          <p:nvPr/>
        </p:nvSpPr>
        <p:spPr>
          <a:xfrm>
            <a:off x="6029738" y="-708992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7D43E4-925E-4C80-A799-6D7BCFCA1AA3}"/>
              </a:ext>
            </a:extLst>
          </p:cNvPr>
          <p:cNvSpPr/>
          <p:nvPr/>
        </p:nvSpPr>
        <p:spPr>
          <a:xfrm>
            <a:off x="7613373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Desventajas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DA541A-69AE-4FBF-8DC1-E4BFEEEAB8B2}"/>
              </a:ext>
            </a:extLst>
          </p:cNvPr>
          <p:cNvSpPr/>
          <p:nvPr/>
        </p:nvSpPr>
        <p:spPr>
          <a:xfrm>
            <a:off x="7706139" y="470451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55AA5-DB7E-4A9F-BB57-EB4E54CC2113}"/>
              </a:ext>
            </a:extLst>
          </p:cNvPr>
          <p:cNvSpPr txBox="1"/>
          <p:nvPr/>
        </p:nvSpPr>
        <p:spPr>
          <a:xfrm>
            <a:off x="6685721" y="1643269"/>
            <a:ext cx="51550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funciona para todos como estrategia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tiene una estructura que las identifique, es decir no tiene reglas ni condiciones de guía para su elaboración.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Distracción del la clase al realizarla para algunos.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tener buena memoria, olvidar porque escribiste esa palabra clave o alguna imagen y generar confusión en la comprensión del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Al tratarse de solo palabras claves e imágenes en ocasiones no se interpreta adecuadamente.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Ansiedad por no saber como poner en palabras claves e imágenes un tema.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262E42-9CBF-4108-BA04-8B544CFF2701}"/>
              </a:ext>
            </a:extLst>
          </p:cNvPr>
          <p:cNvSpPr txBox="1"/>
          <p:nvPr/>
        </p:nvSpPr>
        <p:spPr>
          <a:xfrm>
            <a:off x="1033670" y="1643269"/>
            <a:ext cx="5062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identificar ideas claves y fundamentales.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expresar nuestro punto de vista crítico.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La memorización es rápida y prolongada.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Rompe los límites de aprendizaje del cerebro.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Motiva y entretiene dentro del ejercicio de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Desarrolla la creatividad.</a:t>
            </a:r>
          </a:p>
        </p:txBody>
      </p:sp>
      <p:pic>
        <p:nvPicPr>
          <p:cNvPr id="4098" name="Picture 2" descr="4 técnicas para tomar apuntes eficientemente - Educrea">
            <a:extLst>
              <a:ext uri="{FF2B5EF4-FFF2-40B4-BE49-F238E27FC236}">
                <a16:creationId xmlns:a16="http://schemas.microsoft.com/office/drawing/2014/main" id="{4F4E17D5-FB96-4C09-B3CF-A16C09FC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26" y="4694636"/>
            <a:ext cx="3629596" cy="19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CA9B13-2743-4049-BD03-D956D096678B}"/>
              </a:ext>
            </a:extLst>
          </p:cNvPr>
          <p:cNvSpPr/>
          <p:nvPr/>
        </p:nvSpPr>
        <p:spPr>
          <a:xfrm>
            <a:off x="0" y="0"/>
            <a:ext cx="109595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6C96B7-6E29-48EB-8610-96E02E794670}"/>
              </a:ext>
            </a:extLst>
          </p:cNvPr>
          <p:cNvSpPr txBox="1"/>
          <p:nvPr/>
        </p:nvSpPr>
        <p:spPr>
          <a:xfrm>
            <a:off x="543340" y="1260039"/>
            <a:ext cx="555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que cada viñeta contenga poco contenido.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utilizan figuras geométricas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 útil disponer de una o varias hojas o folios adecuados para dibujar una viñeta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recuadro o círculo sirve para recoger las ideas que forman una unidad básica.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En cada recuadro pueden utilizan símbolos, dibujos, etc.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usan colores preferidos.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Apuntes mediante palabras e imágenes rudimentarias.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pasar a limpio y mejorar las viñetas realizadas.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4" name="Imagen 3" descr="La supernotas 📒🤓 | •Studyblr• Amino">
            <a:extLst>
              <a:ext uri="{FF2B5EF4-FFF2-40B4-BE49-F238E27FC236}">
                <a16:creationId xmlns:a16="http://schemas.microsoft.com/office/drawing/2014/main" id="{316C474C-1386-43FC-AB9E-9D870C636E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03" r="-135" b="9029"/>
          <a:stretch/>
        </p:blipFill>
        <p:spPr bwMode="auto">
          <a:xfrm>
            <a:off x="6440557" y="278296"/>
            <a:ext cx="5552660" cy="618403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5B78FC-975E-4A0F-9953-E85B44466B6F}"/>
              </a:ext>
            </a:extLst>
          </p:cNvPr>
          <p:cNvSpPr txBox="1"/>
          <p:nvPr/>
        </p:nvSpPr>
        <p:spPr>
          <a:xfrm>
            <a:off x="1305339" y="270016"/>
            <a:ext cx="376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Georgia" panose="02040502050405020303" pitchFamily="18" charset="0"/>
              </a:rPr>
              <a:t>Elementos de elaboración </a:t>
            </a:r>
          </a:p>
          <a:p>
            <a:pPr algn="ctr"/>
            <a:r>
              <a:rPr lang="es-MX" sz="2400" dirty="0">
                <a:latin typeface="Georgia" panose="02040502050405020303" pitchFamily="18" charset="0"/>
              </a:rPr>
              <a:t>de las supernotas.</a:t>
            </a:r>
            <a:endParaRPr lang="es-E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7C5B40-2982-415B-B7B8-BB365AF138E5}"/>
              </a:ext>
            </a:extLst>
          </p:cNvPr>
          <p:cNvSpPr/>
          <p:nvPr/>
        </p:nvSpPr>
        <p:spPr>
          <a:xfrm>
            <a:off x="821635" y="0"/>
            <a:ext cx="1137036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350659-030C-418C-8B70-C2C0433905C6}"/>
              </a:ext>
            </a:extLst>
          </p:cNvPr>
          <p:cNvSpPr/>
          <p:nvPr/>
        </p:nvSpPr>
        <p:spPr>
          <a:xfrm>
            <a:off x="821636" y="238539"/>
            <a:ext cx="10986052" cy="6268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75DBD-0383-4BAF-BECE-F2DE0285BCE7}"/>
              </a:ext>
            </a:extLst>
          </p:cNvPr>
          <p:cNvSpPr/>
          <p:nvPr/>
        </p:nvSpPr>
        <p:spPr>
          <a:xfrm>
            <a:off x="974036" y="390939"/>
            <a:ext cx="10986052" cy="6268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D44EC-3DF2-4955-8066-8EC611C9B81B}"/>
              </a:ext>
            </a:extLst>
          </p:cNvPr>
          <p:cNvSpPr txBox="1"/>
          <p:nvPr/>
        </p:nvSpPr>
        <p:spPr>
          <a:xfrm>
            <a:off x="5254486" y="1905506"/>
            <a:ext cx="5963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elaboración de las súper notas cuenta con los siguientes pasos: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secuencialidad en las ideas esenciales.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Representación de palabras y símbolos o imágenes.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Esquema previo a la integración con otra estructura superior.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524455-1D5C-49CD-8E8E-2678F30FC6A0}"/>
              </a:ext>
            </a:extLst>
          </p:cNvPr>
          <p:cNvSpPr txBox="1"/>
          <p:nvPr/>
        </p:nvSpPr>
        <p:spPr>
          <a:xfrm>
            <a:off x="5254486" y="1248371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¿Cómo se elaboran las supernotas?</a:t>
            </a:r>
          </a:p>
        </p:txBody>
      </p:sp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3ADA7D1F-6F17-4EBD-9561-D84D2346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4" y="1063771"/>
            <a:ext cx="3448930" cy="46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C65662-BB68-4990-8710-E333FF1EAAD5}"/>
              </a:ext>
            </a:extLst>
          </p:cNvPr>
          <p:cNvSpPr/>
          <p:nvPr/>
        </p:nvSpPr>
        <p:spPr>
          <a:xfrm>
            <a:off x="0" y="0"/>
            <a:ext cx="113306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C482FC-3087-4791-A1E4-8194657E0345}"/>
              </a:ext>
            </a:extLst>
          </p:cNvPr>
          <p:cNvSpPr/>
          <p:nvPr/>
        </p:nvSpPr>
        <p:spPr>
          <a:xfrm>
            <a:off x="314739" y="381000"/>
            <a:ext cx="11562522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4DCD1-862B-48F2-B06A-B01555F2C8BA}"/>
              </a:ext>
            </a:extLst>
          </p:cNvPr>
          <p:cNvSpPr/>
          <p:nvPr/>
        </p:nvSpPr>
        <p:spPr>
          <a:xfrm>
            <a:off x="175592" y="228600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7AA4D5-0C30-417D-BE81-A1F9A51EC5FF}"/>
              </a:ext>
            </a:extLst>
          </p:cNvPr>
          <p:cNvSpPr/>
          <p:nvPr/>
        </p:nvSpPr>
        <p:spPr>
          <a:xfrm>
            <a:off x="453886" y="530087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18BA6419-5B71-41BD-AE32-0F275573E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6" y="1344528"/>
            <a:ext cx="5198165" cy="4467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0635DE-D526-4B6C-A2F3-CBD3E53A7BFC}"/>
              </a:ext>
            </a:extLst>
          </p:cNvPr>
          <p:cNvSpPr txBox="1"/>
          <p:nvPr/>
        </p:nvSpPr>
        <p:spPr>
          <a:xfrm>
            <a:off x="1093433" y="1112615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Las supernotas como estrategia </a:t>
            </a:r>
          </a:p>
          <a:p>
            <a:pPr algn="ctr"/>
            <a:r>
              <a:rPr lang="es-ES" sz="2400" dirty="0">
                <a:latin typeface="Georgia" panose="02040502050405020303" pitchFamily="18" charset="0"/>
              </a:rPr>
              <a:t>de enseñanza: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A30389-1FEE-4092-9313-3F72D8E9BE1C}"/>
              </a:ext>
            </a:extLst>
          </p:cNvPr>
          <p:cNvSpPr txBox="1"/>
          <p:nvPr/>
        </p:nvSpPr>
        <p:spPr>
          <a:xfrm>
            <a:off x="843169" y="2274838"/>
            <a:ext cx="507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Las supernotas son un método que aprovecha la forma natural en que el cerebro procesa la información, de esta manera se utiliza como estrategia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775739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540</Words>
  <Application>Microsoft Office PowerPoint</Application>
  <PresentationFormat>Panorámica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LUZ MARIANA GUTIERREZ REYES</cp:lastModifiedBy>
  <cp:revision>17</cp:revision>
  <dcterms:created xsi:type="dcterms:W3CDTF">2021-05-21T00:49:25Z</dcterms:created>
  <dcterms:modified xsi:type="dcterms:W3CDTF">2021-05-25T04:18:01Z</dcterms:modified>
</cp:coreProperties>
</file>