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8" r:id="rId2"/>
    <p:sldId id="256" r:id="rId3"/>
    <p:sldId id="257" r:id="rId4"/>
    <p:sldId id="261" r:id="rId5"/>
    <p:sldId id="262" r:id="rId6"/>
    <p:sldId id="265" r:id="rId7"/>
  </p:sldIdLst>
  <p:sldSz cx="12192000" cy="6858000"/>
  <p:notesSz cx="6858000" cy="9144000"/>
  <p:embeddedFontLst>
    <p:embeddedFont>
      <p:font typeface="Comfortaa" panose="020B0604020202020204" charset="0"/>
      <p:regular r:id="rId9"/>
      <p:bold r:id="rId10"/>
    </p:embeddedFont>
    <p:embeddedFont>
      <p:font typeface="Kidstar" pitchFamily="2" charset="0"/>
      <p:regular r:id="rId11"/>
    </p:embeddedFont>
    <p:embeddedFont>
      <p:font typeface="Barlow Condensed" panose="020B060402020202020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alloons" panose="02000600000000000000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38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1">
  <p:cSld name="0096_Litton_Template_SlidesMania_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"/>
          <p:cNvGrpSpPr/>
          <p:nvPr/>
        </p:nvGrpSpPr>
        <p:grpSpPr>
          <a:xfrm rot="1055452">
            <a:off x="329562" y="1515676"/>
            <a:ext cx="3807866" cy="5072237"/>
            <a:chOff x="6211004" y="738628"/>
            <a:chExt cx="3807866" cy="5072237"/>
          </a:xfrm>
        </p:grpSpPr>
        <p:grpSp>
          <p:nvGrpSpPr>
            <p:cNvPr id="9" name="Google Shape;9;p2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10" name="Google Shape;10;p2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;p2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4798" y="1075514"/>
            <a:ext cx="7638950" cy="502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692" y="946128"/>
            <a:ext cx="2920844" cy="1723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"/>
          <p:cNvGrpSpPr/>
          <p:nvPr/>
        </p:nvGrpSpPr>
        <p:grpSpPr>
          <a:xfrm>
            <a:off x="2908980" y="43319"/>
            <a:ext cx="870519" cy="1032775"/>
            <a:chOff x="8628598" y="-256174"/>
            <a:chExt cx="3288699" cy="3901680"/>
          </a:xfrm>
        </p:grpSpPr>
        <p:sp>
          <p:nvSpPr>
            <p:cNvPr id="23" name="Google Shape;23;p2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10042348" y="1702611"/>
              <a:ext cx="542400" cy="404700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18" y="4221131"/>
            <a:ext cx="1761065" cy="103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2">
  <p:cSld name="0096_Litton_Template_SlidesMania_2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 rot="-689345">
            <a:off x="380761" y="3606878"/>
            <a:ext cx="2062466" cy="2747291"/>
            <a:chOff x="6211004" y="738628"/>
            <a:chExt cx="3807866" cy="5072237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18" y="2571954"/>
            <a:ext cx="1323462" cy="78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6502" y="3725926"/>
            <a:ext cx="2173033" cy="12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618" y="5288077"/>
            <a:ext cx="1622447" cy="9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 txBox="1"/>
          <p:nvPr/>
        </p:nvSpPr>
        <p:spPr>
          <a:xfrm rot="5400000">
            <a:off x="-512550" y="60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3">
  <p:cSld name="0096_Litton_Template_SlidesMania_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6827" y="5335585"/>
            <a:ext cx="1935161" cy="11419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26876" y="4899153"/>
            <a:ext cx="1935161" cy="1141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4"/>
          <p:cNvGrpSpPr/>
          <p:nvPr/>
        </p:nvGrpSpPr>
        <p:grpSpPr>
          <a:xfrm>
            <a:off x="10003355" y="4081183"/>
            <a:ext cx="870534" cy="1032794"/>
            <a:chOff x="8628598" y="-256174"/>
            <a:chExt cx="3288699" cy="3901680"/>
          </a:xfrm>
        </p:grpSpPr>
        <p:sp>
          <p:nvSpPr>
            <p:cNvPr id="63" name="Google Shape;63;p4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Google Shape;7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6288" y="4530639"/>
            <a:ext cx="1309065" cy="772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7">
  <p:cSld name="0096_Litton_Template_SlidesMania_7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593075" y="665998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446393" y="317096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7"/>
          <p:cNvGrpSpPr/>
          <p:nvPr/>
        </p:nvGrpSpPr>
        <p:grpSpPr>
          <a:xfrm>
            <a:off x="3767214" y="5256896"/>
            <a:ext cx="1132005" cy="1343000"/>
            <a:chOff x="8628598" y="-256174"/>
            <a:chExt cx="3288699" cy="3901680"/>
          </a:xfrm>
        </p:grpSpPr>
        <p:sp>
          <p:nvSpPr>
            <p:cNvPr id="124" name="Google Shape;124;p7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961" y="5365077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3530" y="4693153"/>
            <a:ext cx="1327471" cy="7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8">
  <p:cSld name="0096_Litton_Template_SlidesMania_8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5448" y="961684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6044" y="27855"/>
            <a:ext cx="1942019" cy="11460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6866055" y="636502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6719373" y="287600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8"/>
          <p:cNvGrpSpPr/>
          <p:nvPr/>
        </p:nvGrpSpPr>
        <p:grpSpPr>
          <a:xfrm>
            <a:off x="7167713" y="5202882"/>
            <a:ext cx="1132005" cy="1343000"/>
            <a:chOff x="8628598" y="-256174"/>
            <a:chExt cx="3288699" cy="3901680"/>
          </a:xfrm>
        </p:grpSpPr>
        <p:sp>
          <p:nvSpPr>
            <p:cNvPr id="149" name="Google Shape;149;p8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/>
          <p:nvPr/>
        </p:nvSpPr>
        <p:spPr>
          <a:xfrm>
            <a:off x="565755" y="444026"/>
            <a:ext cx="110859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chemeClr val="dk2"/>
                </a:solidFill>
                <a:latin typeface="Baloo Bhai"/>
                <a:ea typeface="Baloo Bhai"/>
                <a:cs typeface="Baloo Bhai"/>
                <a:sym typeface="Baloo Bhai"/>
              </a:rPr>
              <a:t>Escuela Normal de Educación Preescolar</a:t>
            </a:r>
            <a:endParaRPr sz="2000" b="1" i="0" u="none" strike="noStrike" cap="none" dirty="0">
              <a:solidFill>
                <a:schemeClr val="dk2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565755" y="762000"/>
            <a:ext cx="11085918" cy="562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Licenciatura en Educación Preescolar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Ciclo escolar 2020 – 2021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600" b="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Karla Griselda García Pimentel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Tutoría Grupal</a:t>
            </a:r>
            <a:endParaRPr lang="es-MX" sz="1600" b="1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600" b="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Jimena </a:t>
            </a:r>
            <a:r>
              <a:rPr lang="es-MX" sz="1600" b="0" i="0" u="none" strike="noStrike" cap="none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Wendolyn</a:t>
            </a:r>
            <a:r>
              <a:rPr lang="es-MX" sz="1600" b="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MX" sz="1600" b="0" i="0" u="none" strike="noStrike" cap="none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Avila</a:t>
            </a:r>
            <a:r>
              <a:rPr lang="es-MX" sz="1600" b="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Pecina #2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Alondra Esmeralda Cortes #6</a:t>
            </a:r>
            <a:endParaRPr lang="es-MX" sz="1600" b="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Sandra Luz Flores Rodríguez #9</a:t>
            </a:r>
            <a:endParaRPr lang="es-MX" sz="1600" b="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algn="ctr">
              <a:lnSpc>
                <a:spcPct val="107000"/>
              </a:lnSpc>
            </a:pPr>
            <a:r>
              <a:rPr lang="es-MX" sz="16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Vanessa </a:t>
            </a:r>
            <a:r>
              <a:rPr lang="es-MX" sz="1600" dirty="0" err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Meritxell</a:t>
            </a:r>
            <a:r>
              <a:rPr lang="es-MX" sz="16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Gil Rodríguez #</a:t>
            </a:r>
            <a:r>
              <a:rPr lang="es-MX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10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Evelin Medina Ramírez #17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ESTILOS PARA TOMAR APUNTES. SIMBOLOS Y ABREVIATURAS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600" b="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Saltillo, Coahuila.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Mayo 2021</a:t>
            </a:r>
            <a:endParaRPr sz="1600" b="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6" y="444026"/>
            <a:ext cx="779318" cy="581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/>
        </p:nvSpPr>
        <p:spPr>
          <a:xfrm>
            <a:off x="4617721" y="2563413"/>
            <a:ext cx="713232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ollidday" panose="02000500000000000000" pitchFamily="50" charset="0"/>
                <a:ea typeface="Baloo Bhai"/>
                <a:cs typeface="Baloo Bhai"/>
                <a:sym typeface="Baloo Bhai"/>
              </a:rPr>
              <a:t>Símbolos y Abreviaturas</a:t>
            </a:r>
            <a:endParaRPr sz="9600" i="0" u="none" strike="noStrike" cap="none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ollidday" panose="02000500000000000000" pitchFamily="50" charset="0"/>
              <a:ea typeface="Baloo Bhai"/>
              <a:cs typeface="Baloo Bhai"/>
              <a:sym typeface="Baloo Bh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559836" y="622347"/>
            <a:ext cx="109844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dstar" pitchFamily="2" charset="0"/>
                <a:ea typeface="Baloo Bhai"/>
                <a:cs typeface="Baloo Bhai"/>
                <a:sym typeface="Baloo Bhai"/>
              </a:rPr>
              <a:t>Símbolos y Abreviaturas para Utilizar en tus Apuntes de Clase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5359809" y="2358189"/>
            <a:ext cx="6184491" cy="386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07000"/>
              </a:lnSpc>
            </a:pPr>
            <a:r>
              <a:rPr lang="es-MX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P</a:t>
            </a:r>
            <a:r>
              <a:rPr lang="es-MX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ara </a:t>
            </a:r>
            <a:r>
              <a:rPr lang="es-MX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tomar apuntes más rápido es sustituir palabras y expresiones por símbolos y </a:t>
            </a:r>
            <a:r>
              <a:rPr lang="es-MX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abreviaturas</a:t>
            </a:r>
            <a:r>
              <a:rPr lang="es-MX" sz="1800" dirty="0" smtClean="0">
                <a:solidFill>
                  <a:schemeClr val="accent6"/>
                </a:solidFill>
              </a:rPr>
              <a:t>.. </a:t>
            </a:r>
            <a:r>
              <a:rPr lang="es-MX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Su </a:t>
            </a:r>
            <a:r>
              <a:rPr lang="es-MX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uso te permitirá mejorar exponencialmente la velocidad a la hora de tomar apuntes y, en consecuencia, aumentar la cantidad de datos relevantes que </a:t>
            </a:r>
            <a:r>
              <a:rPr lang="es-MX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puedas escribir durante el tiempo que dura la </a:t>
            </a:r>
            <a:r>
              <a:rPr lang="es-MX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clase</a:t>
            </a:r>
            <a:r>
              <a:rPr lang="es-ES" sz="1800" dirty="0">
                <a:solidFill>
                  <a:schemeClr val="accent6"/>
                </a:solidFill>
                <a:latin typeface="Century Gothic" panose="020B0502020202020204" pitchFamily="34" charset="0"/>
                <a:sym typeface="Comfortaa"/>
              </a:rPr>
              <a:t>.</a:t>
            </a:r>
          </a:p>
          <a:p>
            <a:pPr lvl="0" algn="just">
              <a:lnSpc>
                <a:spcPct val="107000"/>
              </a:lnSpc>
            </a:pPr>
            <a:r>
              <a:rPr lang="es-MX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Piensa que si quieres estudiar con tus apuntes es de vital importancia que tengan cierta homogeneidad y que todos los símbolos y abreviaturas sean siempre los mismos. Esto te ayudará a no perder el tiempo descifrando apuntes encriptados.</a:t>
            </a:r>
            <a:endParaRPr sz="1800" dirty="0">
              <a:solidFill>
                <a:schemeClr val="accent6"/>
              </a:solidFill>
              <a:latin typeface="Century Gothic" panose="020B0502020202020204" pitchFamily="34" charset="0"/>
              <a:sym typeface="Comforta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/>
          <p:nvPr/>
        </p:nvSpPr>
        <p:spPr>
          <a:xfrm>
            <a:off x="721895" y="994611"/>
            <a:ext cx="4183391" cy="407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6"/>
                </a:solidFill>
                <a:latin typeface="Century Gothic" panose="020B0502020202020204" pitchFamily="34" charset="0"/>
              </a:rPr>
              <a:t>Al tomar apuntes debes usar un lenguaje sencillo. No intentes utilizar un lenguaje demasiado culto que más adelante tendrás descifrar. Utiliza un lenguaje coloquial en tus notas: conseguirás que te sea más sencillo escribir y entender la información.</a:t>
            </a:r>
          </a:p>
        </p:txBody>
      </p:sp>
      <p:sp>
        <p:nvSpPr>
          <p:cNvPr id="250" name="Google Shape;250;p17"/>
          <p:cNvSpPr/>
          <p:nvPr/>
        </p:nvSpPr>
        <p:spPr>
          <a:xfrm>
            <a:off x="6272463" y="577516"/>
            <a:ext cx="5342422" cy="304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 ocupes toda la hoja</a:t>
            </a:r>
            <a:r>
              <a:rPr lang="es-MX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. Intenta dejar algún hueco en los lados del papel para poder añadir datos y complementar la información. Ten en cuenta que, durante la clase, el profesor suele hacer referencia a información que ya se ha visto para afianzar conceptos. Si no dejas un lugar para complementar los datos, tus apuntes estarán más desordenados y te costará más entender tus anotaciones.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/>
          <p:nvPr/>
        </p:nvSpPr>
        <p:spPr>
          <a:xfrm>
            <a:off x="7074568" y="1219200"/>
            <a:ext cx="4048303" cy="478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b="0" i="0" u="none" strike="noStrike" cap="none" dirty="0" smtClean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Más/Positivo - +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Menos/Negativo - -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b="0" i="0" u="none" strike="noStrike" cap="none" dirty="0" smtClean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Igual/Similar - =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Mayor que - &lt;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b="0" i="0" u="none" strike="noStrike" cap="none" dirty="0" smtClean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Menor que - &gt;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Porcentaje - %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800" b="0" i="0" u="none" strike="noStrike" cap="none" dirty="0" smtClean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No incluido – </a:t>
            </a:r>
            <a:r>
              <a:rPr lang="es-MX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</a:rPr>
              <a:t>Φ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Distinto - </a:t>
            </a:r>
            <a:r>
              <a:rPr lang="es-MX" sz="2800" dirty="0">
                <a:solidFill>
                  <a:schemeClr val="tx1"/>
                </a:solidFill>
                <a:latin typeface="Century Gothic" panose="020B0502020202020204" pitchFamily="34" charset="0"/>
                <a:ea typeface="Comfortaa"/>
                <a:cs typeface="Comfortaa"/>
              </a:rPr>
              <a:t>≠</a:t>
            </a:r>
            <a:endParaRPr sz="2800" dirty="0">
              <a:solidFill>
                <a:schemeClr val="tx1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604968" y="1647094"/>
            <a:ext cx="3962400" cy="513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b="0" i="0" u="none" strike="noStrike" cap="none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Qué – Q</a:t>
            </a:r>
          </a:p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Porque – </a:t>
            </a:r>
            <a:r>
              <a:rPr lang="es-MX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Xq</a:t>
            </a:r>
            <a:endParaRPr lang="es-MX" sz="2800" dirty="0" smtClean="0">
              <a:solidFill>
                <a:schemeClr val="accent5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b="0" i="0" u="none" strike="noStrike" cap="none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Por – X</a:t>
            </a:r>
          </a:p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Para – </a:t>
            </a:r>
            <a:r>
              <a:rPr lang="es-MX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Xa</a:t>
            </a:r>
            <a:endParaRPr lang="es-MX" sz="2800" dirty="0" smtClean="0">
              <a:solidFill>
                <a:schemeClr val="accent5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b="0" i="0" u="none" strike="noStrike" cap="none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Articulo – Art</a:t>
            </a:r>
          </a:p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Numero – N°</a:t>
            </a:r>
          </a:p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b="0" i="0" u="none" strike="noStrike" cap="none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Contra – VS</a:t>
            </a:r>
          </a:p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Donde – </a:t>
            </a:r>
            <a:r>
              <a:rPr lang="es-MX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Dnd</a:t>
            </a:r>
            <a:endParaRPr lang="es-MX" sz="2800" dirty="0" smtClean="0">
              <a:solidFill>
                <a:schemeClr val="accent5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b="0" i="0" u="none" strike="noStrike" cap="none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Cada uno – c/d</a:t>
            </a:r>
          </a:p>
          <a:p>
            <a:pPr marL="457200" marR="0" lvl="0" indent="-4572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Por ejemplo – </a:t>
            </a:r>
            <a:r>
              <a:rPr lang="es-MX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Pej</a:t>
            </a:r>
            <a:endParaRPr lang="es-MX" sz="2800" dirty="0" smtClean="0">
              <a:solidFill>
                <a:schemeClr val="accent5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588926" y="478993"/>
            <a:ext cx="3598063" cy="94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 dirty="0" smtClean="0">
                <a:solidFill>
                  <a:schemeClr val="accent2"/>
                </a:solidFill>
                <a:latin typeface="balloons" panose="02000600000000000000" pitchFamily="2" charset="0"/>
                <a:ea typeface="Baloo Bhai"/>
                <a:cs typeface="Baloo Bhai"/>
                <a:sym typeface="Baloo Bhai"/>
              </a:rPr>
              <a:t>Abreviaturas</a:t>
            </a:r>
            <a:endParaRPr sz="5400" b="0" i="0" u="none" strike="noStrike" cap="none" dirty="0">
              <a:solidFill>
                <a:schemeClr val="accent2"/>
              </a:solidFill>
              <a:latin typeface="balloons" panose="02000600000000000000" pitchFamily="2" charset="0"/>
              <a:ea typeface="Baloo Bhai"/>
              <a:cs typeface="Baloo Bhai"/>
              <a:sym typeface="Baloo Bh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0948" y="721894"/>
            <a:ext cx="8058484" cy="5450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0096_Litton_Template_SlidesMania">
  <a:themeElements>
    <a:clrScheme name="Office">
      <a:dk1>
        <a:srgbClr val="000000"/>
      </a:dk1>
      <a:lt1>
        <a:srgbClr val="F2E9D6"/>
      </a:lt1>
      <a:dk2>
        <a:srgbClr val="37342E"/>
      </a:dk2>
      <a:lt2>
        <a:srgbClr val="E7E6E6"/>
      </a:lt2>
      <a:accent1>
        <a:srgbClr val="E47479"/>
      </a:accent1>
      <a:accent2>
        <a:srgbClr val="7FBA92"/>
      </a:accent2>
      <a:accent3>
        <a:srgbClr val="E4B243"/>
      </a:accent3>
      <a:accent4>
        <a:srgbClr val="E3D2AF"/>
      </a:accent4>
      <a:accent5>
        <a:srgbClr val="F2E9D6"/>
      </a:accent5>
      <a:accent6>
        <a:srgbClr val="FFFFFF"/>
      </a:accent6>
      <a:hlink>
        <a:srgbClr val="BC930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342</Words>
  <Application>Microsoft Office PowerPoint</Application>
  <PresentationFormat>Panorámica</PresentationFormat>
  <Paragraphs>42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Baloo Bhai</vt:lpstr>
      <vt:lpstr>Comfortaa</vt:lpstr>
      <vt:lpstr>Hoollidday</vt:lpstr>
      <vt:lpstr>Kidstar</vt:lpstr>
      <vt:lpstr>Barlow Condensed</vt:lpstr>
      <vt:lpstr>Century Gothic</vt:lpstr>
      <vt:lpstr>Calibri</vt:lpstr>
      <vt:lpstr>balloons</vt:lpstr>
      <vt:lpstr>0096_Litton_Template_SlidesMania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5</cp:revision>
  <dcterms:modified xsi:type="dcterms:W3CDTF">2021-05-25T03:17:37Z</dcterms:modified>
</cp:coreProperties>
</file>