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Amatic SC" panose="00000500000000000000" pitchFamily="2" charset="-79"/>
      <p:regular r:id="rId8"/>
      <p:bold r:id="rId9"/>
    </p:embeddedFont>
    <p:embeddedFont>
      <p:font typeface="Caveat" panose="020B0604020202020204" charset="0"/>
      <p:regular r:id="rId10"/>
      <p:bold r:id="rId11"/>
    </p:embeddedFont>
    <p:embeddedFont>
      <p:font typeface="Century Gothic" panose="020B0502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38BD12-EAE8-4576-9333-31C1577E420B}">
  <a:tblStyle styleId="{D538BD12-EAE8-4576-9333-31C1577E420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87734F6-05E5-4954-8C8A-BEEB59E1C33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9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0000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0825" y="972913"/>
            <a:ext cx="5051951" cy="31976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765775" y="1645750"/>
            <a:ext cx="4227000" cy="1431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1519100" y="1142662"/>
            <a:ext cx="69390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1519100" y="2279990"/>
            <a:ext cx="69390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411775" y="129768"/>
            <a:ext cx="7273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411775" y="1287956"/>
            <a:ext cx="7273800" cy="32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veat"/>
              <a:buChar char="•"/>
              <a:defRPr sz="22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marL="914400" lvl="1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veat"/>
              <a:buChar char="•"/>
              <a:defRPr sz="22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defRPr>
            </a:lvl2pPr>
            <a:lvl3pPr marL="1371600" lvl="2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veat"/>
              <a:buChar char="•"/>
              <a:defRPr sz="22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defRPr>
            </a:lvl3pPr>
            <a:lvl4pPr marL="1828800" lvl="3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veat"/>
              <a:buChar char="•"/>
              <a:defRPr sz="22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defRPr>
            </a:lvl4pPr>
            <a:lvl5pPr marL="2286000" lvl="4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veat"/>
              <a:buChar char="•"/>
              <a:defRPr sz="22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defRPr>
            </a:lvl5pPr>
            <a:lvl6pPr marL="2743200" lvl="5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veat"/>
              <a:buChar char="•"/>
              <a:defRPr sz="22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defRPr>
            </a:lvl6pPr>
            <a:lvl7pPr marL="3200400" lvl="6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veat"/>
              <a:buChar char="•"/>
              <a:defRPr sz="22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defRPr>
            </a:lvl7pPr>
            <a:lvl8pPr marL="3657600" lvl="7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veat"/>
              <a:buChar char="•"/>
              <a:defRPr sz="22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defRPr>
            </a:lvl8pPr>
            <a:lvl9pPr marL="4114800" lvl="8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veat"/>
              <a:buChar char="•"/>
              <a:defRPr sz="22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lvl="1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2pPr>
            <a:lvl3pPr lvl="2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3pPr>
            <a:lvl4pPr lvl="3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4pPr>
            <a:lvl5pPr lvl="4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5pPr>
            <a:lvl6pPr lvl="5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6pPr>
            <a:lvl7pPr lvl="6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7pPr>
            <a:lvl8pPr lvl="7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8pPr>
            <a:lvl9pPr lvl="8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6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ctrTitle"/>
          </p:nvPr>
        </p:nvSpPr>
        <p:spPr>
          <a:xfrm>
            <a:off x="2736747" y="1779099"/>
            <a:ext cx="4227000" cy="115550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ESTILOS PARA TOMAR APUNTES: SÍMBOLOS Y ABREVIATURAS</a:t>
            </a:r>
            <a:endParaRPr sz="40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928EBA8-EB06-4DFE-9063-E6909B91EDEB}"/>
              </a:ext>
            </a:extLst>
          </p:cNvPr>
          <p:cNvSpPr txBox="1"/>
          <p:nvPr/>
        </p:nvSpPr>
        <p:spPr>
          <a:xfrm>
            <a:off x="754380" y="4411980"/>
            <a:ext cx="6652260" cy="523220"/>
          </a:xfrm>
          <a:prstGeom prst="rect">
            <a:avLst/>
          </a:prstGeom>
          <a:solidFill>
            <a:srgbClr val="0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Fabiola Denisse Escobedo García #5, Lucero de Lourdes García Vela #6 </a:t>
            </a:r>
          </a:p>
          <a:p>
            <a:r>
              <a:rPr lang="en-GB" dirty="0">
                <a:solidFill>
                  <a:schemeClr val="bg1"/>
                </a:solidFill>
              </a:rPr>
              <a:t>Carla Samantha Sanchez Calderón #16, Mariana Guadalupe Valdez Jimenez #19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D5063CC-5EF3-4EC8-AE61-EA41ED3D5258}"/>
              </a:ext>
            </a:extLst>
          </p:cNvPr>
          <p:cNvSpPr txBox="1"/>
          <p:nvPr/>
        </p:nvSpPr>
        <p:spPr>
          <a:xfrm>
            <a:off x="3364347" y="3211628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highlight>
                  <a:srgbClr val="FFFF00"/>
                </a:highlight>
              </a:rPr>
              <a:t>TUTORÍA GRUPAL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D061AA5-3A35-4374-82C7-64767D052F81}"/>
              </a:ext>
            </a:extLst>
          </p:cNvPr>
          <p:cNvSpPr txBox="1"/>
          <p:nvPr/>
        </p:nvSpPr>
        <p:spPr>
          <a:xfrm>
            <a:off x="765929" y="157520"/>
            <a:ext cx="81045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Century Gothic" panose="020B0502020202020204" pitchFamily="34" charset="0"/>
              </a:rPr>
              <a:t>Este método o estilo sirve como un método para tomar apuntes de manera más rápida, para lo cual se desarrolla un propio lenguaje de símbolos para escribir lo máximo con el mínimo esfuerzo y terminando la clase, podremos traducir los apuntes.</a:t>
            </a:r>
          </a:p>
          <a:p>
            <a:r>
              <a:rPr lang="es-MX" sz="1600" b="1" dirty="0">
                <a:latin typeface="Century Gothic" panose="020B0502020202020204" pitchFamily="34" charset="0"/>
              </a:rPr>
              <a:t>Se utiliza la abreviación de palabras y el uso de símbolos para sustituirlas. Por ejemplo:</a:t>
            </a:r>
          </a:p>
          <a:p>
            <a:endParaRPr lang="es-MX" sz="1600" b="1" dirty="0">
              <a:latin typeface="Century Gothic" panose="020B0502020202020204" pitchFamily="34" charset="0"/>
            </a:endParaRPr>
          </a:p>
          <a:p>
            <a:pPr algn="ctr"/>
            <a:r>
              <a:rPr lang="es-MX" sz="1600" b="1" dirty="0">
                <a:latin typeface="Century Gothic" panose="020B0502020202020204" pitchFamily="34" charset="0"/>
              </a:rPr>
              <a:t>Que             q</a:t>
            </a:r>
          </a:p>
          <a:p>
            <a:pPr algn="ctr"/>
            <a:r>
              <a:rPr lang="es-MX" sz="1600" b="1" dirty="0">
                <a:latin typeface="Century Gothic" panose="020B0502020202020204" pitchFamily="34" charset="0"/>
              </a:rPr>
              <a:t>Porque         </a:t>
            </a:r>
            <a:r>
              <a:rPr lang="es-MX" sz="1600" b="1" dirty="0" err="1">
                <a:latin typeface="Century Gothic" panose="020B0502020202020204" pitchFamily="34" charset="0"/>
              </a:rPr>
              <a:t>Pq</a:t>
            </a:r>
            <a:r>
              <a:rPr lang="es-MX" sz="1600" b="1" dirty="0">
                <a:latin typeface="Century Gothic" panose="020B0502020202020204" pitchFamily="34" charset="0"/>
              </a:rPr>
              <a:t>, </a:t>
            </a:r>
            <a:r>
              <a:rPr lang="es-MX" sz="1600" b="1" dirty="0" err="1">
                <a:latin typeface="Century Gothic" panose="020B0502020202020204" pitchFamily="34" charset="0"/>
              </a:rPr>
              <a:t>xq</a:t>
            </a:r>
            <a:endParaRPr lang="es-MX" sz="1600" b="1" dirty="0">
              <a:latin typeface="Century Gothic" panose="020B0502020202020204" pitchFamily="34" charset="0"/>
            </a:endParaRPr>
          </a:p>
          <a:p>
            <a:pPr algn="ctr"/>
            <a:r>
              <a:rPr lang="es-MX" sz="1600" b="1" dirty="0">
                <a:latin typeface="Century Gothic" panose="020B0502020202020204" pitchFamily="34" charset="0"/>
              </a:rPr>
              <a:t>Contra          vs</a:t>
            </a:r>
          </a:p>
          <a:p>
            <a:pPr algn="ctr"/>
            <a:r>
              <a:rPr lang="es-MX" sz="1600" b="1" dirty="0">
                <a:latin typeface="Century Gothic" panose="020B0502020202020204" pitchFamily="34" charset="0"/>
              </a:rPr>
              <a:t>Cada uno      c/u</a:t>
            </a:r>
          </a:p>
          <a:p>
            <a:pPr algn="ctr"/>
            <a:r>
              <a:rPr lang="es-MX" sz="1600" b="1" dirty="0">
                <a:latin typeface="Century Gothic" panose="020B0502020202020204" pitchFamily="34" charset="0"/>
              </a:rPr>
              <a:t>Mas               +</a:t>
            </a:r>
          </a:p>
          <a:p>
            <a:pPr algn="ctr"/>
            <a:r>
              <a:rPr lang="es-MX" sz="1600" b="1" dirty="0">
                <a:latin typeface="Century Gothic" panose="020B0502020202020204" pitchFamily="34" charset="0"/>
              </a:rPr>
              <a:t>Menos            -</a:t>
            </a:r>
          </a:p>
          <a:p>
            <a:pPr algn="ctr"/>
            <a:r>
              <a:rPr lang="es-MX" sz="1600" b="1" dirty="0">
                <a:latin typeface="Century Gothic" panose="020B0502020202020204" pitchFamily="34" charset="0"/>
              </a:rPr>
              <a:t>Mayor que     &gt;</a:t>
            </a:r>
          </a:p>
          <a:p>
            <a:endParaRPr lang="es-MX" sz="1600" b="1" dirty="0">
              <a:latin typeface="Century Gothic" panose="020B0502020202020204" pitchFamily="34" charset="0"/>
            </a:endParaRPr>
          </a:p>
          <a:p>
            <a:endParaRPr lang="es-MX" sz="1600" b="1" dirty="0">
              <a:latin typeface="Century Gothic" panose="020B0502020202020204" pitchFamily="34" charset="0"/>
            </a:endParaRPr>
          </a:p>
          <a:p>
            <a:r>
              <a:rPr lang="es-MX" sz="1600" b="1" dirty="0">
                <a:latin typeface="Century Gothic" panose="020B0502020202020204" pitchFamily="34" charset="0"/>
              </a:rPr>
              <a:t>Intentar ser claro en tus apuntes y escribir de forma que puedas agregar información más tarde en caso de necesitarlo y así de esa manera también será mas fácil poder pasarlos en limpio.</a:t>
            </a:r>
          </a:p>
          <a:p>
            <a:endParaRPr lang="es-MX" sz="1600" b="1" dirty="0">
              <a:latin typeface="Century Gothic" panose="020B0502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FB746C1-E41A-4BB8-BCBC-8DB8CE79C960}"/>
              </a:ext>
            </a:extLst>
          </p:cNvPr>
          <p:cNvSpPr/>
          <p:nvPr/>
        </p:nvSpPr>
        <p:spPr>
          <a:xfrm>
            <a:off x="3626824" y="1776046"/>
            <a:ext cx="2382718" cy="2044212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FB32F62-5CD8-4BFB-A08C-971B80C9630C}"/>
              </a:ext>
            </a:extLst>
          </p:cNvPr>
          <p:cNvSpPr txBox="1"/>
          <p:nvPr/>
        </p:nvSpPr>
        <p:spPr>
          <a:xfrm>
            <a:off x="706901" y="272562"/>
            <a:ext cx="5991079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glow rad="88900">
              <a:schemeClr val="accent1"/>
            </a:glow>
          </a:effectLst>
        </p:spPr>
        <p:txBody>
          <a:bodyPr wrap="square" rtlCol="0">
            <a:spAutoFit/>
          </a:bodyPr>
          <a:lstStyle/>
          <a:p>
            <a:r>
              <a:rPr lang="es-MX" dirty="0"/>
              <a:t>VENTAJAS: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El espacio de una hoja se aprovecha con más información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Identificas rápidamente la información al clasificar con símbolos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Con los símbolos puedes crear categorías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Mejoras la concentración porque los apuntes requieren menos tiempo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Obtienes mas información porque vas a la par con la clase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Ahorran tiempo y espacio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El lector siempre leerá la palabra completa aunque este abreviada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25E21BF-0F84-4E3F-AD8F-84766F5FC9A9}"/>
              </a:ext>
            </a:extLst>
          </p:cNvPr>
          <p:cNvSpPr txBox="1"/>
          <p:nvPr/>
        </p:nvSpPr>
        <p:spPr>
          <a:xfrm>
            <a:off x="3234690" y="2963616"/>
            <a:ext cx="5680710" cy="1815882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>
            <a:glow rad="88900">
              <a:schemeClr val="accent2"/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DESVENTAJAS: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La información resumida omite puntos importantes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Las personas ajenas a tus apuntes puede que no los entiendan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Tienes que traspasar la información o traducirla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Puede que llegues a olvidar que significa cierto símbolo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Las personas no lo escriben correctamente (Por ejemplo, la abreviatura de página es pág. Y a veces los escriben </a:t>
            </a:r>
            <a:r>
              <a:rPr lang="es-MX" dirty="0" err="1"/>
              <a:t>pg</a:t>
            </a:r>
            <a:r>
              <a:rPr lang="es-MX" dirty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Olvidarse de poner la puntuación correcta</a:t>
            </a:r>
          </a:p>
        </p:txBody>
      </p:sp>
      <p:pic>
        <p:nvPicPr>
          <p:cNvPr id="1026" name="Picture 2" descr="Este truco te ayudará a tomar apuntes rápido y fácil en Google Meet">
            <a:extLst>
              <a:ext uri="{FF2B5EF4-FFF2-40B4-BE49-F238E27FC236}">
                <a16:creationId xmlns:a16="http://schemas.microsoft.com/office/drawing/2014/main" id="{75748E1F-61C8-4D1F-BA2D-9F9DBB7915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78" r="15105"/>
          <a:stretch/>
        </p:blipFill>
        <p:spPr bwMode="auto">
          <a:xfrm>
            <a:off x="809771" y="2334966"/>
            <a:ext cx="2183131" cy="1622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ducación: El método definitivo para tomar notas a mano, según la  Universidad de Cornell">
            <a:extLst>
              <a:ext uri="{FF2B5EF4-FFF2-40B4-BE49-F238E27FC236}">
                <a16:creationId xmlns:a16="http://schemas.microsoft.com/office/drawing/2014/main" id="{DCE53F4E-C75E-4796-8806-CBF1C331B7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38" r="8861"/>
          <a:stretch/>
        </p:blipFill>
        <p:spPr bwMode="auto">
          <a:xfrm>
            <a:off x="6858000" y="1180503"/>
            <a:ext cx="20574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ctrTitle"/>
          </p:nvPr>
        </p:nvSpPr>
        <p:spPr>
          <a:xfrm>
            <a:off x="879020" y="80010"/>
            <a:ext cx="7876360" cy="565102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Recomendaciones para el uso de símbolos y abreviaturas</a:t>
            </a:r>
            <a:endParaRPr sz="3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E72EA6-2504-4EB8-8FF0-AB31DE93C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980" y="988400"/>
            <a:ext cx="7796350" cy="27606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1900" dirty="0">
                <a:latin typeface="Century Gothic" panose="020B0502020202020204" pitchFamily="34" charset="0"/>
              </a:rPr>
              <a:t>Para esta técnica debes recopilar todas aquellas palabras y expresiones que más se repiten en tus apuntes, y asociarlos a símbolos y abreviaturas en una tabla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900" dirty="0">
                <a:latin typeface="Century Gothic" panose="020B0502020202020204" pitchFamily="34" charset="0"/>
              </a:rPr>
              <a:t>Es importante que utilices SIEMPRE los mismos símbolos y abreviaturas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900" dirty="0">
                <a:latin typeface="Century Gothic" panose="020B0502020202020204" pitchFamily="34" charset="0"/>
              </a:rPr>
              <a:t>Piensa que si quieres estudiar con tus apuntes es de vital importancia que tengan cierta homogeneidad y que todos los símbolos y abreviaturas sean siempre los mismos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900" dirty="0">
                <a:latin typeface="Century Gothic" panose="020B0502020202020204" pitchFamily="34" charset="0"/>
              </a:rPr>
              <a:t>Evita perder el tiempo descifrando apuntes encriptados</a:t>
            </a:r>
          </a:p>
        </p:txBody>
      </p:sp>
      <p:pic>
        <p:nvPicPr>
          <p:cNvPr id="2050" name="Picture 2" descr="Cómo tomar apuntes efectivos | Universidad Inca Garcilaso de la Vega">
            <a:extLst>
              <a:ext uri="{FF2B5EF4-FFF2-40B4-BE49-F238E27FC236}">
                <a16:creationId xmlns:a16="http://schemas.microsoft.com/office/drawing/2014/main" id="{3E1DC709-E2B7-40DF-AD03-70812418D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565" y="3725723"/>
            <a:ext cx="2388870" cy="1337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os apuntes. Beneficios y maneras de tomar apuntes">
            <a:extLst>
              <a:ext uri="{FF2B5EF4-FFF2-40B4-BE49-F238E27FC236}">
                <a16:creationId xmlns:a16="http://schemas.microsoft.com/office/drawing/2014/main" id="{D9370622-E0EF-4AD2-BC1C-F808FA54A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623" y="27422"/>
            <a:ext cx="4952047" cy="5088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621171"/>
      </p:ext>
    </p:extLst>
  </p:cSld>
  <p:clrMapOvr>
    <a:masterClrMapping/>
  </p:clrMapOvr>
</p:sld>
</file>

<file path=ppt/theme/theme1.xml><?xml version="1.0" encoding="utf-8"?>
<a:theme xmlns:a="http://schemas.openxmlformats.org/drawingml/2006/main" name="Kate template">
  <a:themeElements>
    <a:clrScheme name="Custom 347">
      <a:dk1>
        <a:srgbClr val="1C4587"/>
      </a:dk1>
      <a:lt1>
        <a:srgbClr val="FFFFFF"/>
      </a:lt1>
      <a:dk2>
        <a:srgbClr val="606A7C"/>
      </a:dk2>
      <a:lt2>
        <a:srgbClr val="D3DAE2"/>
      </a:lt2>
      <a:accent1>
        <a:srgbClr val="1C4587"/>
      </a:accent1>
      <a:accent2>
        <a:srgbClr val="6CC2DC"/>
      </a:accent2>
      <a:accent3>
        <a:srgbClr val="B4E04F"/>
      </a:accent3>
      <a:accent4>
        <a:srgbClr val="FFD453"/>
      </a:accent4>
      <a:accent5>
        <a:srgbClr val="EE973B"/>
      </a:accent5>
      <a:accent6>
        <a:srgbClr val="F74848"/>
      </a:accent6>
      <a:hlink>
        <a:srgbClr val="1C4587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356</Words>
  <Application>Microsoft Office PowerPoint</Application>
  <PresentationFormat>Presentación en pantalla (16:9)</PresentationFormat>
  <Paragraphs>37</Paragraphs>
  <Slides>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Caveat</vt:lpstr>
      <vt:lpstr>Amatic SC</vt:lpstr>
      <vt:lpstr>Century Gothic</vt:lpstr>
      <vt:lpstr>Arial</vt:lpstr>
      <vt:lpstr>Kate template</vt:lpstr>
      <vt:lpstr>ESTILOS PARA TOMAR APUNTES: SÍMBOLOS Y ABREVIATURAS</vt:lpstr>
      <vt:lpstr>Presentación de PowerPoint</vt:lpstr>
      <vt:lpstr>Presentación de PowerPoint</vt:lpstr>
      <vt:lpstr>Recomendaciones para el uso de símbolos y abreviaturas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lucero garcia</dc:creator>
  <cp:lastModifiedBy>LUCERO DE LOURDES GARCIA VELA</cp:lastModifiedBy>
  <cp:revision>12</cp:revision>
  <dcterms:modified xsi:type="dcterms:W3CDTF">2021-05-24T19:55:32Z</dcterms:modified>
</cp:coreProperties>
</file>