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B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4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FFA5ED6-407C-4A39-9246-6874C4522F38}" type="datetimeFigureOut">
              <a:rPr lang="es-MX" smtClean="0"/>
              <a:t>20/05/2021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2438237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FFA5ED6-407C-4A39-9246-6874C4522F38}" type="datetimeFigureOut">
              <a:rPr lang="es-MX" smtClean="0"/>
              <a:t>20/05/2021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2299020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FFA5ED6-407C-4A39-9246-6874C4522F38}" type="datetimeFigureOut">
              <a:rPr lang="es-MX" smtClean="0"/>
              <a:t>20/05/2021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707097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FFA5ED6-407C-4A39-9246-6874C4522F38}" type="datetimeFigureOut">
              <a:rPr lang="es-MX" smtClean="0"/>
              <a:t>20/05/2021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165136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FFA5ED6-407C-4A39-9246-6874C4522F38}" type="datetimeFigureOut">
              <a:rPr lang="es-MX" smtClean="0"/>
              <a:t>20/05/2021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3903831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FFA5ED6-407C-4A39-9246-6874C4522F38}" type="datetimeFigureOut">
              <a:rPr lang="es-MX" smtClean="0"/>
              <a:t>20/05/2021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249560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FFA5ED6-407C-4A39-9246-6874C4522F38}" type="datetimeFigureOut">
              <a:rPr lang="es-MX" smtClean="0"/>
              <a:t>20/05/2021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27326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FFA5ED6-407C-4A39-9246-6874C4522F38}" type="datetimeFigureOut">
              <a:rPr lang="es-MX" smtClean="0"/>
              <a:t>20/05/2021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3749286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FFA5ED6-407C-4A39-9246-6874C4522F38}" type="datetimeFigureOut">
              <a:rPr lang="es-MX" smtClean="0"/>
              <a:t>20/05/2021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146947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FFA5ED6-407C-4A39-9246-6874C4522F38}" type="datetimeFigureOut">
              <a:rPr lang="es-MX" smtClean="0"/>
              <a:t>20/05/2021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57928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FFA5ED6-407C-4A39-9246-6874C4522F38}" type="datetimeFigureOut">
              <a:rPr lang="es-MX" smtClean="0"/>
              <a:t>20/05/2021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A78AFBA-BE3E-42DC-8CEC-3F271D8D8FC8}" type="slidenum">
              <a:rPr lang="es-MX" smtClean="0"/>
              <a:t>‹Nº›</a:t>
            </a:fld>
            <a:endParaRPr lang="es-MX"/>
          </a:p>
        </p:txBody>
      </p:sp>
    </p:spTree>
    <p:extLst>
      <p:ext uri="{BB962C8B-B14F-4D97-AF65-F5344CB8AC3E}">
        <p14:creationId xmlns:p14="http://schemas.microsoft.com/office/powerpoint/2010/main" val="448534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A5ED6-407C-4A39-9246-6874C4522F38}" type="datetimeFigureOut">
              <a:rPr lang="es-MX" smtClean="0"/>
              <a:t>20/05/2021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8AFBA-BE3E-42DC-8CEC-3F271D8D8FC8}" type="slidenum">
              <a:rPr lang="es-MX" smtClean="0"/>
              <a:t>‹Nº›</a:t>
            </a:fld>
            <a:endParaRPr lang="es-MX"/>
          </a:p>
        </p:txBody>
      </p:sp>
    </p:spTree>
    <p:extLst>
      <p:ext uri="{BB962C8B-B14F-4D97-AF65-F5344CB8AC3E}">
        <p14:creationId xmlns:p14="http://schemas.microsoft.com/office/powerpoint/2010/main" val="332615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OBzx2wZZlCQ" TargetMode="External"/><Relationship Id="rId2" Type="http://schemas.openxmlformats.org/officeDocument/2006/relationships/hyperlink" Target="https://www.youtube.com/watch?v=4-D0eju-8QU&amp;t=59s"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Rectángulo 4"/>
          <p:cNvSpPr/>
          <p:nvPr/>
        </p:nvSpPr>
        <p:spPr>
          <a:xfrm>
            <a:off x="2259106" y="996059"/>
            <a:ext cx="7032812" cy="4955203"/>
          </a:xfrm>
          <a:prstGeom prst="rect">
            <a:avLst/>
          </a:prstGeom>
        </p:spPr>
        <p:txBody>
          <a:bodyPr wrap="square">
            <a:spAutoFit/>
          </a:bodyPr>
          <a:lstStyle/>
          <a:p>
            <a:pPr lvl="0" algn="ctr" eaLnBrk="0" fontAlgn="base" hangingPunct="0">
              <a:spcBef>
                <a:spcPct val="0"/>
              </a:spcBef>
              <a:spcAft>
                <a:spcPct val="0"/>
              </a:spcAft>
            </a:pPr>
            <a:r>
              <a:rPr kumimoji="0" lang="es-ES" sz="28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Escuela Normal de Educaci</a:t>
            </a:r>
            <a:r>
              <a:rPr kumimoji="0" lang="es-ES" sz="28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sz="28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Preescolar</a:t>
            </a:r>
            <a:endParaRPr kumimoji="0" lang="es-MX" sz="24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ES" sz="28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Licenciatura en Educaci</a:t>
            </a:r>
            <a:r>
              <a:rPr kumimoji="0" lang="es-ES" sz="28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sz="28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Preescolar</a:t>
            </a:r>
            <a:endParaRPr kumimoji="0" lang="es-MX" sz="2400" b="0" i="0" u="none" strike="noStrike" cap="none" normalizeH="0" baseline="0" dirty="0" smtClean="0">
              <a:ln>
                <a:noFill/>
              </a:ln>
              <a:solidFill>
                <a:schemeClr val="tx1"/>
              </a:solidFill>
              <a:effectLst/>
            </a:endParaRPr>
          </a:p>
          <a:p>
            <a:pPr lvl="0" algn="ctr" eaLnBrk="0" fontAlgn="base" hangingPunct="0">
              <a:spcBef>
                <a:spcPct val="0"/>
              </a:spcBef>
              <a:spcAft>
                <a:spcPct val="0"/>
              </a:spcAft>
            </a:pPr>
            <a:endPar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lgn="ctr" eaLnBrk="0" fontAlgn="base" hangingPunct="0">
              <a:spcBef>
                <a:spcPct val="0"/>
              </a:spcBef>
              <a:spcAft>
                <a:spcPct val="0"/>
              </a:spcAft>
            </a:pP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Ciclo escolar 2020- 2021</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endParaRPr kumimoji="0" lang="es-ES" sz="2000" b="0" i="0" u="none" strike="noStrike" cap="none" normalizeH="0" baseline="0" dirty="0" smtClean="0" bmk="_Toc6637078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kumimoji="0" lang="es-ES" sz="2000" b="0" i="0" u="none" strike="noStrike" cap="none" normalizeH="0" baseline="0" dirty="0" smtClean="0" bmk="_Toc6637078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Curso: </a:t>
            </a:r>
            <a:r>
              <a:rPr kumimoji="0" lang="es-ES" sz="2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Estrategias de música y canto en educación preescolar</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Nombre del titular: Jes</a:t>
            </a:r>
            <a:r>
              <a:rPr kumimoji="0" lang="es-E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ú</a:t>
            </a: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 Armando Posada Hern</a:t>
            </a:r>
            <a:r>
              <a:rPr kumimoji="0" lang="es-E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á</a:t>
            </a: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ndez</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sz="2000" b="0" i="0" u="none" strike="noStrike" cap="none" normalizeH="0" baseline="0" smtClean="0" bmk="_Toc66370782">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s-MX" sz="2000" smtClean="0" bmk="_Toc66370782">
                <a:solidFill>
                  <a:srgbClr val="000000"/>
                </a:solidFill>
                <a:latin typeface="Calibri" panose="020F0502020204030204" pitchFamily="34" charset="0"/>
                <a:ea typeface="Times New Roman" panose="02020603050405020304" pitchFamily="18" charset="0"/>
                <a:cs typeface="Times New Roman" panose="02020603050405020304" pitchFamily="18" charset="0"/>
              </a:rPr>
              <a:t>Marcha</a:t>
            </a:r>
            <a:r>
              <a:rPr kumimoji="0" lang="es-MX" sz="2000" b="0" i="0" u="none" strike="noStrike" cap="none" normalizeH="0" baseline="0" smtClean="0" bmk="_Toc66370782">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Segundo Semestre</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Secci</a:t>
            </a:r>
            <a:r>
              <a:rPr kumimoji="0" lang="es-E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A</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Alumna: Melissa </a:t>
            </a:r>
            <a:r>
              <a:rPr kumimoji="0" lang="es-ES"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Martinez</a:t>
            </a: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s-ES"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Aldaco</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es-ES"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ú</a:t>
            </a: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mero de lista: 12</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MX"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Unidad de aprendizaje II. La m</a:t>
            </a:r>
            <a:r>
              <a:rPr kumimoji="0" lang="es-MX"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ú</a:t>
            </a:r>
            <a:r>
              <a:rPr kumimoji="0" lang="es-MX"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sica en preescolar.</a:t>
            </a:r>
            <a:endParaRPr kumimoji="0" lang="es-MX" b="0" i="0" u="none" strike="noStrike" cap="none" normalizeH="0" baseline="0" dirty="0" smtClean="0">
              <a:ln>
                <a:noFill/>
              </a:ln>
              <a:solidFill>
                <a:schemeClr val="tx1"/>
              </a:solidFill>
              <a:effectLst/>
            </a:endParaRPr>
          </a:p>
          <a:p>
            <a:pPr lvl="0" algn="ctr" eaLnBrk="0" fontAlgn="base" hangingPunct="0">
              <a:spcBef>
                <a:spcPct val="0"/>
              </a:spcBef>
              <a:spcAft>
                <a:spcPct val="0"/>
              </a:spcAft>
            </a:pPr>
            <a:r>
              <a:rPr kumimoji="0" lang="es-E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Saltillo, Coahuila de Zaragoza                                                              Mayo 2021</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pic>
        <p:nvPicPr>
          <p:cNvPr id="6" name="Imag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6915" y="996059"/>
            <a:ext cx="1141132" cy="1304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04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902468884"/>
              </p:ext>
            </p:extLst>
          </p:nvPr>
        </p:nvGraphicFramePr>
        <p:xfrm>
          <a:off x="1145935" y="112461"/>
          <a:ext cx="10260107" cy="5501611"/>
        </p:xfrm>
        <a:graphic>
          <a:graphicData uri="http://schemas.openxmlformats.org/drawingml/2006/table">
            <a:tbl>
              <a:tblPr firstRow="1" firstCol="1" bandRow="1">
                <a:tableStyleId>{5C22544A-7EE6-4342-B048-85BDC9FD1C3A}</a:tableStyleId>
              </a:tblPr>
              <a:tblGrid>
                <a:gridCol w="1594733"/>
                <a:gridCol w="4763880"/>
                <a:gridCol w="2014271"/>
                <a:gridCol w="1887223"/>
              </a:tblGrid>
              <a:tr h="469736">
                <a:tc>
                  <a:txBody>
                    <a:bodyPr/>
                    <a:lstStyle/>
                    <a:p>
                      <a:pPr>
                        <a:lnSpc>
                          <a:spcPct val="107000"/>
                        </a:lnSpc>
                        <a:spcAft>
                          <a:spcPts val="0"/>
                        </a:spcAft>
                      </a:pPr>
                      <a:r>
                        <a:rPr lang="es-ES" sz="1400" b="1" dirty="0">
                          <a:solidFill>
                            <a:schemeClr val="tx1"/>
                          </a:solidFill>
                          <a:effectLst/>
                        </a:rPr>
                        <a:t>Sesión de Música en Preescolar</a:t>
                      </a:r>
                      <a:endParaRPr lang="es-MX"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solidFill>
                      <a:srgbClr val="00B0F0"/>
                    </a:solidFill>
                  </a:tcPr>
                </a:tc>
                <a:tc rowSpan="2">
                  <a:txBody>
                    <a:bodyPr/>
                    <a:lstStyle/>
                    <a:p>
                      <a:pPr>
                        <a:lnSpc>
                          <a:spcPct val="107000"/>
                        </a:lnSpc>
                        <a:spcAft>
                          <a:spcPts val="0"/>
                        </a:spcAft>
                      </a:pPr>
                      <a:r>
                        <a:rPr lang="es-ES" sz="1400" b="1" dirty="0">
                          <a:solidFill>
                            <a:schemeClr val="tx1"/>
                          </a:solidFill>
                          <a:effectLst/>
                        </a:rPr>
                        <a:t> </a:t>
                      </a:r>
                      <a:endParaRPr lang="es-MX" sz="1400" b="1" dirty="0">
                        <a:solidFill>
                          <a:schemeClr val="tx1"/>
                        </a:solidFill>
                        <a:effectLst/>
                      </a:endParaRPr>
                    </a:p>
                    <a:p>
                      <a:pPr algn="ctr">
                        <a:lnSpc>
                          <a:spcPct val="107000"/>
                        </a:lnSpc>
                        <a:spcAft>
                          <a:spcPts val="0"/>
                        </a:spcAft>
                      </a:pPr>
                      <a:r>
                        <a:rPr lang="es-ES" sz="1400" b="1" dirty="0">
                          <a:solidFill>
                            <a:schemeClr val="tx1"/>
                          </a:solidFill>
                          <a:effectLst/>
                        </a:rPr>
                        <a:t>Secuencia didáctica (actividades de aprendizaje)</a:t>
                      </a:r>
                      <a:endParaRPr lang="es-MX"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solidFill>
                      <a:srgbClr val="00B0F0"/>
                    </a:solidFill>
                  </a:tcPr>
                </a:tc>
                <a:tc rowSpan="2">
                  <a:txBody>
                    <a:bodyPr/>
                    <a:lstStyle/>
                    <a:p>
                      <a:pPr algn="ctr">
                        <a:lnSpc>
                          <a:spcPct val="107000"/>
                        </a:lnSpc>
                        <a:spcAft>
                          <a:spcPts val="0"/>
                        </a:spcAft>
                      </a:pPr>
                      <a:r>
                        <a:rPr lang="es-ES" sz="1400" b="1" dirty="0">
                          <a:solidFill>
                            <a:schemeClr val="tx1"/>
                          </a:solidFill>
                          <a:effectLst/>
                        </a:rPr>
                        <a:t> </a:t>
                      </a:r>
                      <a:endParaRPr lang="es-MX" sz="1400" b="1" dirty="0">
                        <a:solidFill>
                          <a:schemeClr val="tx1"/>
                        </a:solidFill>
                        <a:effectLst/>
                      </a:endParaRPr>
                    </a:p>
                    <a:p>
                      <a:pPr algn="ctr">
                        <a:lnSpc>
                          <a:spcPct val="107000"/>
                        </a:lnSpc>
                        <a:spcAft>
                          <a:spcPts val="0"/>
                        </a:spcAft>
                      </a:pPr>
                      <a:r>
                        <a:rPr lang="es-ES" sz="1400" b="1" dirty="0">
                          <a:solidFill>
                            <a:schemeClr val="tx1"/>
                          </a:solidFill>
                          <a:effectLst/>
                        </a:rPr>
                        <a:t>Recursos materiales, bibliográficos y digitales</a:t>
                      </a:r>
                      <a:endParaRPr lang="es-MX"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solidFill>
                      <a:srgbClr val="00B0F0"/>
                    </a:solidFill>
                  </a:tcPr>
                </a:tc>
                <a:tc rowSpan="2">
                  <a:txBody>
                    <a:bodyPr/>
                    <a:lstStyle/>
                    <a:p>
                      <a:pPr algn="ctr">
                        <a:lnSpc>
                          <a:spcPct val="107000"/>
                        </a:lnSpc>
                        <a:spcAft>
                          <a:spcPts val="0"/>
                        </a:spcAft>
                      </a:pPr>
                      <a:r>
                        <a:rPr lang="es-ES" sz="1400" b="1" dirty="0">
                          <a:solidFill>
                            <a:schemeClr val="tx1"/>
                          </a:solidFill>
                          <a:effectLst/>
                        </a:rPr>
                        <a:t> </a:t>
                      </a:r>
                      <a:endParaRPr lang="es-MX" sz="1400" b="1" dirty="0">
                        <a:solidFill>
                          <a:schemeClr val="tx1"/>
                        </a:solidFill>
                        <a:effectLst/>
                      </a:endParaRPr>
                    </a:p>
                    <a:p>
                      <a:pPr algn="ctr">
                        <a:lnSpc>
                          <a:spcPct val="107000"/>
                        </a:lnSpc>
                        <a:spcAft>
                          <a:spcPts val="0"/>
                        </a:spcAft>
                      </a:pPr>
                      <a:r>
                        <a:rPr lang="es-ES" sz="1400" b="1" dirty="0">
                          <a:solidFill>
                            <a:schemeClr val="tx1"/>
                          </a:solidFill>
                          <a:effectLst/>
                        </a:rPr>
                        <a:t>Elementos de Evaluación</a:t>
                      </a:r>
                      <a:endParaRPr lang="es-MX"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solidFill>
                      <a:srgbClr val="00B0F0"/>
                    </a:solidFill>
                  </a:tcPr>
                </a:tc>
              </a:tr>
              <a:tr h="234868">
                <a:tc>
                  <a:txBody>
                    <a:bodyPr/>
                    <a:lstStyle/>
                    <a:p>
                      <a:pPr>
                        <a:lnSpc>
                          <a:spcPct val="107000"/>
                        </a:lnSpc>
                        <a:spcAft>
                          <a:spcPts val="0"/>
                        </a:spcAft>
                      </a:pPr>
                      <a:r>
                        <a:rPr lang="es-ES" sz="1400" b="1" dirty="0">
                          <a:solidFill>
                            <a:schemeClr val="tx1"/>
                          </a:solidFill>
                          <a:effectLst/>
                        </a:rPr>
                        <a:t>Fecha: </a:t>
                      </a:r>
                      <a:r>
                        <a:rPr lang="es-ES" sz="1400" b="1" dirty="0" smtClean="0">
                          <a:solidFill>
                            <a:schemeClr val="tx1"/>
                          </a:solidFill>
                          <a:effectLst/>
                        </a:rPr>
                        <a:t>20-05-2021</a:t>
                      </a:r>
                      <a:endParaRPr lang="es-MX"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nchor="ctr">
                    <a:solidFill>
                      <a:srgbClr val="00B0F0"/>
                    </a:solidFill>
                  </a:tcPr>
                </a:tc>
                <a:tc vMerge="1">
                  <a:txBody>
                    <a:bodyPr/>
                    <a:lstStyle/>
                    <a:p>
                      <a:endParaRPr lang="es-MX"/>
                    </a:p>
                  </a:txBody>
                  <a:tcPr/>
                </a:tc>
                <a:tc vMerge="1">
                  <a:txBody>
                    <a:bodyPr/>
                    <a:lstStyle/>
                    <a:p>
                      <a:endParaRPr lang="es-MX"/>
                    </a:p>
                  </a:txBody>
                  <a:tcPr/>
                </a:tc>
                <a:tc vMerge="1">
                  <a:txBody>
                    <a:bodyPr/>
                    <a:lstStyle/>
                    <a:p>
                      <a:endParaRPr lang="es-MX"/>
                    </a:p>
                  </a:txBody>
                  <a:tcPr/>
                </a:tc>
              </a:tr>
              <a:tr h="3974972">
                <a:tc gridSpan="2">
                  <a:txBody>
                    <a:bodyPr/>
                    <a:lstStyle/>
                    <a:p>
                      <a:pPr>
                        <a:lnSpc>
                          <a:spcPct val="107000"/>
                        </a:lnSpc>
                        <a:spcAft>
                          <a:spcPts val="0"/>
                        </a:spcAft>
                      </a:pPr>
                      <a:r>
                        <a:rPr lang="es-ES" sz="1400" b="1" u="sng" dirty="0">
                          <a:solidFill>
                            <a:schemeClr val="tx1"/>
                          </a:solidFill>
                          <a:effectLst/>
                        </a:rPr>
                        <a:t>ACTIVIDADES DE INICIO:</a:t>
                      </a:r>
                      <a:r>
                        <a:rPr lang="es-ES" sz="1400" b="1" dirty="0">
                          <a:solidFill>
                            <a:schemeClr val="tx1"/>
                          </a:solidFill>
                          <a:effectLst/>
                        </a:rPr>
                        <a:t> </a:t>
                      </a:r>
                      <a:r>
                        <a:rPr lang="es-ES" sz="1400" b="1" dirty="0" smtClean="0">
                          <a:solidFill>
                            <a:schemeClr val="tx1"/>
                          </a:solidFill>
                          <a:effectLst/>
                        </a:rPr>
                        <a:t>Se</a:t>
                      </a:r>
                      <a:r>
                        <a:rPr lang="es-ES" sz="1400" b="1" baseline="0" dirty="0" smtClean="0">
                          <a:solidFill>
                            <a:schemeClr val="tx1"/>
                          </a:solidFill>
                          <a:effectLst/>
                        </a:rPr>
                        <a:t> empezara con la siguiente frase motivadora:</a:t>
                      </a:r>
                    </a:p>
                    <a:p>
                      <a:pPr>
                        <a:lnSpc>
                          <a:spcPct val="107000"/>
                        </a:lnSpc>
                        <a:spcAft>
                          <a:spcPts val="0"/>
                        </a:spcAft>
                      </a:pPr>
                      <a:r>
                        <a:rPr lang="es-ES" sz="1400" b="1" u="none" strike="noStrike" baseline="0" dirty="0" smtClean="0">
                          <a:solidFill>
                            <a:schemeClr val="tx1"/>
                          </a:solidFill>
                          <a:effectLst/>
                        </a:rPr>
                        <a:t>Eres mas valiente de lo que crees, mas fuerte de lo que pareces y mas inteligente de lo que piensas.</a:t>
                      </a:r>
                      <a:r>
                        <a:rPr lang="es-ES" sz="1400" b="1" u="none" strike="noStrike" dirty="0">
                          <a:solidFill>
                            <a:schemeClr val="tx1"/>
                          </a:solidFill>
                          <a:effectLst/>
                        </a:rPr>
                        <a:t> </a:t>
                      </a:r>
                      <a:endParaRPr lang="es-ES" sz="1400" b="1" u="none" strike="noStrike" dirty="0" smtClean="0">
                        <a:solidFill>
                          <a:schemeClr val="tx1"/>
                        </a:solidFill>
                        <a:effectLst/>
                      </a:endParaRPr>
                    </a:p>
                    <a:p>
                      <a:pPr>
                        <a:lnSpc>
                          <a:spcPct val="107000"/>
                        </a:lnSpc>
                        <a:spcAft>
                          <a:spcPts val="0"/>
                        </a:spcAft>
                      </a:pPr>
                      <a:r>
                        <a:rPr lang="es-ES" sz="1400" b="1" u="sng" dirty="0" smtClean="0">
                          <a:solidFill>
                            <a:schemeClr val="tx1"/>
                          </a:solidFill>
                          <a:effectLst/>
                        </a:rPr>
                        <a:t>ACTIVIDADES </a:t>
                      </a:r>
                      <a:r>
                        <a:rPr lang="es-ES" sz="1400" b="1" u="sng" dirty="0">
                          <a:solidFill>
                            <a:schemeClr val="tx1"/>
                          </a:solidFill>
                          <a:effectLst/>
                        </a:rPr>
                        <a:t>DE </a:t>
                      </a:r>
                      <a:r>
                        <a:rPr lang="es-ES" sz="1400" b="1" u="sng" dirty="0" smtClean="0">
                          <a:solidFill>
                            <a:schemeClr val="tx1"/>
                          </a:solidFill>
                          <a:effectLst/>
                        </a:rPr>
                        <a:t>DESARROLLO:</a:t>
                      </a:r>
                      <a:r>
                        <a:rPr lang="es-ES" sz="1400" b="1" u="none" baseline="0" dirty="0" smtClean="0">
                          <a:solidFill>
                            <a:schemeClr val="tx1"/>
                          </a:solidFill>
                          <a:effectLst/>
                        </a:rPr>
                        <a:t> </a:t>
                      </a:r>
                      <a:r>
                        <a:rPr lang="es-ES" sz="1400" b="1" u="none" strike="noStrike" dirty="0">
                          <a:solidFill>
                            <a:schemeClr val="tx1"/>
                          </a:solidFill>
                          <a:effectLst/>
                        </a:rPr>
                        <a:t> </a:t>
                      </a:r>
                      <a:r>
                        <a:rPr lang="es-ES" sz="1400" b="1" u="none" strike="noStrike" dirty="0" smtClean="0">
                          <a:solidFill>
                            <a:schemeClr val="tx1"/>
                          </a:solidFill>
                          <a:effectLst/>
                        </a:rPr>
                        <a:t>se mencionara que realizaremos una</a:t>
                      </a:r>
                      <a:r>
                        <a:rPr lang="es-ES" sz="1400" b="1" u="none" strike="noStrike" baseline="0" dirty="0" smtClean="0">
                          <a:solidFill>
                            <a:schemeClr val="tx1"/>
                          </a:solidFill>
                          <a:effectLst/>
                        </a:rPr>
                        <a:t> marcha siguiendo los pasos que se mencionan en la canción.</a:t>
                      </a:r>
                    </a:p>
                    <a:p>
                      <a:pPr>
                        <a:lnSpc>
                          <a:spcPct val="107000"/>
                        </a:lnSpc>
                        <a:spcAft>
                          <a:spcPts val="0"/>
                        </a:spcAft>
                      </a:pPr>
                      <a:r>
                        <a:rPr lang="es-ES" sz="1400" b="1" u="none" strike="noStrike" baseline="0" dirty="0" smtClean="0">
                          <a:solidFill>
                            <a:schemeClr val="tx1"/>
                          </a:solidFill>
                          <a:effectLst/>
                        </a:rPr>
                        <a:t>Cuando la canción diga, en la batalla del calentamiento, hay que seguir la orden del sargento, en la batalla del calentamiento, hay que seguir la orden del sargento, durante este espacio los alumnos marcharan, después seguirán los pasos que dice la canción como, soldados a la carga, con una mano, con la otra, con un pie, con el otro y nuevamente se marchara en la parte de la canción que dice, en la batalla del calentamiento, hay que seguir la orden del sargento, en la batalla del calentamiento, hay que seguir la orden del sargento y después se aran nuevamente los pasos que dice la canción, tales como, soldados, a la carga, con una mano, con la otra, con un pie, con el otro, la cabeza, la cadera, los hombros, todo el cuerpo y nuevamente van a marchar y puedes repetir la canción las veces que quieras.  </a:t>
                      </a:r>
                      <a:endParaRPr lang="es-ES" sz="1400" b="1" u="none" strike="noStrike" dirty="0" smtClean="0">
                        <a:solidFill>
                          <a:schemeClr val="tx1"/>
                        </a:solidFill>
                        <a:effectLst/>
                      </a:endParaRPr>
                    </a:p>
                    <a:p>
                      <a:pPr marL="0" marR="0" indent="0" algn="l" defTabSz="914400" rtl="0" eaLnBrk="1" fontAlgn="auto" latinLnBrk="0" hangingPunct="1">
                        <a:lnSpc>
                          <a:spcPct val="107000"/>
                        </a:lnSpc>
                        <a:spcBef>
                          <a:spcPts val="0"/>
                        </a:spcBef>
                        <a:spcAft>
                          <a:spcPts val="0"/>
                        </a:spcAft>
                        <a:buClrTx/>
                        <a:buSzTx/>
                        <a:buFontTx/>
                        <a:buNone/>
                        <a:tabLst/>
                        <a:defRPr/>
                      </a:pPr>
                      <a:r>
                        <a:rPr lang="es-ES" sz="1400" b="1" u="sng" dirty="0" smtClean="0">
                          <a:solidFill>
                            <a:schemeClr val="tx1"/>
                          </a:solidFill>
                          <a:effectLst/>
                        </a:rPr>
                        <a:t>ACTIVIDADES </a:t>
                      </a:r>
                      <a:r>
                        <a:rPr lang="es-ES" sz="1400" b="1" u="sng" dirty="0">
                          <a:solidFill>
                            <a:schemeClr val="tx1"/>
                          </a:solidFill>
                          <a:effectLst/>
                        </a:rPr>
                        <a:t>DE </a:t>
                      </a:r>
                      <a:r>
                        <a:rPr lang="es-ES" sz="1400" b="1" u="sng" dirty="0" smtClean="0">
                          <a:solidFill>
                            <a:schemeClr val="tx1"/>
                          </a:solidFill>
                          <a:effectLst/>
                        </a:rPr>
                        <a:t>CIERRE: </a:t>
                      </a:r>
                      <a:r>
                        <a:rPr lang="es-ES" sz="1400" b="1" u="none" dirty="0" smtClean="0">
                          <a:solidFill>
                            <a:schemeClr val="tx1"/>
                          </a:solidFill>
                          <a:effectLst/>
                        </a:rPr>
                        <a:t>Para</a:t>
                      </a:r>
                      <a:r>
                        <a:rPr lang="es-ES" sz="1400" b="1" u="none" baseline="0" dirty="0" smtClean="0">
                          <a:solidFill>
                            <a:schemeClr val="tx1"/>
                          </a:solidFill>
                          <a:effectLst/>
                        </a:rPr>
                        <a:t> poder ver como son los movimientos y escuchar la música como apoyo podemos proyectar el video en clase con el siguiente link</a:t>
                      </a:r>
                    </a:p>
                    <a:p>
                      <a:pPr marL="0" marR="0" indent="0" algn="l" defTabSz="914400" rtl="0" eaLnBrk="1" fontAlgn="auto" latinLnBrk="0" hangingPunct="1">
                        <a:lnSpc>
                          <a:spcPct val="107000"/>
                        </a:lnSpc>
                        <a:spcBef>
                          <a:spcPts val="0"/>
                        </a:spcBef>
                        <a:spcAft>
                          <a:spcPts val="0"/>
                        </a:spcAft>
                        <a:buClrTx/>
                        <a:buSzTx/>
                        <a:buFontTx/>
                        <a:buNone/>
                        <a:tabLst/>
                        <a:defRPr/>
                      </a:pPr>
                      <a:r>
                        <a:rPr lang="es-MX" sz="1400" b="1" u="none"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https://www.youtube.com/watch?v=4-D0eju-8QU&amp;t=59s</a:t>
                      </a:r>
                      <a:endParaRPr lang="es-MX" sz="1400" b="1" u="none"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0"/>
                        </a:spcAft>
                        <a:buClrTx/>
                        <a:buSzTx/>
                        <a:buFontTx/>
                        <a:buNone/>
                        <a:tabLst/>
                        <a:defRPr/>
                      </a:pPr>
                      <a:endParaRPr lang="es-MX" sz="1400" b="1" u="none"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solidFill>
                      <a:schemeClr val="accent1">
                        <a:lumMod val="20000"/>
                        <a:lumOff val="80000"/>
                      </a:schemeClr>
                    </a:solidFill>
                  </a:tcPr>
                </a:tc>
                <a:tc hMerge="1">
                  <a:txBody>
                    <a:bodyPr/>
                    <a:lstStyle/>
                    <a:p>
                      <a:endParaRPr lang="es-MX"/>
                    </a:p>
                  </a:txBody>
                  <a:tcPr/>
                </a:tc>
                <a:tc>
                  <a:txBody>
                    <a:bodyPr/>
                    <a:lstStyle/>
                    <a:p>
                      <a:pPr>
                        <a:lnSpc>
                          <a:spcPct val="107000"/>
                        </a:lnSpc>
                        <a:spcAft>
                          <a:spcPts val="0"/>
                        </a:spcAft>
                      </a:pPr>
                      <a:r>
                        <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Frase</a:t>
                      </a:r>
                      <a:r>
                        <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motivadora </a:t>
                      </a: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Indicaciones. </a:t>
                      </a: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Cañón , bocinas, laptop, internet, link de video</a:t>
                      </a:r>
                    </a:p>
                    <a:p>
                      <a:pPr>
                        <a:lnSpc>
                          <a:spcPct val="107000"/>
                        </a:lnSpc>
                        <a:spcAft>
                          <a:spcPts val="0"/>
                        </a:spcAft>
                      </a:pPr>
                      <a:r>
                        <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https://www.youtube.com/watch?v=OBzx2wZZlCQ</a:t>
                      </a: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solidFill>
                      <a:schemeClr val="accent1">
                        <a:lumMod val="20000"/>
                        <a:lumOff val="80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Que los niños escuchen con atención.</a:t>
                      </a: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Que los niños pongan atención y vallan realizando los movimientos para que los puedan aprender. </a:t>
                      </a: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s-MX" sz="14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Que los niños participen activamente marchando y realizando los movimientos mencionados.</a:t>
                      </a:r>
                    </a:p>
                  </a:txBody>
                  <a:tcPr marL="57181" marR="57181" marT="0" marB="0">
                    <a:solidFill>
                      <a:schemeClr val="accent1">
                        <a:lumMod val="20000"/>
                        <a:lumOff val="80000"/>
                      </a:schemeClr>
                    </a:solidFill>
                  </a:tcPr>
                </a:tc>
              </a:tr>
              <a:tr h="469736">
                <a:tc gridSpan="4">
                  <a:txBody>
                    <a:bodyPr/>
                    <a:lstStyle/>
                    <a:p>
                      <a:pPr>
                        <a:lnSpc>
                          <a:spcPct val="107000"/>
                        </a:lnSpc>
                        <a:spcAft>
                          <a:spcPts val="0"/>
                        </a:spcAft>
                      </a:pPr>
                      <a:r>
                        <a:rPr lang="es-ES" sz="1400" b="1" dirty="0" smtClean="0">
                          <a:solidFill>
                            <a:schemeClr val="tx1"/>
                          </a:solidFill>
                          <a:effectLst/>
                        </a:rPr>
                        <a:t>OBSERVACIONES: Q</a:t>
                      </a:r>
                      <a:r>
                        <a:rPr lang="es-ES" sz="1400" b="1" baseline="0" dirty="0" smtClean="0">
                          <a:solidFill>
                            <a:schemeClr val="tx1"/>
                          </a:solidFill>
                          <a:effectLst/>
                        </a:rPr>
                        <a:t>ue los niños participen activamente y que puedan hacer los movimientos rápido y que coordinen bien los pasos de la marcha.</a:t>
                      </a:r>
                      <a:endParaRPr lang="es-MX"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181" marR="57181" marT="0" marB="0">
                    <a:solidFill>
                      <a:srgbClr val="00B0F0"/>
                    </a:solidFill>
                  </a:tcPr>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pic>
        <p:nvPicPr>
          <p:cNvPr id="3" name="Picture 2" descr="Banda para niños 154049 Vector en Vecteezy"/>
          <p:cNvPicPr>
            <a:picLocks noChangeAspect="1" noChangeArrowheads="1"/>
          </p:cNvPicPr>
          <p:nvPr/>
        </p:nvPicPr>
        <p:blipFill rotWithShape="1">
          <a:blip r:embed="rId4">
            <a:extLst>
              <a:ext uri="{28A0092B-C50C-407E-A947-70E740481C1C}">
                <a14:useLocalDpi xmlns:a14="http://schemas.microsoft.com/office/drawing/2010/main" val="0"/>
              </a:ext>
            </a:extLst>
          </a:blip>
          <a:srcRect l="9232" t="4128" r="5012" b="9633"/>
          <a:stretch/>
        </p:blipFill>
        <p:spPr bwMode="auto">
          <a:xfrm>
            <a:off x="4459266" y="5448822"/>
            <a:ext cx="3770333" cy="1277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53427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184</Words>
  <Application>Microsoft Office PowerPoint</Application>
  <PresentationFormat>Panorámica</PresentationFormat>
  <Paragraphs>53</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Times New Roman</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fernando</dc:creator>
  <cp:lastModifiedBy>fernando</cp:lastModifiedBy>
  <cp:revision>10</cp:revision>
  <dcterms:created xsi:type="dcterms:W3CDTF">2021-05-14T18:38:46Z</dcterms:created>
  <dcterms:modified xsi:type="dcterms:W3CDTF">2021-05-21T02:10:46Z</dcterms:modified>
</cp:coreProperties>
</file>