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8050"/>
    <a:srgbClr val="E99251"/>
    <a:srgbClr val="E6E6E6"/>
    <a:srgbClr val="EE853E"/>
    <a:srgbClr val="EF8D4B"/>
    <a:srgbClr val="EE83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F00997-CF10-4F12-A18F-66BACCFC125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DEEC903-9D42-4E44-8043-765223677B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3009A500-0916-4094-BB5A-41EC1366DF09}"/>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5" name="Marcador de pie de página 4">
            <a:extLst>
              <a:ext uri="{FF2B5EF4-FFF2-40B4-BE49-F238E27FC236}">
                <a16:creationId xmlns:a16="http://schemas.microsoft.com/office/drawing/2014/main" id="{40223E2C-F06D-4720-B941-FDE44FDFA3C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1A4E302-4297-4A37-B158-21B0EE13F582}"/>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3131049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03DED1-A461-4548-BDAF-3B4A30426D3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367B58B3-63D8-4D0D-B7BD-6C839F56063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D94969D-57F3-4D02-BABA-F7DD674074E2}"/>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5" name="Marcador de pie de página 4">
            <a:extLst>
              <a:ext uri="{FF2B5EF4-FFF2-40B4-BE49-F238E27FC236}">
                <a16:creationId xmlns:a16="http://schemas.microsoft.com/office/drawing/2014/main" id="{2B925682-3792-4ADD-8E9D-950F32BB13B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A83A226-A625-4B38-B5D5-817448126F2B}"/>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3340352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978435D-3009-4279-80AB-8CFB8FBA8E7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B6B6767C-1DCD-4737-B274-09046B58986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6DF74A5-BBA6-47BF-B1A5-8F82D093693F}"/>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5" name="Marcador de pie de página 4">
            <a:extLst>
              <a:ext uri="{FF2B5EF4-FFF2-40B4-BE49-F238E27FC236}">
                <a16:creationId xmlns:a16="http://schemas.microsoft.com/office/drawing/2014/main" id="{E56ADC38-D3CF-4814-AD63-B196389AA28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85C9029-7CE0-41F7-A1E9-DA451FC06167}"/>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3591085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E7656A-7E13-4595-94E2-58E09FF31521}"/>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8066665-5A94-479A-80A3-85C33AD0036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D9B1C87-20CF-4FC0-B1F9-5B2A59E68F10}"/>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5" name="Marcador de pie de página 4">
            <a:extLst>
              <a:ext uri="{FF2B5EF4-FFF2-40B4-BE49-F238E27FC236}">
                <a16:creationId xmlns:a16="http://schemas.microsoft.com/office/drawing/2014/main" id="{DF1D16C3-4F4C-41A2-AE03-8089B7A8F7F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CBD2B95-DCF8-42B7-8989-D3BBE2013EC4}"/>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1339617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9280D-0330-4A16-A421-EC3D2F0C202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859DA4EF-C3D0-4E4A-B441-46D2A3B018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E7899E4-54C1-4BDA-9B12-84D900B39B3A}"/>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5" name="Marcador de pie de página 4">
            <a:extLst>
              <a:ext uri="{FF2B5EF4-FFF2-40B4-BE49-F238E27FC236}">
                <a16:creationId xmlns:a16="http://schemas.microsoft.com/office/drawing/2014/main" id="{0CB68B15-3F54-42B9-82F1-F8785BF44FC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5EA5550-170A-4A08-8AF0-72646C15D053}"/>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2552122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5D56C7-9B90-421E-A589-E933D5C636AC}"/>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F90B4D9-7C87-48A6-8ADA-CAE05D072F4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B898DCA-4CD9-4CB0-83C3-11C96726076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58DEF42E-D399-4F45-AC9F-0EC817734CD4}"/>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6" name="Marcador de pie de página 5">
            <a:extLst>
              <a:ext uri="{FF2B5EF4-FFF2-40B4-BE49-F238E27FC236}">
                <a16:creationId xmlns:a16="http://schemas.microsoft.com/office/drawing/2014/main" id="{CE803D42-DA05-46DF-A3CD-76B02E53A6B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CC6A231F-3E3B-4A00-AB15-186A0514528D}"/>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348419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46EA40-18FD-4E93-8713-72A416562E14}"/>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A8B5389-7465-45EB-B04E-7CA8BF42E8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8650F92-FBAB-4CA7-AAEB-2EFCF1AB11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C7B2A000-25CB-474F-B0F2-AE2085082F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776C367-BB1A-4A80-8B90-294E7C9D93B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2D74C79D-1711-4B53-9BFD-DDC67CE38902}"/>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8" name="Marcador de pie de página 7">
            <a:extLst>
              <a:ext uri="{FF2B5EF4-FFF2-40B4-BE49-F238E27FC236}">
                <a16:creationId xmlns:a16="http://schemas.microsoft.com/office/drawing/2014/main" id="{B54C60C8-3EBA-4F7D-91E9-9FD8D9B82499}"/>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0890B27F-87B5-4A21-9B34-755BD52A92FD}"/>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392655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943640-8D35-4897-838A-24EBF25C00BE}"/>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409CB674-7440-43C5-AA0E-95C6DE9C408B}"/>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4" name="Marcador de pie de página 3">
            <a:extLst>
              <a:ext uri="{FF2B5EF4-FFF2-40B4-BE49-F238E27FC236}">
                <a16:creationId xmlns:a16="http://schemas.microsoft.com/office/drawing/2014/main" id="{E9DF08A4-A42F-4877-94C6-7BF330CA24DB}"/>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1ED9568D-C83A-4EEE-8210-8CAA8D8A296B}"/>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2399914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FDE2FA1-3211-4ACD-83F0-4D3ACA369C47}"/>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3" name="Marcador de pie de página 2">
            <a:extLst>
              <a:ext uri="{FF2B5EF4-FFF2-40B4-BE49-F238E27FC236}">
                <a16:creationId xmlns:a16="http://schemas.microsoft.com/office/drawing/2014/main" id="{7F1F42B0-BBAF-404D-B032-1B52EB68F718}"/>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5E9F484B-7DDA-4345-8974-0EE2EEB19EC2}"/>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3969532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338624-D05C-41DD-AB9D-85AD0088720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4515286-F8CA-4F5D-B386-C95FB5FFB1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5B37210B-C4C6-4087-A09C-A2CB1E3AE7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DED2A2-254B-45E3-B1F0-4C6A2BB96A6C}"/>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6" name="Marcador de pie de página 5">
            <a:extLst>
              <a:ext uri="{FF2B5EF4-FFF2-40B4-BE49-F238E27FC236}">
                <a16:creationId xmlns:a16="http://schemas.microsoft.com/office/drawing/2014/main" id="{48ABCC96-F59B-450F-B884-72E9BE0B03B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F2698B65-9B9A-492D-B416-4DE236F05FA4}"/>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2468593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A3A760-F467-4ACA-86D8-37BFD4A0324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83DAAC1F-8BE9-430F-B8B6-428470C358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AF1DA44-8F38-465E-97B8-005316AE5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2E5E63F-BEA6-4F44-9D47-F33EA023F3C8}"/>
              </a:ext>
            </a:extLst>
          </p:cNvPr>
          <p:cNvSpPr>
            <a:spLocks noGrp="1"/>
          </p:cNvSpPr>
          <p:nvPr>
            <p:ph type="dt" sz="half" idx="10"/>
          </p:nvPr>
        </p:nvSpPr>
        <p:spPr/>
        <p:txBody>
          <a:bodyPr/>
          <a:lstStyle/>
          <a:p>
            <a:fld id="{BE299B3E-492F-48B2-AB7F-1F63663A9703}" type="datetimeFigureOut">
              <a:rPr lang="es-ES" smtClean="0"/>
              <a:t>24/05/2021</a:t>
            </a:fld>
            <a:endParaRPr lang="es-ES"/>
          </a:p>
        </p:txBody>
      </p:sp>
      <p:sp>
        <p:nvSpPr>
          <p:cNvPr id="6" name="Marcador de pie de página 5">
            <a:extLst>
              <a:ext uri="{FF2B5EF4-FFF2-40B4-BE49-F238E27FC236}">
                <a16:creationId xmlns:a16="http://schemas.microsoft.com/office/drawing/2014/main" id="{23A2427E-D533-4EA2-B755-A37758C14A52}"/>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E016912-5F0C-42E5-84E1-A0959DB03363}"/>
              </a:ext>
            </a:extLst>
          </p:cNvPr>
          <p:cNvSpPr>
            <a:spLocks noGrp="1"/>
          </p:cNvSpPr>
          <p:nvPr>
            <p:ph type="sldNum" sz="quarter" idx="12"/>
          </p:nvPr>
        </p:nvSpPr>
        <p:spPr/>
        <p:txBody>
          <a:bodyPr/>
          <a:lstStyle/>
          <a:p>
            <a:fld id="{6E25CCE5-8380-4EF2-A7EF-475DE70BAD2C}" type="slidenum">
              <a:rPr lang="es-ES" smtClean="0"/>
              <a:t>‹Nº›</a:t>
            </a:fld>
            <a:endParaRPr lang="es-ES"/>
          </a:p>
        </p:txBody>
      </p:sp>
    </p:spTree>
    <p:extLst>
      <p:ext uri="{BB962C8B-B14F-4D97-AF65-F5344CB8AC3E}">
        <p14:creationId xmlns:p14="http://schemas.microsoft.com/office/powerpoint/2010/main" val="1232458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46472D1-B324-412D-9A37-E06E679A8C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F45772E-331D-4B11-88F3-94F61EFF63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6F4524A-D3BD-47E3-90A2-8A337F0987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99B3E-492F-48B2-AB7F-1F63663A9703}" type="datetimeFigureOut">
              <a:rPr lang="es-ES" smtClean="0"/>
              <a:t>24/05/2021</a:t>
            </a:fld>
            <a:endParaRPr lang="es-ES"/>
          </a:p>
        </p:txBody>
      </p:sp>
      <p:sp>
        <p:nvSpPr>
          <p:cNvPr id="5" name="Marcador de pie de página 4">
            <a:extLst>
              <a:ext uri="{FF2B5EF4-FFF2-40B4-BE49-F238E27FC236}">
                <a16:creationId xmlns:a16="http://schemas.microsoft.com/office/drawing/2014/main" id="{A075B456-E617-4326-9859-58DF9B620F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6465FAAC-F17A-4667-BECD-BD57A6C2E4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5CCE5-8380-4EF2-A7EF-475DE70BAD2C}" type="slidenum">
              <a:rPr lang="es-ES" smtClean="0"/>
              <a:t>‹Nº›</a:t>
            </a:fld>
            <a:endParaRPr lang="es-ES"/>
          </a:p>
        </p:txBody>
      </p:sp>
    </p:spTree>
    <p:extLst>
      <p:ext uri="{BB962C8B-B14F-4D97-AF65-F5344CB8AC3E}">
        <p14:creationId xmlns:p14="http://schemas.microsoft.com/office/powerpoint/2010/main" val="1662787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s://www.youtube.com/watch?v=2ekdlqLslfs" TargetMode="External"/><Relationship Id="rId5" Type="http://schemas.openxmlformats.org/officeDocument/2006/relationships/hyperlink" Target="https://www.latinamerica.undp.org/content/rblac/es/home/blog/2020/consecuencias-de-la-pandemia-del-covid-19-en-las-desigualdades-s.html" TargetMode="Externa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6745BE63-2922-451A-B771-26B9F0AC5F6E}"/>
              </a:ext>
            </a:extLst>
          </p:cNvPr>
          <p:cNvSpPr/>
          <p:nvPr/>
        </p:nvSpPr>
        <p:spPr>
          <a:xfrm>
            <a:off x="1659988" y="407963"/>
            <a:ext cx="9988061" cy="623774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2053" name="Imagen 1" descr="Imagen que contiene señal&#10;&#10;Descripción generada automáticamente">
            <a:extLst>
              <a:ext uri="{FF2B5EF4-FFF2-40B4-BE49-F238E27FC236}">
                <a16:creationId xmlns:a16="http://schemas.microsoft.com/office/drawing/2014/main" id="{AB851EBA-250C-4A48-867C-A4FBA39E85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2211" y="919853"/>
            <a:ext cx="1277938" cy="95091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 de texto 2">
            <a:extLst>
              <a:ext uri="{FF2B5EF4-FFF2-40B4-BE49-F238E27FC236}">
                <a16:creationId xmlns:a16="http://schemas.microsoft.com/office/drawing/2014/main" id="{B9997D93-181D-4809-9777-237EEC006607}"/>
              </a:ext>
            </a:extLst>
          </p:cNvPr>
          <p:cNvSpPr txBox="1">
            <a:spLocks noChangeArrowheads="1"/>
          </p:cNvSpPr>
          <p:nvPr/>
        </p:nvSpPr>
        <p:spPr bwMode="auto">
          <a:xfrm>
            <a:off x="4080150" y="851796"/>
            <a:ext cx="4591050"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1400" b="0" i="0" u="none" strike="noStrike" cap="none" normalizeH="0" baseline="0" dirty="0">
                <a:ln>
                  <a:noFill/>
                </a:ln>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ESCUELA NORMAL DE EDUACI</a:t>
            </a:r>
            <a:r>
              <a:rPr kumimoji="0" lang="es-ES" altLang="es-E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altLang="es-ES" sz="1400" b="0" i="0" u="none" strike="noStrike" cap="none" normalizeH="0" baseline="0" dirty="0">
                <a:ln>
                  <a:noFill/>
                </a:ln>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N PREESCOLAR DEL ESTADO DE COAHUILA</a:t>
            </a: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7" name="Text Box 8">
            <a:extLst>
              <a:ext uri="{FF2B5EF4-FFF2-40B4-BE49-F238E27FC236}">
                <a16:creationId xmlns:a16="http://schemas.microsoft.com/office/drawing/2014/main" id="{2F8460AC-7DFC-4DC2-A3EC-1FB2F5758EFA}"/>
              </a:ext>
            </a:extLst>
          </p:cNvPr>
          <p:cNvSpPr txBox="1">
            <a:spLocks noChangeArrowheads="1"/>
          </p:cNvSpPr>
          <p:nvPr/>
        </p:nvSpPr>
        <p:spPr bwMode="auto">
          <a:xfrm>
            <a:off x="5065987" y="1411288"/>
            <a:ext cx="26193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Licenciatura en Educaci</a:t>
            </a:r>
            <a:r>
              <a:rPr kumimoji="0" lang="es-ES" altLang="es-E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 altLang="es-ES"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endParaRPr kumimoji="0" lang="es-ES" altLang="es-ES" sz="1800" b="0" i="0" u="none" strike="noStrike" cap="none" normalizeH="0" baseline="0">
              <a:ln>
                <a:noFill/>
              </a:ln>
              <a:solidFill>
                <a:schemeClr val="tx1"/>
              </a:solidFill>
              <a:effectLst/>
              <a:latin typeface="Arial" panose="020B0604020202020204" pitchFamily="34" charset="0"/>
            </a:endParaRPr>
          </a:p>
        </p:txBody>
      </p:sp>
      <p:sp>
        <p:nvSpPr>
          <p:cNvPr id="9" name="Cuadro de texto 2">
            <a:extLst>
              <a:ext uri="{FF2B5EF4-FFF2-40B4-BE49-F238E27FC236}">
                <a16:creationId xmlns:a16="http://schemas.microsoft.com/office/drawing/2014/main" id="{23654E72-FBFA-4D05-8AE8-3CA94A2D39E1}"/>
              </a:ext>
            </a:extLst>
          </p:cNvPr>
          <p:cNvSpPr txBox="1">
            <a:spLocks noChangeArrowheads="1"/>
          </p:cNvSpPr>
          <p:nvPr/>
        </p:nvSpPr>
        <p:spPr bwMode="auto">
          <a:xfrm>
            <a:off x="5607326" y="2683565"/>
            <a:ext cx="2697480" cy="380365"/>
          </a:xfrm>
          <a:prstGeom prst="rect">
            <a:avLst/>
          </a:prstGeom>
          <a:no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es-ES" sz="1100">
                <a:solidFill>
                  <a:srgbClr val="262626"/>
                </a:solidFill>
                <a:effectLst/>
                <a:latin typeface="Arial" panose="020B0604020202020204" pitchFamily="34" charset="0"/>
                <a:ea typeface="Calibri" panose="020F0502020204030204" pitchFamily="34" charset="0"/>
                <a:cs typeface="Times New Roman" panose="02020603050405020304" pitchFamily="18" charset="0"/>
              </a:rPr>
              <a:t>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4">
            <a:extLst>
              <a:ext uri="{FF2B5EF4-FFF2-40B4-BE49-F238E27FC236}">
                <a16:creationId xmlns:a16="http://schemas.microsoft.com/office/drawing/2014/main" id="{174744E8-6E7C-4789-945C-58AB7E12F9D9}"/>
              </a:ext>
            </a:extLst>
          </p:cNvPr>
          <p:cNvSpPr txBox="1">
            <a:spLocks noChangeArrowheads="1"/>
          </p:cNvSpPr>
          <p:nvPr/>
        </p:nvSpPr>
        <p:spPr bwMode="auto">
          <a:xfrm>
            <a:off x="4346849" y="1821138"/>
            <a:ext cx="4057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ES" altLang="es-ES" dirty="0">
                <a:latin typeface="Arial Rounded MT Bold" panose="020F0704030504030204" pitchFamily="34" charset="0"/>
                <a:cs typeface="Times New Roman" panose="02020603050405020304" pitchFamily="18" charset="0"/>
              </a:rPr>
              <a:t>Computación </a:t>
            </a: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10" name="Text Box 3">
            <a:extLst>
              <a:ext uri="{FF2B5EF4-FFF2-40B4-BE49-F238E27FC236}">
                <a16:creationId xmlns:a16="http://schemas.microsoft.com/office/drawing/2014/main" id="{225D86CB-A989-4F95-9091-FAD74D191FC6}"/>
              </a:ext>
            </a:extLst>
          </p:cNvPr>
          <p:cNvSpPr txBox="1">
            <a:spLocks noChangeArrowheads="1"/>
          </p:cNvSpPr>
          <p:nvPr/>
        </p:nvSpPr>
        <p:spPr bwMode="auto">
          <a:xfrm>
            <a:off x="4913586" y="2356540"/>
            <a:ext cx="2924175"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Segundo semestre</a:t>
            </a: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11" name="Text Box 1">
            <a:extLst>
              <a:ext uri="{FF2B5EF4-FFF2-40B4-BE49-F238E27FC236}">
                <a16:creationId xmlns:a16="http://schemas.microsoft.com/office/drawing/2014/main" id="{C8B04C57-A2D3-4984-8673-701D5323293E}"/>
              </a:ext>
            </a:extLst>
          </p:cNvPr>
          <p:cNvSpPr txBox="1">
            <a:spLocks noChangeArrowheads="1"/>
          </p:cNvSpPr>
          <p:nvPr/>
        </p:nvSpPr>
        <p:spPr bwMode="auto">
          <a:xfrm>
            <a:off x="4563280" y="4134271"/>
            <a:ext cx="4181475" cy="10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r>
              <a:rPr kumimoji="0" lang="es-ES" altLang="es-E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Nombre del titular</a:t>
            </a:r>
            <a:r>
              <a:rPr kumimoji="0" lang="es-ES" altLang="es-E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s-ES" sz="1200" dirty="0">
                <a:latin typeface="Arial" panose="020B0604020202020204" pitchFamily="34" charset="0"/>
                <a:ea typeface="Calibri" panose="020F0502020204030204" pitchFamily="34" charset="0"/>
                <a:cs typeface="Times New Roman" panose="02020603050405020304" pitchFamily="18" charset="0"/>
              </a:rPr>
              <a:t> Diana Elizabeth Cerda Orocio </a:t>
            </a:r>
            <a:endParaRPr kumimoji="0" lang="es-ES" altLang="es-E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Nombre de la alumna:</a:t>
            </a:r>
            <a:endParaRPr kumimoji="0" lang="es-ES" altLang="es-E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t>
            </a:r>
            <a:r>
              <a:rPr kumimoji="0" lang="es-ES" altLang="es-E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lang="es-ES" altLang="es-ES" sz="1200" dirty="0">
                <a:latin typeface="Arial" panose="020B0604020202020204" pitchFamily="34" charset="0"/>
                <a:ea typeface="Calibri" panose="020F0502020204030204" pitchFamily="34" charset="0"/>
                <a:cs typeface="Arial" panose="020B0604020202020204" pitchFamily="34" charset="0"/>
              </a:rPr>
              <a:t>n</a:t>
            </a:r>
            <a:r>
              <a:rPr kumimoji="0" lang="es-ES" altLang="es-E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ica Guadalupe Bustamante Guti</a:t>
            </a:r>
            <a:r>
              <a:rPr kumimoji="0" lang="es-ES" altLang="es-E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ES" altLang="es-E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rrez #4</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Segundo semestre, secci</a:t>
            </a:r>
            <a:r>
              <a:rPr kumimoji="0" lang="es-ES" altLang="es-E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 altLang="es-E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a:t>
            </a: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12" name="Text Box 9">
            <a:extLst>
              <a:ext uri="{FF2B5EF4-FFF2-40B4-BE49-F238E27FC236}">
                <a16:creationId xmlns:a16="http://schemas.microsoft.com/office/drawing/2014/main" id="{50AB8CDC-3C31-4130-916A-B4F7382668C5}"/>
              </a:ext>
            </a:extLst>
          </p:cNvPr>
          <p:cNvSpPr txBox="1">
            <a:spLocks noChangeArrowheads="1"/>
          </p:cNvSpPr>
          <p:nvPr/>
        </p:nvSpPr>
        <p:spPr bwMode="auto">
          <a:xfrm>
            <a:off x="2146576" y="9898753"/>
            <a:ext cx="63246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Saltillo, Coahuila                                                                                        Mayo 2021</a:t>
            </a:r>
            <a:endParaRPr kumimoji="0" lang="es-ES" altLang="es-ES" sz="1800" b="0" i="0" u="none" strike="noStrike" cap="none" normalizeH="0" baseline="0">
              <a:ln>
                <a:noFill/>
              </a:ln>
              <a:solidFill>
                <a:schemeClr val="tx1"/>
              </a:solidFill>
              <a:effectLst/>
              <a:latin typeface="Arial" panose="020B0604020202020204" pitchFamily="34" charset="0"/>
            </a:endParaRPr>
          </a:p>
        </p:txBody>
      </p:sp>
      <p:sp>
        <p:nvSpPr>
          <p:cNvPr id="13" name="Text Box 2">
            <a:extLst>
              <a:ext uri="{FF2B5EF4-FFF2-40B4-BE49-F238E27FC236}">
                <a16:creationId xmlns:a16="http://schemas.microsoft.com/office/drawing/2014/main" id="{3D76AC18-411E-466B-9B03-1C599DDB3EC9}"/>
              </a:ext>
            </a:extLst>
          </p:cNvPr>
          <p:cNvSpPr txBox="1">
            <a:spLocks noChangeArrowheads="1"/>
          </p:cNvSpPr>
          <p:nvPr/>
        </p:nvSpPr>
        <p:spPr bwMode="auto">
          <a:xfrm>
            <a:off x="4688162" y="2897877"/>
            <a:ext cx="2997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s-ES" altLang="es-ES" sz="2000" dirty="0">
                <a:latin typeface="Times New Roman" panose="02020603050405020304" pitchFamily="18" charset="0"/>
                <a:ea typeface="Calibri" panose="020F0502020204030204" pitchFamily="34" charset="0"/>
                <a:cs typeface="Times New Roman" panose="02020603050405020304" pitchFamily="18" charset="0"/>
              </a:rPr>
              <a:t>Las consecuencias de la pandemia del coronavirus</a:t>
            </a:r>
            <a:r>
              <a:rPr kumimoji="0" lang="es-ES" altLang="es-E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s-ES" altLang="es-E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21" name="Cuadro de texto 2">
            <a:extLst>
              <a:ext uri="{FF2B5EF4-FFF2-40B4-BE49-F238E27FC236}">
                <a16:creationId xmlns:a16="http://schemas.microsoft.com/office/drawing/2014/main" id="{5677A297-3485-40E7-9E15-109682E2D7B2}"/>
              </a:ext>
            </a:extLst>
          </p:cNvPr>
          <p:cNvSpPr txBox="1">
            <a:spLocks noChangeArrowheads="1"/>
          </p:cNvSpPr>
          <p:nvPr/>
        </p:nvSpPr>
        <p:spPr bwMode="auto">
          <a:xfrm>
            <a:off x="3441180" y="5855128"/>
            <a:ext cx="6324600" cy="790575"/>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s-ES" sz="1200" b="1">
                <a:effectLst/>
                <a:latin typeface="Arial" panose="020B0604020202020204" pitchFamily="34" charset="0"/>
                <a:ea typeface="Calibri" panose="020F0502020204030204" pitchFamily="34" charset="0"/>
                <a:cs typeface="Times New Roman" panose="02020603050405020304" pitchFamily="18" charset="0"/>
              </a:rPr>
              <a:t>Saltillo, Coahuila                                                                                        Mayo 2021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tángulo 21">
            <a:extLst>
              <a:ext uri="{FF2B5EF4-FFF2-40B4-BE49-F238E27FC236}">
                <a16:creationId xmlns:a16="http://schemas.microsoft.com/office/drawing/2014/main" id="{4EC37FD7-BC89-4BBC-ABCD-0AF78059C3C4}"/>
              </a:ext>
            </a:extLst>
          </p:cNvPr>
          <p:cNvSpPr/>
          <p:nvPr/>
        </p:nvSpPr>
        <p:spPr>
          <a:xfrm>
            <a:off x="450574" y="0"/>
            <a:ext cx="46936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40632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344F498-9DA7-4C73-B9FF-EDC7F6B3B7F5}"/>
              </a:ext>
            </a:extLst>
          </p:cNvPr>
          <p:cNvSpPr/>
          <p:nvPr/>
        </p:nvSpPr>
        <p:spPr>
          <a:xfrm>
            <a:off x="0" y="0"/>
            <a:ext cx="1115568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Rectángulo 2">
            <a:extLst>
              <a:ext uri="{FF2B5EF4-FFF2-40B4-BE49-F238E27FC236}">
                <a16:creationId xmlns:a16="http://schemas.microsoft.com/office/drawing/2014/main" id="{61A3DBC9-4127-4795-8DFA-27207C441F3F}"/>
              </a:ext>
            </a:extLst>
          </p:cNvPr>
          <p:cNvSpPr/>
          <p:nvPr/>
        </p:nvSpPr>
        <p:spPr>
          <a:xfrm>
            <a:off x="293569" y="454249"/>
            <a:ext cx="11437034" cy="611798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Rectángulo 3">
            <a:extLst>
              <a:ext uri="{FF2B5EF4-FFF2-40B4-BE49-F238E27FC236}">
                <a16:creationId xmlns:a16="http://schemas.microsoft.com/office/drawing/2014/main" id="{E2864FEC-762C-46BC-ADDC-461D42DDFF9E}"/>
              </a:ext>
            </a:extLst>
          </p:cNvPr>
          <p:cNvSpPr/>
          <p:nvPr/>
        </p:nvSpPr>
        <p:spPr>
          <a:xfrm rot="167130">
            <a:off x="574968" y="379314"/>
            <a:ext cx="10681514" cy="6234476"/>
          </a:xfrm>
          <a:prstGeom prst="rect">
            <a:avLst/>
          </a:prstGeom>
          <a:solidFill>
            <a:schemeClr val="accent2">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a:extLst>
              <a:ext uri="{FF2B5EF4-FFF2-40B4-BE49-F238E27FC236}">
                <a16:creationId xmlns:a16="http://schemas.microsoft.com/office/drawing/2014/main" id="{70096583-3F71-4EFA-BFC7-9A63FA2EF13B}"/>
              </a:ext>
            </a:extLst>
          </p:cNvPr>
          <p:cNvSpPr/>
          <p:nvPr/>
        </p:nvSpPr>
        <p:spPr>
          <a:xfrm>
            <a:off x="524983" y="588787"/>
            <a:ext cx="11301257" cy="611798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D3F07ED0-DA4B-42F3-A505-B33E08B0B19C}"/>
              </a:ext>
            </a:extLst>
          </p:cNvPr>
          <p:cNvSpPr txBox="1"/>
          <p:nvPr/>
        </p:nvSpPr>
        <p:spPr>
          <a:xfrm>
            <a:off x="1417981" y="801865"/>
            <a:ext cx="1241045" cy="584775"/>
          </a:xfrm>
          <a:prstGeom prst="rect">
            <a:avLst/>
          </a:prstGeom>
          <a:noFill/>
        </p:spPr>
        <p:txBody>
          <a:bodyPr wrap="none" rtlCol="0">
            <a:spAutoFit/>
          </a:bodyPr>
          <a:lstStyle/>
          <a:p>
            <a:r>
              <a:rPr lang="es-ES" sz="3200" dirty="0">
                <a:latin typeface="Georgia" panose="02040502050405020303" pitchFamily="18" charset="0"/>
              </a:rPr>
              <a:t>Menú</a:t>
            </a:r>
            <a:endParaRPr lang="es-ES" sz="1400" dirty="0">
              <a:latin typeface="Georgia" panose="02040502050405020303" pitchFamily="18" charset="0"/>
            </a:endParaRPr>
          </a:p>
        </p:txBody>
      </p:sp>
      <p:sp>
        <p:nvSpPr>
          <p:cNvPr id="14" name="Elipse 13">
            <a:hlinkClick r:id="rId3" action="ppaction://hlinksldjump"/>
            <a:extLst>
              <a:ext uri="{FF2B5EF4-FFF2-40B4-BE49-F238E27FC236}">
                <a16:creationId xmlns:a16="http://schemas.microsoft.com/office/drawing/2014/main" id="{41F3965D-2150-4C75-A999-B227C7FFCF38}"/>
              </a:ext>
            </a:extLst>
          </p:cNvPr>
          <p:cNvSpPr/>
          <p:nvPr/>
        </p:nvSpPr>
        <p:spPr>
          <a:xfrm>
            <a:off x="1722783" y="1908313"/>
            <a:ext cx="936243" cy="79513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Elipse 14">
            <a:hlinkClick r:id="rId4" action="ppaction://hlinksldjump"/>
            <a:extLst>
              <a:ext uri="{FF2B5EF4-FFF2-40B4-BE49-F238E27FC236}">
                <a16:creationId xmlns:a16="http://schemas.microsoft.com/office/drawing/2014/main" id="{CEB41F4B-BF23-41DC-8897-F8820738CDF9}"/>
              </a:ext>
            </a:extLst>
          </p:cNvPr>
          <p:cNvSpPr/>
          <p:nvPr/>
        </p:nvSpPr>
        <p:spPr>
          <a:xfrm>
            <a:off x="1722782" y="2827551"/>
            <a:ext cx="936243" cy="79513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Elipse 15">
            <a:hlinkClick r:id="rId5"/>
            <a:extLst>
              <a:ext uri="{FF2B5EF4-FFF2-40B4-BE49-F238E27FC236}">
                <a16:creationId xmlns:a16="http://schemas.microsoft.com/office/drawing/2014/main" id="{3C7714AA-BA18-46D4-8B74-8DB585B47783}"/>
              </a:ext>
            </a:extLst>
          </p:cNvPr>
          <p:cNvSpPr/>
          <p:nvPr/>
        </p:nvSpPr>
        <p:spPr>
          <a:xfrm>
            <a:off x="1722782" y="3780654"/>
            <a:ext cx="936243" cy="795130"/>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Elipse 16">
            <a:hlinkClick r:id="rId6"/>
            <a:extLst>
              <a:ext uri="{FF2B5EF4-FFF2-40B4-BE49-F238E27FC236}">
                <a16:creationId xmlns:a16="http://schemas.microsoft.com/office/drawing/2014/main" id="{3ACE1F8E-9E93-41DB-967B-72880613AC42}"/>
              </a:ext>
            </a:extLst>
          </p:cNvPr>
          <p:cNvSpPr/>
          <p:nvPr/>
        </p:nvSpPr>
        <p:spPr>
          <a:xfrm>
            <a:off x="1722781" y="4733757"/>
            <a:ext cx="936243" cy="795130"/>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Elipse 17">
            <a:extLst>
              <a:ext uri="{FF2B5EF4-FFF2-40B4-BE49-F238E27FC236}">
                <a16:creationId xmlns:a16="http://schemas.microsoft.com/office/drawing/2014/main" id="{5B3343C5-EC74-4F7B-9BE8-E7E88511997E}"/>
              </a:ext>
            </a:extLst>
          </p:cNvPr>
          <p:cNvSpPr/>
          <p:nvPr/>
        </p:nvSpPr>
        <p:spPr>
          <a:xfrm>
            <a:off x="1817977" y="1892953"/>
            <a:ext cx="936243" cy="79513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Elipse 18">
            <a:extLst>
              <a:ext uri="{FF2B5EF4-FFF2-40B4-BE49-F238E27FC236}">
                <a16:creationId xmlns:a16="http://schemas.microsoft.com/office/drawing/2014/main" id="{2F0D360D-FEC8-4883-9B8C-EDFBE1633C23}"/>
              </a:ext>
            </a:extLst>
          </p:cNvPr>
          <p:cNvSpPr/>
          <p:nvPr/>
        </p:nvSpPr>
        <p:spPr>
          <a:xfrm>
            <a:off x="1817977" y="2827551"/>
            <a:ext cx="936243" cy="79513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Elipse 19">
            <a:extLst>
              <a:ext uri="{FF2B5EF4-FFF2-40B4-BE49-F238E27FC236}">
                <a16:creationId xmlns:a16="http://schemas.microsoft.com/office/drawing/2014/main" id="{62763514-20F7-43DF-B2EE-0230010B7D23}"/>
              </a:ext>
            </a:extLst>
          </p:cNvPr>
          <p:cNvSpPr/>
          <p:nvPr/>
        </p:nvSpPr>
        <p:spPr>
          <a:xfrm>
            <a:off x="1817977" y="3765294"/>
            <a:ext cx="936243" cy="79513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Elipse 20">
            <a:extLst>
              <a:ext uri="{FF2B5EF4-FFF2-40B4-BE49-F238E27FC236}">
                <a16:creationId xmlns:a16="http://schemas.microsoft.com/office/drawing/2014/main" id="{7527E8D1-A0CA-4C68-8A2A-7FF8EFDA25CE}"/>
              </a:ext>
            </a:extLst>
          </p:cNvPr>
          <p:cNvSpPr/>
          <p:nvPr/>
        </p:nvSpPr>
        <p:spPr>
          <a:xfrm>
            <a:off x="1817975" y="4735773"/>
            <a:ext cx="936243" cy="79513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CuadroTexto 21">
            <a:extLst>
              <a:ext uri="{FF2B5EF4-FFF2-40B4-BE49-F238E27FC236}">
                <a16:creationId xmlns:a16="http://schemas.microsoft.com/office/drawing/2014/main" id="{9B39B540-15D3-4D4E-950E-B38EB26433E6}"/>
              </a:ext>
            </a:extLst>
          </p:cNvPr>
          <p:cNvSpPr txBox="1"/>
          <p:nvPr/>
        </p:nvSpPr>
        <p:spPr>
          <a:xfrm>
            <a:off x="2999278" y="2121212"/>
            <a:ext cx="5296643" cy="369332"/>
          </a:xfrm>
          <a:prstGeom prst="rect">
            <a:avLst/>
          </a:prstGeom>
          <a:noFill/>
        </p:spPr>
        <p:txBody>
          <a:bodyPr wrap="none" rtlCol="0">
            <a:spAutoFit/>
          </a:bodyPr>
          <a:lstStyle/>
          <a:p>
            <a:r>
              <a:rPr lang="es-ES" dirty="0">
                <a:latin typeface="Georgia" panose="02040502050405020303" pitchFamily="18" charset="0"/>
              </a:rPr>
              <a:t>Las consecuencias de la pandemia del coronavirus</a:t>
            </a:r>
          </a:p>
        </p:txBody>
      </p:sp>
      <p:sp>
        <p:nvSpPr>
          <p:cNvPr id="23" name="CuadroTexto 22">
            <a:extLst>
              <a:ext uri="{FF2B5EF4-FFF2-40B4-BE49-F238E27FC236}">
                <a16:creationId xmlns:a16="http://schemas.microsoft.com/office/drawing/2014/main" id="{673ABACB-1AFE-497A-9446-EC57516CEA50}"/>
              </a:ext>
            </a:extLst>
          </p:cNvPr>
          <p:cNvSpPr txBox="1"/>
          <p:nvPr/>
        </p:nvSpPr>
        <p:spPr>
          <a:xfrm>
            <a:off x="2795245" y="2959127"/>
            <a:ext cx="7578778" cy="369332"/>
          </a:xfrm>
          <a:prstGeom prst="rect">
            <a:avLst/>
          </a:prstGeom>
          <a:noFill/>
        </p:spPr>
        <p:txBody>
          <a:bodyPr wrap="square" rtlCol="0">
            <a:spAutoFit/>
          </a:bodyPr>
          <a:lstStyle/>
          <a:p>
            <a:pPr algn="ctr"/>
            <a:r>
              <a:rPr lang="es-ES" dirty="0">
                <a:latin typeface="Georgia" panose="02040502050405020303" pitchFamily="18" charset="0"/>
              </a:rPr>
              <a:t>4 efectos que la pandemia tendrá en las economías de América Latina</a:t>
            </a:r>
          </a:p>
        </p:txBody>
      </p:sp>
      <p:sp>
        <p:nvSpPr>
          <p:cNvPr id="24" name="CuadroTexto 23">
            <a:extLst>
              <a:ext uri="{FF2B5EF4-FFF2-40B4-BE49-F238E27FC236}">
                <a16:creationId xmlns:a16="http://schemas.microsoft.com/office/drawing/2014/main" id="{A792AFA0-5FC2-4828-841A-13569DFBFD01}"/>
              </a:ext>
            </a:extLst>
          </p:cNvPr>
          <p:cNvSpPr txBox="1"/>
          <p:nvPr/>
        </p:nvSpPr>
        <p:spPr>
          <a:xfrm>
            <a:off x="2999278" y="3931625"/>
            <a:ext cx="7808548" cy="646331"/>
          </a:xfrm>
          <a:prstGeom prst="rect">
            <a:avLst/>
          </a:prstGeom>
          <a:noFill/>
        </p:spPr>
        <p:txBody>
          <a:bodyPr wrap="none" rtlCol="0">
            <a:spAutoFit/>
          </a:bodyPr>
          <a:lstStyle/>
          <a:p>
            <a:r>
              <a:rPr lang="es-ES" dirty="0">
                <a:latin typeface="Georgia" panose="02040502050405020303" pitchFamily="18" charset="0"/>
              </a:rPr>
              <a:t>Consecuencias de la pandemia del COVID-19 en las desigualdades sociales </a:t>
            </a:r>
          </a:p>
          <a:p>
            <a:r>
              <a:rPr lang="es-ES" dirty="0">
                <a:latin typeface="Georgia" panose="02040502050405020303" pitchFamily="18" charset="0"/>
              </a:rPr>
              <a:t>en el largo plazo (Artículo) </a:t>
            </a:r>
          </a:p>
        </p:txBody>
      </p:sp>
      <p:sp>
        <p:nvSpPr>
          <p:cNvPr id="25" name="CuadroTexto 24">
            <a:extLst>
              <a:ext uri="{FF2B5EF4-FFF2-40B4-BE49-F238E27FC236}">
                <a16:creationId xmlns:a16="http://schemas.microsoft.com/office/drawing/2014/main" id="{DBEAE74D-1837-4FF9-B650-4CDF19739B80}"/>
              </a:ext>
            </a:extLst>
          </p:cNvPr>
          <p:cNvSpPr txBox="1"/>
          <p:nvPr/>
        </p:nvSpPr>
        <p:spPr>
          <a:xfrm>
            <a:off x="2984411" y="4946656"/>
            <a:ext cx="7043916" cy="369332"/>
          </a:xfrm>
          <a:prstGeom prst="rect">
            <a:avLst/>
          </a:prstGeom>
          <a:noFill/>
        </p:spPr>
        <p:txBody>
          <a:bodyPr wrap="none" rtlCol="0">
            <a:spAutoFit/>
          </a:bodyPr>
          <a:lstStyle/>
          <a:p>
            <a:r>
              <a:rPr lang="es-ES" dirty="0">
                <a:latin typeface="Georgia" panose="02040502050405020303" pitchFamily="18" charset="0"/>
              </a:rPr>
              <a:t>Las consecuencias económicas y sociales del confinamiento (Vídeo)</a:t>
            </a:r>
          </a:p>
        </p:txBody>
      </p:sp>
    </p:spTree>
    <p:extLst>
      <p:ext uri="{BB962C8B-B14F-4D97-AF65-F5344CB8AC3E}">
        <p14:creationId xmlns:p14="http://schemas.microsoft.com/office/powerpoint/2010/main" val="2469131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8CA9B13-2743-4049-BD03-D956D096678B}"/>
              </a:ext>
            </a:extLst>
          </p:cNvPr>
          <p:cNvSpPr/>
          <p:nvPr/>
        </p:nvSpPr>
        <p:spPr>
          <a:xfrm>
            <a:off x="0" y="0"/>
            <a:ext cx="1095954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a:extLst>
              <a:ext uri="{FF2B5EF4-FFF2-40B4-BE49-F238E27FC236}">
                <a16:creationId xmlns:a16="http://schemas.microsoft.com/office/drawing/2014/main" id="{338A701D-4327-43DE-B079-218FAEAC2ECC}"/>
              </a:ext>
            </a:extLst>
          </p:cNvPr>
          <p:cNvSpPr txBox="1"/>
          <p:nvPr/>
        </p:nvSpPr>
        <p:spPr>
          <a:xfrm>
            <a:off x="798859" y="2573436"/>
            <a:ext cx="5764694" cy="2585323"/>
          </a:xfrm>
          <a:prstGeom prst="rect">
            <a:avLst/>
          </a:prstGeom>
          <a:noFill/>
        </p:spPr>
        <p:txBody>
          <a:bodyPr wrap="square" rtlCol="0">
            <a:spAutoFit/>
          </a:bodyPr>
          <a:lstStyle/>
          <a:p>
            <a:r>
              <a:rPr lang="es-ES" dirty="0"/>
              <a:t>Los impactos de la pandemia del coronavirus en la economía mundial son dramáticos. Además del desplome masivo del comercio mundial, se está retirando capital de países emergentes en dimensiones históricas – solo en la fase inicial de la pandemia fueron 100 mil millones de dólares, según estimaciones del FMI. Las inversiones directas se han reducido de la misma manera que las remesas. Los precios de las materias primas caen, al tiempo que sube el gasto público para la lucha contra la pandemia. </a:t>
            </a:r>
          </a:p>
        </p:txBody>
      </p:sp>
      <p:sp>
        <p:nvSpPr>
          <p:cNvPr id="7" name="CuadroTexto 6">
            <a:extLst>
              <a:ext uri="{FF2B5EF4-FFF2-40B4-BE49-F238E27FC236}">
                <a16:creationId xmlns:a16="http://schemas.microsoft.com/office/drawing/2014/main" id="{65105614-234A-4F3E-B497-549AC09712A4}"/>
              </a:ext>
            </a:extLst>
          </p:cNvPr>
          <p:cNvSpPr txBox="1"/>
          <p:nvPr/>
        </p:nvSpPr>
        <p:spPr>
          <a:xfrm>
            <a:off x="989350" y="1333469"/>
            <a:ext cx="4584853" cy="830997"/>
          </a:xfrm>
          <a:prstGeom prst="rect">
            <a:avLst/>
          </a:prstGeom>
          <a:noFill/>
        </p:spPr>
        <p:txBody>
          <a:bodyPr wrap="square" rtlCol="0">
            <a:spAutoFit/>
          </a:bodyPr>
          <a:lstStyle/>
          <a:p>
            <a:pPr algn="ctr"/>
            <a:r>
              <a:rPr lang="es-ES" sz="2400" dirty="0">
                <a:latin typeface="Georgia" panose="02040502050405020303" pitchFamily="18" charset="0"/>
              </a:rPr>
              <a:t>Las consecuencias de la pandemia del coronavirus</a:t>
            </a:r>
          </a:p>
        </p:txBody>
      </p:sp>
      <p:pic>
        <p:nvPicPr>
          <p:cNvPr id="1026" name="Picture 2" descr="ปักพินในบอร์ด Actividades artísticas">
            <a:extLst>
              <a:ext uri="{FF2B5EF4-FFF2-40B4-BE49-F238E27FC236}">
                <a16:creationId xmlns:a16="http://schemas.microsoft.com/office/drawing/2014/main" id="{906D8034-27C6-456C-A8EB-F1C3AE1232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3553" y="1171734"/>
            <a:ext cx="4395995" cy="4395995"/>
          </a:xfrm>
          <a:prstGeom prst="rect">
            <a:avLst/>
          </a:prstGeom>
          <a:noFill/>
          <a:extLst>
            <a:ext uri="{909E8E84-426E-40DD-AFC4-6F175D3DCCD1}">
              <a14:hiddenFill xmlns:a14="http://schemas.microsoft.com/office/drawing/2010/main">
                <a:solidFill>
                  <a:srgbClr val="FFFFFF"/>
                </a:solidFill>
              </a14:hiddenFill>
            </a:ext>
          </a:extLst>
        </p:spPr>
      </p:pic>
      <p:sp>
        <p:nvSpPr>
          <p:cNvPr id="3" name="Flecha: pentágono 2">
            <a:hlinkClick r:id="rId4" action="ppaction://hlinksldjump"/>
            <a:extLst>
              <a:ext uri="{FF2B5EF4-FFF2-40B4-BE49-F238E27FC236}">
                <a16:creationId xmlns:a16="http://schemas.microsoft.com/office/drawing/2014/main" id="{70280551-452A-4304-992D-590D59D65211}"/>
              </a:ext>
            </a:extLst>
          </p:cNvPr>
          <p:cNvSpPr/>
          <p:nvPr/>
        </p:nvSpPr>
        <p:spPr>
          <a:xfrm>
            <a:off x="0" y="1470991"/>
            <a:ext cx="1325217" cy="693475"/>
          </a:xfrm>
          <a:prstGeom prst="homePlate">
            <a:avLst/>
          </a:prstGeom>
          <a:solidFill>
            <a:srgbClr val="EA8050"/>
          </a:solidFill>
          <a:ln>
            <a:solidFill>
              <a:srgbClr val="EA8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689220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308A7D9-CFDD-49BA-AB68-FD0E7806FC9A}"/>
              </a:ext>
            </a:extLst>
          </p:cNvPr>
          <p:cNvSpPr/>
          <p:nvPr/>
        </p:nvSpPr>
        <p:spPr>
          <a:xfrm>
            <a:off x="861391" y="-1"/>
            <a:ext cx="11330609" cy="68580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Rectángulo 3">
            <a:extLst>
              <a:ext uri="{FF2B5EF4-FFF2-40B4-BE49-F238E27FC236}">
                <a16:creationId xmlns:a16="http://schemas.microsoft.com/office/drawing/2014/main" id="{F59EBD43-81BB-4FD1-B093-A806A4961788}"/>
              </a:ext>
            </a:extLst>
          </p:cNvPr>
          <p:cNvSpPr/>
          <p:nvPr/>
        </p:nvSpPr>
        <p:spPr>
          <a:xfrm>
            <a:off x="1040296" y="364435"/>
            <a:ext cx="10687878" cy="6414052"/>
          </a:xfrm>
          <a:prstGeom prst="rect">
            <a:avLst/>
          </a:prstGeom>
          <a:solidFill>
            <a:schemeClr val="accent2">
              <a:lumMod val="20000"/>
              <a:lumOff val="80000"/>
            </a:schemeClr>
          </a:solidFill>
          <a:ln w="19050">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a:extLst>
              <a:ext uri="{FF2B5EF4-FFF2-40B4-BE49-F238E27FC236}">
                <a16:creationId xmlns:a16="http://schemas.microsoft.com/office/drawing/2014/main" id="{35487961-C54D-46D4-AE4B-856FFB3149B7}"/>
              </a:ext>
            </a:extLst>
          </p:cNvPr>
          <p:cNvSpPr/>
          <p:nvPr/>
        </p:nvSpPr>
        <p:spPr>
          <a:xfrm>
            <a:off x="1424609" y="284922"/>
            <a:ext cx="10687878" cy="64140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47D346E2-01E8-4683-9CEE-3446B0C35E69}"/>
              </a:ext>
            </a:extLst>
          </p:cNvPr>
          <p:cNvSpPr/>
          <p:nvPr/>
        </p:nvSpPr>
        <p:spPr>
          <a:xfrm>
            <a:off x="1272209" y="132522"/>
            <a:ext cx="10687878" cy="64140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6">
            <a:extLst>
              <a:ext uri="{FF2B5EF4-FFF2-40B4-BE49-F238E27FC236}">
                <a16:creationId xmlns:a16="http://schemas.microsoft.com/office/drawing/2014/main" id="{DB6B844E-6C54-4F70-A61D-43C6F886484F}"/>
              </a:ext>
            </a:extLst>
          </p:cNvPr>
          <p:cNvSpPr/>
          <p:nvPr/>
        </p:nvSpPr>
        <p:spPr>
          <a:xfrm>
            <a:off x="1673087" y="555861"/>
            <a:ext cx="9886121" cy="5937704"/>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Elipse 9">
            <a:extLst>
              <a:ext uri="{FF2B5EF4-FFF2-40B4-BE49-F238E27FC236}">
                <a16:creationId xmlns:a16="http://schemas.microsoft.com/office/drawing/2014/main" id="{B38209E9-6F8B-4E02-B80A-A85409F4FA3D}"/>
              </a:ext>
            </a:extLst>
          </p:cNvPr>
          <p:cNvSpPr/>
          <p:nvPr/>
        </p:nvSpPr>
        <p:spPr>
          <a:xfrm>
            <a:off x="2056144" y="1750966"/>
            <a:ext cx="447261" cy="450574"/>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1" name="Elipse 10">
            <a:extLst>
              <a:ext uri="{FF2B5EF4-FFF2-40B4-BE49-F238E27FC236}">
                <a16:creationId xmlns:a16="http://schemas.microsoft.com/office/drawing/2014/main" id="{326B506B-23D1-4B35-BDFF-8598C30B64B2}"/>
              </a:ext>
            </a:extLst>
          </p:cNvPr>
          <p:cNvSpPr/>
          <p:nvPr/>
        </p:nvSpPr>
        <p:spPr>
          <a:xfrm>
            <a:off x="2056143" y="2892819"/>
            <a:ext cx="447261" cy="450574"/>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Elipse 11">
            <a:extLst>
              <a:ext uri="{FF2B5EF4-FFF2-40B4-BE49-F238E27FC236}">
                <a16:creationId xmlns:a16="http://schemas.microsoft.com/office/drawing/2014/main" id="{8BCD9614-0C59-4CCC-8057-1A00FB3AF732}"/>
              </a:ext>
            </a:extLst>
          </p:cNvPr>
          <p:cNvSpPr/>
          <p:nvPr/>
        </p:nvSpPr>
        <p:spPr>
          <a:xfrm>
            <a:off x="2069395" y="3491082"/>
            <a:ext cx="447261" cy="450574"/>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Elipse 12">
            <a:extLst>
              <a:ext uri="{FF2B5EF4-FFF2-40B4-BE49-F238E27FC236}">
                <a16:creationId xmlns:a16="http://schemas.microsoft.com/office/drawing/2014/main" id="{7F0ED2A6-25C4-4025-BF77-DA6D3ADE6215}"/>
              </a:ext>
            </a:extLst>
          </p:cNvPr>
          <p:cNvSpPr/>
          <p:nvPr/>
        </p:nvSpPr>
        <p:spPr>
          <a:xfrm>
            <a:off x="2067339" y="4281513"/>
            <a:ext cx="447261" cy="45057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Elipse 13">
            <a:extLst>
              <a:ext uri="{FF2B5EF4-FFF2-40B4-BE49-F238E27FC236}">
                <a16:creationId xmlns:a16="http://schemas.microsoft.com/office/drawing/2014/main" id="{33EA9C30-571D-4DAD-A591-68D160BD9B89}"/>
              </a:ext>
            </a:extLst>
          </p:cNvPr>
          <p:cNvSpPr/>
          <p:nvPr/>
        </p:nvSpPr>
        <p:spPr>
          <a:xfrm>
            <a:off x="2146852" y="1721143"/>
            <a:ext cx="390940" cy="43069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 name="Elipse 14">
            <a:extLst>
              <a:ext uri="{FF2B5EF4-FFF2-40B4-BE49-F238E27FC236}">
                <a16:creationId xmlns:a16="http://schemas.microsoft.com/office/drawing/2014/main" id="{8B9B21F4-D511-4E3B-A392-4213B22C96EC}"/>
              </a:ext>
            </a:extLst>
          </p:cNvPr>
          <p:cNvSpPr/>
          <p:nvPr/>
        </p:nvSpPr>
        <p:spPr>
          <a:xfrm>
            <a:off x="2133999" y="2905473"/>
            <a:ext cx="390940" cy="43069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 name="Elipse 15">
            <a:extLst>
              <a:ext uri="{FF2B5EF4-FFF2-40B4-BE49-F238E27FC236}">
                <a16:creationId xmlns:a16="http://schemas.microsoft.com/office/drawing/2014/main" id="{C8C3E289-6F83-4F94-8FD5-608AFB913EE0}"/>
              </a:ext>
            </a:extLst>
          </p:cNvPr>
          <p:cNvSpPr/>
          <p:nvPr/>
        </p:nvSpPr>
        <p:spPr>
          <a:xfrm>
            <a:off x="2133998" y="3539758"/>
            <a:ext cx="390940" cy="43069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7" name="Elipse 16">
            <a:extLst>
              <a:ext uri="{FF2B5EF4-FFF2-40B4-BE49-F238E27FC236}">
                <a16:creationId xmlns:a16="http://schemas.microsoft.com/office/drawing/2014/main" id="{A9F9861F-899A-4CDC-BCD9-5E6228AD2D32}"/>
              </a:ext>
            </a:extLst>
          </p:cNvPr>
          <p:cNvSpPr/>
          <p:nvPr/>
        </p:nvSpPr>
        <p:spPr>
          <a:xfrm>
            <a:off x="2146852" y="4313431"/>
            <a:ext cx="390940" cy="43069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 name="CuadroTexto 2">
            <a:extLst>
              <a:ext uri="{FF2B5EF4-FFF2-40B4-BE49-F238E27FC236}">
                <a16:creationId xmlns:a16="http://schemas.microsoft.com/office/drawing/2014/main" id="{0030A183-7595-4D11-B93C-7A24FC47FBAF}"/>
              </a:ext>
            </a:extLst>
          </p:cNvPr>
          <p:cNvSpPr txBox="1"/>
          <p:nvPr/>
        </p:nvSpPr>
        <p:spPr>
          <a:xfrm>
            <a:off x="3687300" y="854218"/>
            <a:ext cx="5857693" cy="707886"/>
          </a:xfrm>
          <a:prstGeom prst="rect">
            <a:avLst/>
          </a:prstGeom>
          <a:noFill/>
        </p:spPr>
        <p:txBody>
          <a:bodyPr wrap="none" rtlCol="0">
            <a:spAutoFit/>
          </a:bodyPr>
          <a:lstStyle/>
          <a:p>
            <a:pPr algn="ctr"/>
            <a:r>
              <a:rPr lang="es-ES" sz="2000" dirty="0">
                <a:latin typeface="Georgia" panose="02040502050405020303" pitchFamily="18" charset="0"/>
              </a:rPr>
              <a:t>4 efectos devastadores que la pandemia tendrá en </a:t>
            </a:r>
          </a:p>
          <a:p>
            <a:pPr algn="ctr"/>
            <a:r>
              <a:rPr lang="es-ES" sz="2000" dirty="0">
                <a:latin typeface="Georgia" panose="02040502050405020303" pitchFamily="18" charset="0"/>
              </a:rPr>
              <a:t>las economías de América Latina.</a:t>
            </a:r>
          </a:p>
        </p:txBody>
      </p:sp>
      <p:sp>
        <p:nvSpPr>
          <p:cNvPr id="18" name="CuadroTexto 17">
            <a:extLst>
              <a:ext uri="{FF2B5EF4-FFF2-40B4-BE49-F238E27FC236}">
                <a16:creationId xmlns:a16="http://schemas.microsoft.com/office/drawing/2014/main" id="{6498B93F-FAEE-4A1C-BC6C-7CBB03EECB90}"/>
              </a:ext>
            </a:extLst>
          </p:cNvPr>
          <p:cNvSpPr txBox="1"/>
          <p:nvPr/>
        </p:nvSpPr>
        <p:spPr>
          <a:xfrm>
            <a:off x="2677339" y="1794017"/>
            <a:ext cx="8474365" cy="3970318"/>
          </a:xfrm>
          <a:prstGeom prst="rect">
            <a:avLst/>
          </a:prstGeom>
          <a:noFill/>
        </p:spPr>
        <p:txBody>
          <a:bodyPr wrap="square" rtlCol="0">
            <a:spAutoFit/>
          </a:bodyPr>
          <a:lstStyle/>
          <a:p>
            <a:pPr marL="342900" indent="-342900">
              <a:buFont typeface="+mj-lt"/>
              <a:buAutoNum type="arabicPeriod"/>
            </a:pPr>
            <a:r>
              <a:rPr lang="es-ES" b="1" dirty="0"/>
              <a:t>Desplome económico de sus principales socios comerciales: </a:t>
            </a:r>
            <a:r>
              <a:rPr lang="es-ES" dirty="0"/>
              <a:t>China y Estados Unidos.</a:t>
            </a:r>
          </a:p>
          <a:p>
            <a:pPr lvl="1"/>
            <a:r>
              <a:rPr lang="es-ES" dirty="0"/>
              <a:t>Los principales socios comerciales de la región de China y Estados Unidos. Como estas economías están en serios apuros por la pandemia, Latinoamérica recibirá el golpe de frente.</a:t>
            </a:r>
          </a:p>
          <a:p>
            <a:pPr marL="342900" indent="-342900">
              <a:buFont typeface="+mj-lt"/>
              <a:buAutoNum type="arabicPeriod"/>
            </a:pPr>
            <a:r>
              <a:rPr lang="es-ES" b="1" dirty="0"/>
              <a:t>Caída de los precios de las materias primas: </a:t>
            </a:r>
            <a:r>
              <a:rPr lang="es-ES" dirty="0"/>
              <a:t>La baja de precio de las materias primas está afectando las arcas de muchos países de la región.</a:t>
            </a:r>
          </a:p>
          <a:p>
            <a:pPr marL="342900" indent="-342900">
              <a:buFont typeface="+mj-lt"/>
              <a:buAutoNum type="arabicPeriod"/>
            </a:pPr>
            <a:r>
              <a:rPr lang="es-ES" b="1" dirty="0"/>
              <a:t>La interrupción de las cadenas de producción a nivel global: </a:t>
            </a:r>
            <a:r>
              <a:rPr lang="es-ES" dirty="0"/>
              <a:t>Cuando esto se interrumpe, muchas de las empresas de un país se quedan sin la posibilidad de seguir produciendo, porque no tienen los insumos que necesitan.</a:t>
            </a:r>
          </a:p>
          <a:p>
            <a:pPr marL="342900" indent="-342900">
              <a:buFont typeface="+mj-lt"/>
              <a:buAutoNum type="arabicPeriod"/>
            </a:pPr>
            <a:r>
              <a:rPr lang="es-ES" b="1" dirty="0"/>
              <a:t>Menos demanda de servicios turísticos: </a:t>
            </a:r>
            <a:r>
              <a:rPr lang="es-ES" dirty="0"/>
              <a:t>La menor demanda de servicios de turismo, está dejando sin oxigeno a países que dependen de esta actividad. En el caso de varios países como México, República Dominicana o Cuba.</a:t>
            </a:r>
            <a:endParaRPr lang="es-ES" b="1" dirty="0"/>
          </a:p>
          <a:p>
            <a:pPr lvl="1"/>
            <a:endParaRPr lang="es-ES" b="1" dirty="0"/>
          </a:p>
          <a:p>
            <a:endParaRPr lang="es-ES" dirty="0"/>
          </a:p>
        </p:txBody>
      </p:sp>
      <p:sp>
        <p:nvSpPr>
          <p:cNvPr id="19" name="Flecha: pentágono 18">
            <a:hlinkClick r:id="rId3" action="ppaction://hlinksldjump"/>
            <a:extLst>
              <a:ext uri="{FF2B5EF4-FFF2-40B4-BE49-F238E27FC236}">
                <a16:creationId xmlns:a16="http://schemas.microsoft.com/office/drawing/2014/main" id="{1840CA6F-859D-499F-8F99-EDB08A1EAC7B}"/>
              </a:ext>
            </a:extLst>
          </p:cNvPr>
          <p:cNvSpPr/>
          <p:nvPr/>
        </p:nvSpPr>
        <p:spPr>
          <a:xfrm>
            <a:off x="1666859" y="828202"/>
            <a:ext cx="1325217" cy="693475"/>
          </a:xfrm>
          <a:prstGeom prst="homePlate">
            <a:avLst/>
          </a:prstGeom>
          <a:solidFill>
            <a:srgbClr val="EA8050"/>
          </a:solidFill>
          <a:ln>
            <a:solidFill>
              <a:srgbClr val="EA8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86354568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370</Words>
  <Application>Microsoft Office PowerPoint</Application>
  <PresentationFormat>Panorámica</PresentationFormat>
  <Paragraphs>28</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Arial Rounded MT Bold</vt:lpstr>
      <vt:lpstr>Calibri</vt:lpstr>
      <vt:lpstr>Calibri Light</vt:lpstr>
      <vt:lpstr>Georgia</vt:lpstr>
      <vt:lpstr>Times New Roman</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MONICA GUADALUPE BUSTAMANTE GUTIERREZ</dc:creator>
  <cp:lastModifiedBy>MONICA GUADALUPE BUSTAMANTE GUTIERREZ</cp:lastModifiedBy>
  <cp:revision>24</cp:revision>
  <dcterms:created xsi:type="dcterms:W3CDTF">2021-05-21T00:49:25Z</dcterms:created>
  <dcterms:modified xsi:type="dcterms:W3CDTF">2021-05-25T01:33:34Z</dcterms:modified>
</cp:coreProperties>
</file>