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CC"/>
    <a:srgbClr val="FF0066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52" autoAdjust="0"/>
    <p:restoredTop sz="94660"/>
  </p:normalViewPr>
  <p:slideViewPr>
    <p:cSldViewPr snapToGrid="0">
      <p:cViewPr varScale="1">
        <p:scale>
          <a:sx n="61" d="100"/>
          <a:sy n="61" d="100"/>
        </p:scale>
        <p:origin x="96" y="3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4E92F-71E2-4CDE-B27C-B347DF8C23BF}" type="datetimeFigureOut">
              <a:rPr lang="es-MX" smtClean="0"/>
              <a:t>25/05/2021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94034-E840-4576-B1B2-E0F8AF1721D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076524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4E92F-71E2-4CDE-B27C-B347DF8C23BF}" type="datetimeFigureOut">
              <a:rPr lang="es-MX" smtClean="0"/>
              <a:t>25/05/2021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94034-E840-4576-B1B2-E0F8AF1721D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082897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4E92F-71E2-4CDE-B27C-B347DF8C23BF}" type="datetimeFigureOut">
              <a:rPr lang="es-MX" smtClean="0"/>
              <a:t>25/05/2021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94034-E840-4576-B1B2-E0F8AF1721D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04972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4E92F-71E2-4CDE-B27C-B347DF8C23BF}" type="datetimeFigureOut">
              <a:rPr lang="es-MX" smtClean="0"/>
              <a:t>25/05/2021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94034-E840-4576-B1B2-E0F8AF1721D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283800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4E92F-71E2-4CDE-B27C-B347DF8C23BF}" type="datetimeFigureOut">
              <a:rPr lang="es-MX" smtClean="0"/>
              <a:t>25/05/2021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94034-E840-4576-B1B2-E0F8AF1721D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593517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4E92F-71E2-4CDE-B27C-B347DF8C23BF}" type="datetimeFigureOut">
              <a:rPr lang="es-MX" smtClean="0"/>
              <a:t>25/05/2021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94034-E840-4576-B1B2-E0F8AF1721D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280885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4E92F-71E2-4CDE-B27C-B347DF8C23BF}" type="datetimeFigureOut">
              <a:rPr lang="es-MX" smtClean="0"/>
              <a:t>25/05/2021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94034-E840-4576-B1B2-E0F8AF1721D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422699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4E92F-71E2-4CDE-B27C-B347DF8C23BF}" type="datetimeFigureOut">
              <a:rPr lang="es-MX" smtClean="0"/>
              <a:t>25/05/2021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94034-E840-4576-B1B2-E0F8AF1721D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359881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4E92F-71E2-4CDE-B27C-B347DF8C23BF}" type="datetimeFigureOut">
              <a:rPr lang="es-MX" smtClean="0"/>
              <a:t>25/05/2021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94034-E840-4576-B1B2-E0F8AF1721D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971013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4E92F-71E2-4CDE-B27C-B347DF8C23BF}" type="datetimeFigureOut">
              <a:rPr lang="es-MX" smtClean="0"/>
              <a:t>25/05/2021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94034-E840-4576-B1B2-E0F8AF1721D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43405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4E92F-71E2-4CDE-B27C-B347DF8C23BF}" type="datetimeFigureOut">
              <a:rPr lang="es-MX" smtClean="0"/>
              <a:t>25/05/2021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94034-E840-4576-B1B2-E0F8AF1721D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40367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54E92F-71E2-4CDE-B27C-B347DF8C23BF}" type="datetimeFigureOut">
              <a:rPr lang="es-MX" smtClean="0"/>
              <a:t>25/05/2021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194034-E840-4576-B1B2-E0F8AF1721D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107800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slide" Target="slide6.xml"/><Relationship Id="rId5" Type="http://schemas.openxmlformats.org/officeDocument/2006/relationships/slide" Target="slide5.xml"/><Relationship Id="rId4" Type="http://schemas.openxmlformats.org/officeDocument/2006/relationships/slide" Target="slide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slide" Target="slid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slide" Target="slide2.xml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slide" Target="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CuadroTexto 5"/>
          <p:cNvSpPr txBox="1"/>
          <p:nvPr/>
        </p:nvSpPr>
        <p:spPr>
          <a:xfrm>
            <a:off x="179781" y="473518"/>
            <a:ext cx="7857313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3800" b="1" dirty="0" smtClean="0">
                <a:solidFill>
                  <a:schemeClr val="bg1"/>
                </a:solidFill>
                <a:latin typeface="Chiller" panose="04020404031007020602" pitchFamily="82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LOS SUEÑOS</a:t>
            </a:r>
            <a:endParaRPr lang="es-MX" sz="13800" b="1" dirty="0">
              <a:solidFill>
                <a:schemeClr val="bg1"/>
              </a:solidFill>
              <a:latin typeface="Chiller" panose="04020404031007020602" pitchFamily="82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2" name="CuadroTexto 1"/>
          <p:cNvSpPr txBox="1"/>
          <p:nvPr/>
        </p:nvSpPr>
        <p:spPr>
          <a:xfrm>
            <a:off x="661044" y="3043990"/>
            <a:ext cx="5082029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dirty="0" smtClean="0">
                <a:solidFill>
                  <a:schemeClr val="bg1"/>
                </a:solidFill>
                <a:latin typeface="Bernard MT Condensed" panose="02050806060905020404" pitchFamily="18" charset="0"/>
                <a:cs typeface="Arial" panose="020B0604020202020204" pitchFamily="34" charset="0"/>
              </a:rPr>
              <a:t>Alumna: Sara Yamilet Gómez Hernández</a:t>
            </a:r>
          </a:p>
          <a:p>
            <a:endParaRPr lang="es-MX" sz="3200" dirty="0" smtClean="0">
              <a:solidFill>
                <a:schemeClr val="bg1"/>
              </a:solidFill>
              <a:latin typeface="Bernard MT Condensed" panose="02050806060905020404" pitchFamily="18" charset="0"/>
              <a:cs typeface="Arial" panose="020B0604020202020204" pitchFamily="34" charset="0"/>
            </a:endParaRPr>
          </a:p>
          <a:p>
            <a:r>
              <a:rPr lang="es-MX" sz="3200" dirty="0" smtClean="0">
                <a:solidFill>
                  <a:schemeClr val="bg1"/>
                </a:solidFill>
                <a:latin typeface="Bernard MT Condensed" panose="02050806060905020404" pitchFamily="18" charset="0"/>
                <a:cs typeface="Arial" panose="020B0604020202020204" pitchFamily="34" charset="0"/>
              </a:rPr>
              <a:t>Materia: Computación</a:t>
            </a:r>
          </a:p>
          <a:p>
            <a:endParaRPr lang="es-MX" sz="3200" dirty="0" smtClean="0">
              <a:solidFill>
                <a:schemeClr val="bg1"/>
              </a:solidFill>
              <a:latin typeface="Bernard MT Condensed" panose="02050806060905020404" pitchFamily="18" charset="0"/>
              <a:cs typeface="Arial" panose="020B0604020202020204" pitchFamily="34" charset="0"/>
            </a:endParaRPr>
          </a:p>
          <a:p>
            <a:r>
              <a:rPr lang="es-MX" sz="3200" dirty="0" smtClean="0">
                <a:solidFill>
                  <a:schemeClr val="bg1"/>
                </a:solidFill>
                <a:latin typeface="Bernard MT Condensed" panose="02050806060905020404" pitchFamily="18" charset="0"/>
                <a:cs typeface="Arial" panose="020B0604020202020204" pitchFamily="34" charset="0"/>
              </a:rPr>
              <a:t>Maestra: Diana Elizabeth Cerda </a:t>
            </a:r>
            <a:r>
              <a:rPr lang="es-MX" sz="3200" dirty="0" err="1" smtClean="0">
                <a:solidFill>
                  <a:schemeClr val="bg1"/>
                </a:solidFill>
                <a:latin typeface="Bernard MT Condensed" panose="02050806060905020404" pitchFamily="18" charset="0"/>
                <a:cs typeface="Arial" panose="020B0604020202020204" pitchFamily="34" charset="0"/>
              </a:rPr>
              <a:t>Orocio</a:t>
            </a:r>
            <a:endParaRPr lang="es-MX" sz="3200" dirty="0">
              <a:solidFill>
                <a:schemeClr val="bg1"/>
              </a:solidFill>
              <a:latin typeface="Bernard MT Condensed" panose="020508060609050204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3134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Volar Sueños Mi Sueño Capas De Psd, Persiguiendo Sueños, Energía Positiva,  Juventud Imagen de fondo para descarga gratuit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ube 1">
            <a:hlinkClick r:id="rId3" action="ppaction://hlinksldjump"/>
          </p:cNvPr>
          <p:cNvSpPr/>
          <p:nvPr/>
        </p:nvSpPr>
        <p:spPr>
          <a:xfrm>
            <a:off x="3200900" y="298348"/>
            <a:ext cx="3872357" cy="2826916"/>
          </a:xfrm>
          <a:prstGeom prst="cloud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" name="Nube 2">
            <a:hlinkClick r:id="rId4" action="ppaction://hlinksldjump"/>
          </p:cNvPr>
          <p:cNvSpPr/>
          <p:nvPr/>
        </p:nvSpPr>
        <p:spPr>
          <a:xfrm>
            <a:off x="7908830" y="381444"/>
            <a:ext cx="4009901" cy="2863760"/>
          </a:xfrm>
          <a:prstGeom prst="cloud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" name="Nube 4">
            <a:hlinkClick r:id="rId5" action="ppaction://hlinksldjump"/>
          </p:cNvPr>
          <p:cNvSpPr/>
          <p:nvPr/>
        </p:nvSpPr>
        <p:spPr>
          <a:xfrm>
            <a:off x="1886947" y="3673366"/>
            <a:ext cx="3504859" cy="2320135"/>
          </a:xfrm>
          <a:prstGeom prst="cloud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8" name="CuadroTexto 7"/>
          <p:cNvSpPr txBox="1"/>
          <p:nvPr/>
        </p:nvSpPr>
        <p:spPr>
          <a:xfrm>
            <a:off x="4110285" y="571205"/>
            <a:ext cx="1985715" cy="212365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4400" b="1" dirty="0" smtClean="0">
                <a:latin typeface="Agency FB" panose="020B0503020202020204" pitchFamily="34" charset="0"/>
                <a:cs typeface="Arial" panose="020B0604020202020204" pitchFamily="34" charset="0"/>
              </a:rPr>
              <a:t>¿Qué son los sueños?</a:t>
            </a:r>
            <a:endParaRPr lang="es-MX" sz="4400" b="1" dirty="0">
              <a:latin typeface="Agency FB" panose="020B05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CuadroTexto 9"/>
          <p:cNvSpPr txBox="1"/>
          <p:nvPr/>
        </p:nvSpPr>
        <p:spPr>
          <a:xfrm>
            <a:off x="8637705" y="975320"/>
            <a:ext cx="244545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600" b="1" dirty="0" smtClean="0">
                <a:latin typeface="Agency FB" panose="020B0503020202020204" pitchFamily="34" charset="0"/>
              </a:rPr>
              <a:t>FASES EN UN CICLO DE SUEÑO </a:t>
            </a:r>
            <a:endParaRPr lang="es-MX" sz="3600" b="1" dirty="0">
              <a:latin typeface="Agency FB" panose="020B0503020202020204" pitchFamily="34" charset="0"/>
            </a:endParaRPr>
          </a:p>
        </p:txBody>
      </p:sp>
      <p:sp>
        <p:nvSpPr>
          <p:cNvPr id="11" name="CuadroTexto 10"/>
          <p:cNvSpPr txBox="1"/>
          <p:nvPr/>
        </p:nvSpPr>
        <p:spPr>
          <a:xfrm>
            <a:off x="2492768" y="4110158"/>
            <a:ext cx="229321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400" b="1" dirty="0" smtClean="0">
                <a:latin typeface="Agency FB" panose="020B0503020202020204" pitchFamily="34" charset="0"/>
              </a:rPr>
              <a:t>DATOS BÁSICOS </a:t>
            </a:r>
            <a:endParaRPr lang="es-MX" sz="4400" b="1" dirty="0">
              <a:latin typeface="Agency FB" panose="020B0503020202020204" pitchFamily="34" charset="0"/>
            </a:endParaRPr>
          </a:p>
        </p:txBody>
      </p:sp>
      <p:sp>
        <p:nvSpPr>
          <p:cNvPr id="13" name="Nube 12">
            <a:hlinkClick r:id="rId6" action="ppaction://hlinksldjump"/>
          </p:cNvPr>
          <p:cNvSpPr/>
          <p:nvPr/>
        </p:nvSpPr>
        <p:spPr>
          <a:xfrm>
            <a:off x="7009144" y="3923120"/>
            <a:ext cx="3257124" cy="2256964"/>
          </a:xfrm>
          <a:prstGeom prst="cloud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4" name="CuadroTexto 13"/>
          <p:cNvSpPr txBox="1"/>
          <p:nvPr/>
        </p:nvSpPr>
        <p:spPr>
          <a:xfrm>
            <a:off x="7494706" y="4438754"/>
            <a:ext cx="2286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5400" b="1" dirty="0" smtClean="0">
                <a:latin typeface="Agency FB" panose="020B0503020202020204" pitchFamily="34" charset="0"/>
              </a:rPr>
              <a:t>CAUSAS</a:t>
            </a:r>
            <a:endParaRPr lang="es-MX" sz="3000" b="1" dirty="0">
              <a:latin typeface="Agency FB" panose="020B05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2128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ielo Azul Cielo De Fondo, Cielo Azul, Fondo Azul, Cielo Azul Cielo Imagen  de fondo para descarga gratuit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ángulo 4"/>
          <p:cNvSpPr/>
          <p:nvPr/>
        </p:nvSpPr>
        <p:spPr>
          <a:xfrm>
            <a:off x="2382253" y="208369"/>
            <a:ext cx="8401660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s-MX" sz="8000" b="1" dirty="0" smtClean="0">
                <a:ln/>
                <a:solidFill>
                  <a:schemeClr val="accent4"/>
                </a:solidFill>
                <a:latin typeface="Bernard MT Condensed" panose="02050806060905020404" pitchFamily="18" charset="0"/>
              </a:rPr>
              <a:t>¿Qué son los sueños?</a:t>
            </a:r>
            <a:endParaRPr lang="es-MX" sz="8000" b="1" dirty="0">
              <a:ln/>
              <a:solidFill>
                <a:schemeClr val="accent4"/>
              </a:solidFill>
              <a:latin typeface="Bernard MT Condensed" panose="02050806060905020404" pitchFamily="18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5313808" y="1531808"/>
            <a:ext cx="6069724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200" dirty="0">
                <a:latin typeface="Agency FB" panose="020B0503020202020204" pitchFamily="34" charset="0"/>
                <a:cs typeface="Arial" panose="020B0604020202020204" pitchFamily="34" charset="0"/>
              </a:rPr>
              <a:t>Los sueños son una experiencia humana universal que puede describirse como un estado de conciencia caracterizado por acontecimientos sensoriales, cognitivos y emocionales durante el sueño</a:t>
            </a:r>
            <a:r>
              <a:rPr lang="es-MX" sz="3200" dirty="0" smtClean="0">
                <a:latin typeface="Agency FB" panose="020B0503020202020204" pitchFamily="34" charset="0"/>
                <a:cs typeface="Arial" panose="020B0604020202020204" pitchFamily="34" charset="0"/>
              </a:rPr>
              <a:t>.</a:t>
            </a:r>
          </a:p>
          <a:p>
            <a:pPr algn="ctr"/>
            <a:endParaRPr lang="es-MX" sz="3200" dirty="0">
              <a:latin typeface="Agency FB" panose="020B0503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MX" sz="3200" dirty="0">
                <a:latin typeface="Agency FB" panose="020B0503020202020204" pitchFamily="34" charset="0"/>
                <a:cs typeface="Arial" panose="020B0604020202020204" pitchFamily="34" charset="0"/>
              </a:rPr>
              <a:t>La persona que está soñando tiene un menor control sobre el contenido, las imágenes visuales y la activación de la memoria.</a:t>
            </a:r>
          </a:p>
          <a:p>
            <a:endParaRPr lang="es-MX" dirty="0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737" y="1860332"/>
            <a:ext cx="4868832" cy="3682055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9" name="Flecha izquierda 8">
            <a:hlinkClick r:id="rId4" action="ppaction://hlinksldjump"/>
          </p:cNvPr>
          <p:cNvSpPr/>
          <p:nvPr/>
        </p:nvSpPr>
        <p:spPr>
          <a:xfrm>
            <a:off x="280737" y="449179"/>
            <a:ext cx="2101516" cy="1082629"/>
          </a:xfrm>
          <a:prstGeom prst="leftArrow">
            <a:avLst/>
          </a:prstGeom>
          <a:solidFill>
            <a:srgbClr val="FF66CC"/>
          </a:solidFill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0" name="CuadroTexto 9"/>
          <p:cNvSpPr txBox="1"/>
          <p:nvPr/>
        </p:nvSpPr>
        <p:spPr>
          <a:xfrm>
            <a:off x="794084" y="759660"/>
            <a:ext cx="18689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INICIO</a:t>
            </a:r>
            <a:endParaRPr lang="es-MX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728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ielo Azul Cielo De Fondo, Cielo Azul, Fondo Azul, Cielo Azul Cielo Imagen  de fondo para descarga gratuit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Texto 3"/>
          <p:cNvSpPr txBox="1"/>
          <p:nvPr/>
        </p:nvSpPr>
        <p:spPr>
          <a:xfrm>
            <a:off x="1086852" y="25713"/>
            <a:ext cx="11983453" cy="110799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s-MX" sz="6600" b="1" dirty="0" smtClean="0">
                <a:ln/>
                <a:solidFill>
                  <a:schemeClr val="accent4"/>
                </a:solidFill>
                <a:latin typeface="Bernard MT Condensed" panose="02050806060905020404" pitchFamily="18" charset="0"/>
              </a:rPr>
              <a:t>FASES EN EL CICLO DE LOS SUEÑOS </a:t>
            </a:r>
            <a:endParaRPr lang="es-MX" sz="6600" b="1" dirty="0">
              <a:ln/>
              <a:solidFill>
                <a:schemeClr val="accent4"/>
              </a:solidFill>
              <a:latin typeface="Bernard MT Condensed" panose="02050806060905020404" pitchFamily="18" charset="0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232610" y="1133709"/>
            <a:ext cx="11726779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s-MX" sz="2600" b="1" dirty="0">
                <a:latin typeface="Agency FB" panose="020B0503020202020204" pitchFamily="34" charset="0"/>
              </a:rPr>
              <a:t>Fase 1</a:t>
            </a:r>
            <a:r>
              <a:rPr lang="es-MX" sz="2600" dirty="0">
                <a:latin typeface="Agency FB" panose="020B0503020202020204" pitchFamily="34" charset="0"/>
              </a:rPr>
              <a:t>: sueño ligero, movimiento lento de los ojos y actividad muscular reducida. Esta fase constituye del 4% al 5% del sueño total.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MX" sz="2600" b="1" dirty="0">
                <a:latin typeface="Agency FB" panose="020B0503020202020204" pitchFamily="34" charset="0"/>
              </a:rPr>
              <a:t>Fase 2</a:t>
            </a:r>
            <a:r>
              <a:rPr lang="es-MX" sz="2600" dirty="0">
                <a:latin typeface="Agency FB" panose="020B0503020202020204" pitchFamily="34" charset="0"/>
              </a:rPr>
              <a:t>: el movimiento de los ojos se detiene y las ondas cerebrales se vuelven más lentas, con ráfagas ocasionales de ondas rápidas llamadas husos del sueño. </a:t>
            </a:r>
            <a:endParaRPr lang="es-MX" sz="2600" dirty="0" smtClean="0">
              <a:latin typeface="Agency FB" panose="020B0503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MX" sz="2600" b="1" dirty="0" smtClean="0">
                <a:latin typeface="Agency FB" panose="020B0503020202020204" pitchFamily="34" charset="0"/>
              </a:rPr>
              <a:t>Fase </a:t>
            </a:r>
            <a:r>
              <a:rPr lang="es-MX" sz="2600" b="1" dirty="0">
                <a:latin typeface="Agency FB" panose="020B0503020202020204" pitchFamily="34" charset="0"/>
              </a:rPr>
              <a:t>3</a:t>
            </a:r>
            <a:r>
              <a:rPr lang="es-MX" sz="2600" dirty="0">
                <a:latin typeface="Agency FB" panose="020B0503020202020204" pitchFamily="34" charset="0"/>
              </a:rPr>
              <a:t>: empiezan a aparecer ondas cerebrales extremadamente lentas llamadas ondas delta, intercaladas con ondas más pequeñas y rápidas. </a:t>
            </a:r>
            <a:endParaRPr lang="es-MX" sz="2600" dirty="0" smtClean="0">
              <a:latin typeface="Agency FB" panose="020B0503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MX" sz="2600" b="1" dirty="0" smtClean="0">
                <a:latin typeface="Agency FB" panose="020B0503020202020204" pitchFamily="34" charset="0"/>
              </a:rPr>
              <a:t>Fase </a:t>
            </a:r>
            <a:r>
              <a:rPr lang="es-MX" sz="2600" b="1" dirty="0">
                <a:latin typeface="Agency FB" panose="020B0503020202020204" pitchFamily="34" charset="0"/>
              </a:rPr>
              <a:t>4</a:t>
            </a:r>
            <a:r>
              <a:rPr lang="es-MX" sz="2600" dirty="0">
                <a:latin typeface="Agency FB" panose="020B0503020202020204" pitchFamily="34" charset="0"/>
              </a:rPr>
              <a:t>: el cerebro produce ondas delta casi exclusivamente. Es difícil despertar a alguien durante las etapas 3 y 4, que en conjunto son referidas como «sueño profundo». No hay movimiento ocular o actividad muscular. </a:t>
            </a:r>
            <a:endParaRPr lang="es-MX" sz="2600" dirty="0" smtClean="0">
              <a:latin typeface="Agency FB" panose="020B0503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MX" sz="2600" b="1" dirty="0" smtClean="0">
                <a:latin typeface="Agency FB" panose="020B0503020202020204" pitchFamily="34" charset="0"/>
              </a:rPr>
              <a:t>Fase </a:t>
            </a:r>
            <a:r>
              <a:rPr lang="es-MX" sz="2600" b="1" dirty="0">
                <a:latin typeface="Agency FB" panose="020B0503020202020204" pitchFamily="34" charset="0"/>
              </a:rPr>
              <a:t>5</a:t>
            </a:r>
            <a:r>
              <a:rPr lang="es-MX" sz="2600" dirty="0">
                <a:latin typeface="Agency FB" panose="020B0503020202020204" pitchFamily="34" charset="0"/>
              </a:rPr>
              <a:t>: esta etapa se conoce como movimiento ocular </a:t>
            </a:r>
            <a:r>
              <a:rPr lang="es-MX" sz="2600" dirty="0" smtClean="0">
                <a:latin typeface="Agency FB" panose="020B0503020202020204" pitchFamily="34" charset="0"/>
              </a:rPr>
              <a:t>rápido. La </a:t>
            </a:r>
            <a:r>
              <a:rPr lang="es-MX" sz="2600" dirty="0">
                <a:latin typeface="Agency FB" panose="020B0503020202020204" pitchFamily="34" charset="0"/>
              </a:rPr>
              <a:t>respiración se vuelve más rápida, irregular y superficial, los ojos se mueven rápidamente en varias direcciones y los músculos de las extremidades se paralizan temporalmente</a:t>
            </a:r>
            <a:r>
              <a:rPr lang="es-MX" sz="2600" dirty="0" smtClean="0">
                <a:latin typeface="Agency FB" panose="020B0503020202020204" pitchFamily="34" charset="0"/>
              </a:rPr>
              <a:t>. Cuando </a:t>
            </a:r>
            <a:r>
              <a:rPr lang="es-MX" sz="2600" dirty="0">
                <a:latin typeface="Agency FB" panose="020B0503020202020204" pitchFamily="34" charset="0"/>
              </a:rPr>
              <a:t>las personas se despiertan durante el sueño REM, a menudo describen cuentos extraños e ilógicos. Estos son los sueños. </a:t>
            </a:r>
            <a:endParaRPr lang="es-MX" sz="2600" dirty="0"/>
          </a:p>
        </p:txBody>
      </p:sp>
      <p:sp>
        <p:nvSpPr>
          <p:cNvPr id="6" name="Flecha izquierda 5">
            <a:hlinkClick r:id="rId3" action="ppaction://hlinksldjump"/>
          </p:cNvPr>
          <p:cNvSpPr/>
          <p:nvPr/>
        </p:nvSpPr>
        <p:spPr>
          <a:xfrm>
            <a:off x="104273" y="130532"/>
            <a:ext cx="1772653" cy="867365"/>
          </a:xfrm>
          <a:prstGeom prst="leftArrow">
            <a:avLst/>
          </a:prstGeom>
          <a:solidFill>
            <a:srgbClr val="FF66CC"/>
          </a:solidFill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CuadroTexto 6"/>
          <p:cNvSpPr txBox="1"/>
          <p:nvPr/>
        </p:nvSpPr>
        <p:spPr>
          <a:xfrm>
            <a:off x="513347" y="373306"/>
            <a:ext cx="13635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INICIO</a:t>
            </a:r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74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ielo Azul Cielo De Fondo, Cielo Azul, Fondo Azul, Cielo Azul Cielo Imagen  de fondo para descarga gratuit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Texto 3"/>
          <p:cNvSpPr txBox="1"/>
          <p:nvPr/>
        </p:nvSpPr>
        <p:spPr>
          <a:xfrm>
            <a:off x="-240632" y="128337"/>
            <a:ext cx="6031831" cy="1200329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s-MX" sz="7200" b="1" dirty="0" smtClean="0">
                <a:ln/>
                <a:solidFill>
                  <a:schemeClr val="accent4"/>
                </a:solidFill>
                <a:latin typeface="Bernard MT Condensed" panose="02050806060905020404" pitchFamily="18" charset="0"/>
              </a:rPr>
              <a:t>DATOS BÁSICOS </a:t>
            </a:r>
            <a:endParaRPr lang="es-MX" sz="7200" b="1" dirty="0">
              <a:ln/>
              <a:solidFill>
                <a:schemeClr val="accent4"/>
              </a:solidFill>
              <a:latin typeface="Bernard MT Condensed" panose="02050806060905020404" pitchFamily="18" charset="0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2449929" y="1312700"/>
            <a:ext cx="5069306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800" dirty="0">
                <a:latin typeface="Agency FB" panose="020B0503020202020204" pitchFamily="34" charset="0"/>
              </a:rPr>
              <a:t>Es posible que no recordemos haber soñado, pero se cree que todos soñamos entre 3 y 6 veces cada noche.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800" dirty="0">
                <a:latin typeface="Agency FB" panose="020B0503020202020204" pitchFamily="34" charset="0"/>
              </a:rPr>
              <a:t>Se cree que cada sueño dura entre 5 y 20 minutos.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800" dirty="0">
                <a:latin typeface="Agency FB" panose="020B0503020202020204" pitchFamily="34" charset="0"/>
              </a:rPr>
              <a:t>Alrededor del 95% de los sueños se olvidan al levantarse de la cama.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800" dirty="0">
                <a:latin typeface="Agency FB" panose="020B0503020202020204" pitchFamily="34" charset="0"/>
              </a:rPr>
              <a:t>Soñar puede ayudarte a aprender y desarrollar recuerdos a largo plazo.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800" dirty="0">
                <a:latin typeface="Agency FB" panose="020B0503020202020204" pitchFamily="34" charset="0"/>
              </a:rPr>
              <a:t>Las personas ciegas sueñan más con otros componentes sensoriales en comparación con las personas videntes.</a:t>
            </a:r>
          </a:p>
          <a:p>
            <a:endParaRPr lang="es-MX" dirty="0"/>
          </a:p>
        </p:txBody>
      </p:sp>
      <p:sp>
        <p:nvSpPr>
          <p:cNvPr id="7" name="Flecha curvada hacia la derecha 6"/>
          <p:cNvSpPr/>
          <p:nvPr/>
        </p:nvSpPr>
        <p:spPr>
          <a:xfrm>
            <a:off x="864516" y="1454241"/>
            <a:ext cx="1315452" cy="3451881"/>
          </a:xfrm>
          <a:prstGeom prst="curvedRightArrow">
            <a:avLst/>
          </a:prstGeom>
          <a:solidFill>
            <a:srgbClr val="7030A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9551" y="194940"/>
            <a:ext cx="4295775" cy="25241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" name="Imagen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9551" y="4137456"/>
            <a:ext cx="4407568" cy="2568143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1" name="Flecha izquierda 10">
            <a:hlinkClick r:id="rId5" action="ppaction://hlinksldjump"/>
          </p:cNvPr>
          <p:cNvSpPr/>
          <p:nvPr/>
        </p:nvSpPr>
        <p:spPr>
          <a:xfrm>
            <a:off x="107782" y="5232356"/>
            <a:ext cx="2342147" cy="1299410"/>
          </a:xfrm>
          <a:prstGeom prst="leftArrow">
            <a:avLst/>
          </a:prstGeom>
          <a:solidFill>
            <a:srgbClr val="FF66CC"/>
          </a:solidFill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2" name="CuadroTexto 11"/>
          <p:cNvSpPr txBox="1"/>
          <p:nvPr/>
        </p:nvSpPr>
        <p:spPr>
          <a:xfrm>
            <a:off x="675519" y="5651228"/>
            <a:ext cx="12994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INICIO</a:t>
            </a:r>
            <a:endParaRPr lang="es-MX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1573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ielo Azul Cielo De Fondo, Cielo Azul, Fondo Azul, Cielo Azul Cielo Imagen  de fondo para descarga gratuit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1219200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Texto 3"/>
          <p:cNvSpPr txBox="1"/>
          <p:nvPr/>
        </p:nvSpPr>
        <p:spPr>
          <a:xfrm>
            <a:off x="-1" y="0"/>
            <a:ext cx="5277853" cy="156966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s-MX" sz="9600" b="1" dirty="0" smtClean="0">
                <a:ln/>
                <a:solidFill>
                  <a:schemeClr val="accent4"/>
                </a:solidFill>
                <a:latin typeface="Bernard MT Condensed" panose="02050806060905020404" pitchFamily="18" charset="0"/>
              </a:rPr>
              <a:t>CAUSAS:</a:t>
            </a:r>
            <a:endParaRPr lang="es-MX" sz="9600" b="1" dirty="0">
              <a:ln/>
              <a:solidFill>
                <a:schemeClr val="accent4"/>
              </a:solidFill>
              <a:latin typeface="Bernard MT Condensed" panose="02050806060905020404" pitchFamily="18" charset="0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7756356" y="782364"/>
            <a:ext cx="3818021" cy="5109091"/>
          </a:xfrm>
          <a:prstGeom prst="rect">
            <a:avLst/>
          </a:prstGeom>
          <a:noFill/>
          <a:ln w="76200">
            <a:solidFill>
              <a:srgbClr val="660066"/>
            </a:solidFill>
          </a:ln>
        </p:spPr>
        <p:txBody>
          <a:bodyPr wrap="square" rtlCol="0">
            <a:spAutoFit/>
          </a:bodyPr>
          <a:lstStyle/>
          <a:p>
            <a:pPr marL="342900" indent="-342900" algn="ctr">
              <a:buFont typeface="Courier New" panose="02070309020205020404" pitchFamily="49" charset="0"/>
              <a:buChar char="o"/>
            </a:pPr>
            <a:r>
              <a:rPr lang="es-MX" sz="2200"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s-MX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epresentan </a:t>
            </a:r>
            <a:r>
              <a:rPr lang="es-MX" sz="2200" dirty="0">
                <a:latin typeface="Arial" panose="020B0604020202020204" pitchFamily="34" charset="0"/>
                <a:cs typeface="Arial" panose="020B0604020202020204" pitchFamily="34" charset="0"/>
              </a:rPr>
              <a:t>deseos y anhelos </a:t>
            </a:r>
            <a:r>
              <a:rPr lang="es-MX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inconscientes.</a:t>
            </a:r>
          </a:p>
          <a:p>
            <a:pPr algn="ctr"/>
            <a:endParaRPr lang="es-MX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ctr">
              <a:buFont typeface="Courier New" panose="02070309020205020404" pitchFamily="49" charset="0"/>
              <a:buChar char="o"/>
            </a:pPr>
            <a:r>
              <a:rPr lang="es-MX" sz="2200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s-MX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nterpretan </a:t>
            </a:r>
            <a:r>
              <a:rPr lang="es-MX" sz="2200" dirty="0">
                <a:latin typeface="Arial" panose="020B0604020202020204" pitchFamily="34" charset="0"/>
                <a:cs typeface="Arial" panose="020B0604020202020204" pitchFamily="34" charset="0"/>
              </a:rPr>
              <a:t>señales aleatorias del cerebro y el cuerpo durante el </a:t>
            </a:r>
            <a:r>
              <a:rPr lang="es-MX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sueño.</a:t>
            </a:r>
          </a:p>
          <a:p>
            <a:pPr algn="ctr"/>
            <a:endParaRPr lang="es-MX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ctr">
              <a:buFont typeface="Courier New" panose="02070309020205020404" pitchFamily="49" charset="0"/>
              <a:buChar char="o"/>
            </a:pPr>
            <a:r>
              <a:rPr lang="es-MX" sz="2200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s-MX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onsolidan </a:t>
            </a:r>
            <a:r>
              <a:rPr lang="es-MX" sz="2200" dirty="0">
                <a:latin typeface="Arial" panose="020B0604020202020204" pitchFamily="34" charset="0"/>
                <a:cs typeface="Arial" panose="020B0604020202020204" pitchFamily="34" charset="0"/>
              </a:rPr>
              <a:t>y procesan la información que recopilamos durante el </a:t>
            </a:r>
            <a:r>
              <a:rPr lang="es-MX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día.</a:t>
            </a:r>
          </a:p>
          <a:p>
            <a:pPr algn="ctr"/>
            <a:endParaRPr lang="es-MX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ctr">
              <a:buFont typeface="Courier New" panose="02070309020205020404" pitchFamily="49" charset="0"/>
              <a:buChar char="o"/>
            </a:pPr>
            <a:r>
              <a:rPr lang="es-MX" sz="2200" dirty="0"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lang="es-MX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uncionan </a:t>
            </a:r>
            <a:r>
              <a:rPr lang="es-MX" sz="2200" dirty="0">
                <a:latin typeface="Arial" panose="020B0604020202020204" pitchFamily="34" charset="0"/>
                <a:cs typeface="Arial" panose="020B0604020202020204" pitchFamily="34" charset="0"/>
              </a:rPr>
              <a:t>como una forma de psicoterapia</a:t>
            </a:r>
          </a:p>
          <a:p>
            <a:endParaRPr lang="es-MX" dirty="0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999" y="2081455"/>
            <a:ext cx="5715000" cy="3810000"/>
          </a:xfrm>
          <a:prstGeom prst="rect">
            <a:avLst/>
          </a:prstGeom>
          <a:ln w="12700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  <p:sp>
        <p:nvSpPr>
          <p:cNvPr id="7" name="Flecha a la derecha con bandas 6">
            <a:hlinkClick r:id="rId4" action="ppaction://hlinksldjump"/>
          </p:cNvPr>
          <p:cNvSpPr/>
          <p:nvPr/>
        </p:nvSpPr>
        <p:spPr>
          <a:xfrm>
            <a:off x="5133474" y="397810"/>
            <a:ext cx="2261932" cy="1427747"/>
          </a:xfrm>
          <a:prstGeom prst="stripedRightArrow">
            <a:avLst/>
          </a:prstGeom>
          <a:solidFill>
            <a:srgbClr val="00B0F0"/>
          </a:solidFill>
          <a:ln w="38100"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8" name="CuadroTexto 7"/>
          <p:cNvSpPr txBox="1"/>
          <p:nvPr/>
        </p:nvSpPr>
        <p:spPr>
          <a:xfrm>
            <a:off x="5490413" y="880850"/>
            <a:ext cx="14758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INICIO</a:t>
            </a:r>
            <a:endParaRPr lang="es-MX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1804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</TotalTime>
  <Words>401</Words>
  <Application>Microsoft Office PowerPoint</Application>
  <PresentationFormat>Panorámica</PresentationFormat>
  <Paragraphs>38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5" baseType="lpstr">
      <vt:lpstr>Arial Unicode MS</vt:lpstr>
      <vt:lpstr>Agency FB</vt:lpstr>
      <vt:lpstr>Arial</vt:lpstr>
      <vt:lpstr>Bernard MT Condensed</vt:lpstr>
      <vt:lpstr>Calibri</vt:lpstr>
      <vt:lpstr>Calibri Light</vt:lpstr>
      <vt:lpstr>Chiller</vt:lpstr>
      <vt:lpstr>Courier New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Dora Alicia</dc:creator>
  <cp:lastModifiedBy>Dora Alicia</cp:lastModifiedBy>
  <cp:revision>13</cp:revision>
  <dcterms:created xsi:type="dcterms:W3CDTF">2021-05-25T04:57:41Z</dcterms:created>
  <dcterms:modified xsi:type="dcterms:W3CDTF">2021-05-25T07:38:07Z</dcterms:modified>
</cp:coreProperties>
</file>