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92F-71E2-4CDE-B27C-B347DF8C23BF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4034-E840-4576-B1B2-E0F8AF17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765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92F-71E2-4CDE-B27C-B347DF8C23BF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4034-E840-4576-B1B2-E0F8AF17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8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92F-71E2-4CDE-B27C-B347DF8C23BF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4034-E840-4576-B1B2-E0F8AF17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97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92F-71E2-4CDE-B27C-B347DF8C23BF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4034-E840-4576-B1B2-E0F8AF17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838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92F-71E2-4CDE-B27C-B347DF8C23BF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4034-E840-4576-B1B2-E0F8AF17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935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92F-71E2-4CDE-B27C-B347DF8C23BF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4034-E840-4576-B1B2-E0F8AF17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808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92F-71E2-4CDE-B27C-B347DF8C23BF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4034-E840-4576-B1B2-E0F8AF17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26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92F-71E2-4CDE-B27C-B347DF8C23BF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4034-E840-4576-B1B2-E0F8AF17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98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92F-71E2-4CDE-B27C-B347DF8C23BF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4034-E840-4576-B1B2-E0F8AF17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710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92F-71E2-4CDE-B27C-B347DF8C23BF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4034-E840-4576-B1B2-E0F8AF17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4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E92F-71E2-4CDE-B27C-B347DF8C23BF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4034-E840-4576-B1B2-E0F8AF17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36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4E92F-71E2-4CDE-B27C-B347DF8C23BF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94034-E840-4576-B1B2-E0F8AF1721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078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79781" y="473518"/>
            <a:ext cx="78573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800" b="1" dirty="0" smtClean="0">
                <a:solidFill>
                  <a:schemeClr val="bg1"/>
                </a:solidFill>
                <a:latin typeface="Chiller" panose="04020404031007020602" pitchFamily="8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LOS SUEÑOS</a:t>
            </a:r>
            <a:endParaRPr lang="es-MX" sz="13800" b="1" dirty="0">
              <a:solidFill>
                <a:schemeClr val="bg1"/>
              </a:solidFill>
              <a:latin typeface="Chiller" panose="04020404031007020602" pitchFamily="8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61044" y="3043990"/>
            <a:ext cx="50820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Alumna: Sara Yamilet Gómez Hernández</a:t>
            </a:r>
          </a:p>
          <a:p>
            <a:endParaRPr lang="es-MX" sz="3200" dirty="0" smtClean="0">
              <a:solidFill>
                <a:schemeClr val="bg1"/>
              </a:solidFill>
              <a:latin typeface="Bernard MT Condensed" panose="02050806060905020404" pitchFamily="18" charset="0"/>
              <a:cs typeface="Arial" panose="020B0604020202020204" pitchFamily="34" charset="0"/>
            </a:endParaRPr>
          </a:p>
          <a:p>
            <a:r>
              <a:rPr lang="es-MX" sz="3200" dirty="0" smtClean="0">
                <a:solidFill>
                  <a:schemeClr val="bg1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Materia: Computación</a:t>
            </a:r>
          </a:p>
          <a:p>
            <a:endParaRPr lang="es-MX" sz="3200" dirty="0" smtClean="0">
              <a:solidFill>
                <a:schemeClr val="bg1"/>
              </a:solidFill>
              <a:latin typeface="Bernard MT Condensed" panose="02050806060905020404" pitchFamily="18" charset="0"/>
              <a:cs typeface="Arial" panose="020B0604020202020204" pitchFamily="34" charset="0"/>
            </a:endParaRPr>
          </a:p>
          <a:p>
            <a:r>
              <a:rPr lang="es-MX" sz="3200" dirty="0" smtClean="0">
                <a:solidFill>
                  <a:schemeClr val="bg1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Maestra: Diana Elizabeth Cerda </a:t>
            </a:r>
            <a:r>
              <a:rPr lang="es-MX" sz="3200" dirty="0" err="1" smtClean="0">
                <a:solidFill>
                  <a:schemeClr val="bg1"/>
                </a:solidFill>
                <a:latin typeface="Bernard MT Condensed" panose="02050806060905020404" pitchFamily="18" charset="0"/>
                <a:cs typeface="Arial" panose="020B0604020202020204" pitchFamily="34" charset="0"/>
              </a:rPr>
              <a:t>Orocio</a:t>
            </a:r>
            <a:endParaRPr lang="es-MX" sz="3200" dirty="0">
              <a:solidFill>
                <a:schemeClr val="bg1"/>
              </a:solidFill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3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olar Sueños Mi Sueño Capas De Psd, Persiguiendo Sueños, Energía Positiva,  Juventud Imagen de fondo para descarga gratui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ube 1">
            <a:hlinkClick r:id="rId3" action="ppaction://hlinksldjump"/>
          </p:cNvPr>
          <p:cNvSpPr/>
          <p:nvPr/>
        </p:nvSpPr>
        <p:spPr>
          <a:xfrm>
            <a:off x="3200900" y="298348"/>
            <a:ext cx="3872357" cy="282691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Nube 2">
            <a:hlinkClick r:id="rId4" action="ppaction://hlinksldjump"/>
          </p:cNvPr>
          <p:cNvSpPr/>
          <p:nvPr/>
        </p:nvSpPr>
        <p:spPr>
          <a:xfrm>
            <a:off x="7908830" y="381444"/>
            <a:ext cx="4009901" cy="286376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Nube 4">
            <a:hlinkClick r:id="rId5" action="ppaction://hlinksldjump"/>
          </p:cNvPr>
          <p:cNvSpPr/>
          <p:nvPr/>
        </p:nvSpPr>
        <p:spPr>
          <a:xfrm>
            <a:off x="1886947" y="3673366"/>
            <a:ext cx="3504859" cy="232013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4110285" y="571205"/>
            <a:ext cx="1985715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latin typeface="Agency FB" panose="020B0503020202020204" pitchFamily="34" charset="0"/>
                <a:cs typeface="Arial" panose="020B0604020202020204" pitchFamily="34" charset="0"/>
              </a:rPr>
              <a:t>¿Qué son los sueños?</a:t>
            </a:r>
            <a:endParaRPr lang="es-MX" sz="4400" b="1" dirty="0"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637705" y="975320"/>
            <a:ext cx="24454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Agency FB" panose="020B0503020202020204" pitchFamily="34" charset="0"/>
              </a:rPr>
              <a:t>FASES EN UN CICLO DE SUEÑO </a:t>
            </a:r>
            <a:endParaRPr lang="es-MX" sz="3600" b="1" dirty="0">
              <a:latin typeface="Agency FB" panose="020B0503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492768" y="4110158"/>
            <a:ext cx="22932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latin typeface="Agency FB" panose="020B0503020202020204" pitchFamily="34" charset="0"/>
              </a:rPr>
              <a:t>DATOS BÁSICOS </a:t>
            </a:r>
            <a:endParaRPr lang="es-MX" sz="4400" b="1" dirty="0">
              <a:latin typeface="Agency FB" panose="020B0503020202020204" pitchFamily="34" charset="0"/>
            </a:endParaRPr>
          </a:p>
        </p:txBody>
      </p:sp>
      <p:sp>
        <p:nvSpPr>
          <p:cNvPr id="13" name="Nube 12">
            <a:hlinkClick r:id="rId6" action="ppaction://hlinksldjump"/>
          </p:cNvPr>
          <p:cNvSpPr/>
          <p:nvPr/>
        </p:nvSpPr>
        <p:spPr>
          <a:xfrm>
            <a:off x="7009144" y="3923120"/>
            <a:ext cx="3257124" cy="225696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/>
          <p:cNvSpPr txBox="1"/>
          <p:nvPr/>
        </p:nvSpPr>
        <p:spPr>
          <a:xfrm>
            <a:off x="7494706" y="4438754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>
                <a:latin typeface="Agency FB" panose="020B0503020202020204" pitchFamily="34" charset="0"/>
              </a:rPr>
              <a:t>CAUSAS</a:t>
            </a:r>
            <a:endParaRPr lang="es-MX" sz="30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12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ielo Azul Cielo De Fondo, Cielo Azul, Fondo Azul, Cielo Azul Cielo Imagen  de fondo para descarga gratui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382253" y="208369"/>
            <a:ext cx="84016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MX" sz="8000" b="1" dirty="0" smtClean="0">
                <a:ln/>
                <a:solidFill>
                  <a:schemeClr val="accent4"/>
                </a:solidFill>
                <a:latin typeface="Bernard MT Condensed" panose="02050806060905020404" pitchFamily="18" charset="0"/>
              </a:rPr>
              <a:t>¿Qué son los sueños?</a:t>
            </a:r>
            <a:endParaRPr lang="es-MX" sz="8000" b="1" dirty="0">
              <a:ln/>
              <a:solidFill>
                <a:schemeClr val="accent4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313808" y="1531808"/>
            <a:ext cx="60697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Agency FB" panose="020B0503020202020204" pitchFamily="34" charset="0"/>
                <a:cs typeface="Arial" panose="020B0604020202020204" pitchFamily="34" charset="0"/>
              </a:rPr>
              <a:t>Los sueños son una experiencia humana universal que puede describirse como un estado de conciencia caracterizado por acontecimientos sensoriales, cognitivos y emocionales durante el sueño</a:t>
            </a:r>
            <a:r>
              <a:rPr lang="es-MX" sz="3200" dirty="0" smtClean="0">
                <a:latin typeface="Agency FB" panose="020B0503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s-MX" sz="3200" dirty="0">
              <a:latin typeface="Agency FB" panose="020B0503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3200" dirty="0">
                <a:latin typeface="Agency FB" panose="020B0503020202020204" pitchFamily="34" charset="0"/>
                <a:cs typeface="Arial" panose="020B0604020202020204" pitchFamily="34" charset="0"/>
              </a:rPr>
              <a:t>La persona que está soñando tiene un menor control sobre el contenido, las imágenes visuales y la activación de la memoria.</a:t>
            </a:r>
          </a:p>
          <a:p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37" y="1860332"/>
            <a:ext cx="4868832" cy="36820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Flecha izquierda 8">
            <a:hlinkClick r:id="rId4" action="ppaction://hlinksldjump"/>
          </p:cNvPr>
          <p:cNvSpPr/>
          <p:nvPr/>
        </p:nvSpPr>
        <p:spPr>
          <a:xfrm>
            <a:off x="280737" y="449179"/>
            <a:ext cx="2101516" cy="1082629"/>
          </a:xfrm>
          <a:prstGeom prst="leftArrow">
            <a:avLst/>
          </a:prstGeom>
          <a:solidFill>
            <a:srgbClr val="FF66CC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/>
          <p:cNvSpPr txBox="1"/>
          <p:nvPr/>
        </p:nvSpPr>
        <p:spPr>
          <a:xfrm>
            <a:off x="794084" y="759660"/>
            <a:ext cx="1868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INICIO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2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ielo Azul Cielo De Fondo, Cielo Azul, Fondo Azul, Cielo Azul Cielo Imagen  de fondo para descarga gratui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086852" y="25713"/>
            <a:ext cx="11983453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MX" sz="6600" b="1" dirty="0" smtClean="0">
                <a:ln/>
                <a:solidFill>
                  <a:schemeClr val="accent4"/>
                </a:solidFill>
                <a:latin typeface="Bernard MT Condensed" panose="02050806060905020404" pitchFamily="18" charset="0"/>
              </a:rPr>
              <a:t>FASES EN EL CICLO DE LOS SUEÑOS </a:t>
            </a:r>
            <a:endParaRPr lang="es-MX" sz="6600" b="1" dirty="0">
              <a:ln/>
              <a:solidFill>
                <a:schemeClr val="accent4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2610" y="1133709"/>
            <a:ext cx="1172677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600" b="1" dirty="0">
                <a:latin typeface="Agency FB" panose="020B0503020202020204" pitchFamily="34" charset="0"/>
              </a:rPr>
              <a:t>Fase 1</a:t>
            </a:r>
            <a:r>
              <a:rPr lang="es-MX" sz="2600" dirty="0">
                <a:latin typeface="Agency FB" panose="020B0503020202020204" pitchFamily="34" charset="0"/>
              </a:rPr>
              <a:t>: sueño ligero, movimiento lento de los ojos y actividad muscular reducida. Esta fase constituye del 4% al 5% del sueño total.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600" b="1" dirty="0">
                <a:latin typeface="Agency FB" panose="020B0503020202020204" pitchFamily="34" charset="0"/>
              </a:rPr>
              <a:t>Fase 2</a:t>
            </a:r>
            <a:r>
              <a:rPr lang="es-MX" sz="2600" dirty="0">
                <a:latin typeface="Agency FB" panose="020B0503020202020204" pitchFamily="34" charset="0"/>
              </a:rPr>
              <a:t>: el movimiento de los ojos se detiene y las ondas cerebrales se vuelven más lentas, con ráfagas ocasionales de ondas rápidas llamadas husos del sueño. </a:t>
            </a:r>
            <a:endParaRPr lang="es-MX" sz="2600" dirty="0" smtClean="0">
              <a:latin typeface="Agency FB" panose="020B05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600" b="1" dirty="0" smtClean="0">
                <a:latin typeface="Agency FB" panose="020B0503020202020204" pitchFamily="34" charset="0"/>
              </a:rPr>
              <a:t>Fase </a:t>
            </a:r>
            <a:r>
              <a:rPr lang="es-MX" sz="2600" b="1" dirty="0">
                <a:latin typeface="Agency FB" panose="020B0503020202020204" pitchFamily="34" charset="0"/>
              </a:rPr>
              <a:t>3</a:t>
            </a:r>
            <a:r>
              <a:rPr lang="es-MX" sz="2600" dirty="0">
                <a:latin typeface="Agency FB" panose="020B0503020202020204" pitchFamily="34" charset="0"/>
              </a:rPr>
              <a:t>: empiezan a aparecer ondas cerebrales extremadamente lentas llamadas ondas delta, intercaladas con ondas más pequeñas y rápidas. </a:t>
            </a:r>
            <a:endParaRPr lang="es-MX" sz="2600" dirty="0" smtClean="0">
              <a:latin typeface="Agency FB" panose="020B05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600" b="1" dirty="0" smtClean="0">
                <a:latin typeface="Agency FB" panose="020B0503020202020204" pitchFamily="34" charset="0"/>
              </a:rPr>
              <a:t>Fase </a:t>
            </a:r>
            <a:r>
              <a:rPr lang="es-MX" sz="2600" b="1" dirty="0">
                <a:latin typeface="Agency FB" panose="020B0503020202020204" pitchFamily="34" charset="0"/>
              </a:rPr>
              <a:t>4</a:t>
            </a:r>
            <a:r>
              <a:rPr lang="es-MX" sz="2600" dirty="0">
                <a:latin typeface="Agency FB" panose="020B0503020202020204" pitchFamily="34" charset="0"/>
              </a:rPr>
              <a:t>: el cerebro produce ondas delta casi exclusivamente. Es difícil despertar a alguien durante las etapas 3 y 4, que en conjunto son referidas como «sueño profundo». No hay movimiento ocular o actividad muscular. </a:t>
            </a:r>
            <a:endParaRPr lang="es-MX" sz="2600" dirty="0" smtClean="0">
              <a:latin typeface="Agency FB" panose="020B05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600" b="1" dirty="0" smtClean="0">
                <a:latin typeface="Agency FB" panose="020B0503020202020204" pitchFamily="34" charset="0"/>
              </a:rPr>
              <a:t>Fase </a:t>
            </a:r>
            <a:r>
              <a:rPr lang="es-MX" sz="2600" b="1" dirty="0">
                <a:latin typeface="Agency FB" panose="020B0503020202020204" pitchFamily="34" charset="0"/>
              </a:rPr>
              <a:t>5</a:t>
            </a:r>
            <a:r>
              <a:rPr lang="es-MX" sz="2600" dirty="0">
                <a:latin typeface="Agency FB" panose="020B0503020202020204" pitchFamily="34" charset="0"/>
              </a:rPr>
              <a:t>: esta etapa se conoce como movimiento ocular </a:t>
            </a:r>
            <a:r>
              <a:rPr lang="es-MX" sz="2600" dirty="0" smtClean="0">
                <a:latin typeface="Agency FB" panose="020B0503020202020204" pitchFamily="34" charset="0"/>
              </a:rPr>
              <a:t>rápido. La </a:t>
            </a:r>
            <a:r>
              <a:rPr lang="es-MX" sz="2600" dirty="0">
                <a:latin typeface="Agency FB" panose="020B0503020202020204" pitchFamily="34" charset="0"/>
              </a:rPr>
              <a:t>respiración se vuelve más rápida, irregular y superficial, los ojos se mueven rápidamente en varias direcciones y los músculos de las extremidades se paralizan temporalmente</a:t>
            </a:r>
            <a:r>
              <a:rPr lang="es-MX" sz="2600" dirty="0" smtClean="0">
                <a:latin typeface="Agency FB" panose="020B0503020202020204" pitchFamily="34" charset="0"/>
              </a:rPr>
              <a:t>. Cuando </a:t>
            </a:r>
            <a:r>
              <a:rPr lang="es-MX" sz="2600" dirty="0">
                <a:latin typeface="Agency FB" panose="020B0503020202020204" pitchFamily="34" charset="0"/>
              </a:rPr>
              <a:t>las personas se despiertan durante el sueño REM, a menudo describen cuentos extraños e ilógicos. Estos son los sueños. </a:t>
            </a:r>
            <a:endParaRPr lang="es-MX" sz="2600" dirty="0"/>
          </a:p>
        </p:txBody>
      </p:sp>
      <p:sp>
        <p:nvSpPr>
          <p:cNvPr id="6" name="Flecha izquierda 5">
            <a:hlinkClick r:id="rId3" action="ppaction://hlinksldjump"/>
          </p:cNvPr>
          <p:cNvSpPr/>
          <p:nvPr/>
        </p:nvSpPr>
        <p:spPr>
          <a:xfrm>
            <a:off x="104273" y="130532"/>
            <a:ext cx="1772653" cy="867365"/>
          </a:xfrm>
          <a:prstGeom prst="leftArrow">
            <a:avLst/>
          </a:prstGeom>
          <a:solidFill>
            <a:srgbClr val="FF66CC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513347" y="373306"/>
            <a:ext cx="1363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INICIO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ielo Azul Cielo De Fondo, Cielo Azul, Fondo Azul, Cielo Azul Cielo Imagen  de fondo para descarga gratui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-240632" y="128337"/>
            <a:ext cx="6031831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MX" sz="7200" b="1" dirty="0" smtClean="0">
                <a:ln/>
                <a:solidFill>
                  <a:schemeClr val="accent4"/>
                </a:solidFill>
                <a:latin typeface="Bernard MT Condensed" panose="02050806060905020404" pitchFamily="18" charset="0"/>
              </a:rPr>
              <a:t>DATOS BÁSICOS </a:t>
            </a:r>
            <a:endParaRPr lang="es-MX" sz="7200" b="1" dirty="0">
              <a:ln/>
              <a:solidFill>
                <a:schemeClr val="accent4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449929" y="1312700"/>
            <a:ext cx="506930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latin typeface="Agency FB" panose="020B0503020202020204" pitchFamily="34" charset="0"/>
              </a:rPr>
              <a:t>Es posible que no recordemos haber soñado, pero se cree que todos soñamos entre 3 y 6 veces cada noche.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latin typeface="Agency FB" panose="020B0503020202020204" pitchFamily="34" charset="0"/>
              </a:rPr>
              <a:t>Se cree que cada sueño dura entre 5 y 20 minutos.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latin typeface="Agency FB" panose="020B0503020202020204" pitchFamily="34" charset="0"/>
              </a:rPr>
              <a:t>Alrededor del 95% de los sueños se olvidan al levantarse de la cama.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latin typeface="Agency FB" panose="020B0503020202020204" pitchFamily="34" charset="0"/>
              </a:rPr>
              <a:t>Soñar puede ayudarte a aprender y desarrollar recuerdos a largo plazo.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latin typeface="Agency FB" panose="020B0503020202020204" pitchFamily="34" charset="0"/>
              </a:rPr>
              <a:t>Las personas ciegas sueñan más con otros componentes sensoriales en comparación con las personas videntes.</a:t>
            </a:r>
          </a:p>
          <a:p>
            <a:endParaRPr lang="es-MX" dirty="0"/>
          </a:p>
        </p:txBody>
      </p:sp>
      <p:sp>
        <p:nvSpPr>
          <p:cNvPr id="7" name="Flecha curvada hacia la derecha 6"/>
          <p:cNvSpPr/>
          <p:nvPr/>
        </p:nvSpPr>
        <p:spPr>
          <a:xfrm>
            <a:off x="864516" y="1454241"/>
            <a:ext cx="1315452" cy="3451881"/>
          </a:xfrm>
          <a:prstGeom prst="curved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551" y="194940"/>
            <a:ext cx="4295775" cy="2524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551" y="4137456"/>
            <a:ext cx="4407568" cy="256814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Flecha izquierda 10">
            <a:hlinkClick r:id="rId5" action="ppaction://hlinksldjump"/>
          </p:cNvPr>
          <p:cNvSpPr/>
          <p:nvPr/>
        </p:nvSpPr>
        <p:spPr>
          <a:xfrm>
            <a:off x="107782" y="5232356"/>
            <a:ext cx="2342147" cy="1299410"/>
          </a:xfrm>
          <a:prstGeom prst="leftArrow">
            <a:avLst/>
          </a:prstGeom>
          <a:solidFill>
            <a:srgbClr val="FF66CC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/>
          <p:cNvSpPr txBox="1"/>
          <p:nvPr/>
        </p:nvSpPr>
        <p:spPr>
          <a:xfrm>
            <a:off x="675519" y="5651228"/>
            <a:ext cx="1299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INICIO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57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ielo Azul Cielo De Fondo, Cielo Azul, Fondo Azul, Cielo Azul Cielo Imagen  de fondo para descarga gratui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-1" y="0"/>
            <a:ext cx="5277853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MX" sz="9600" b="1" dirty="0" smtClean="0">
                <a:ln/>
                <a:solidFill>
                  <a:schemeClr val="accent4"/>
                </a:solidFill>
                <a:latin typeface="Bernard MT Condensed" panose="02050806060905020404" pitchFamily="18" charset="0"/>
              </a:rPr>
              <a:t>CAUSAS:</a:t>
            </a:r>
            <a:endParaRPr lang="es-MX" sz="9600" b="1" dirty="0">
              <a:ln/>
              <a:solidFill>
                <a:schemeClr val="accent4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756356" y="782364"/>
            <a:ext cx="3818021" cy="5109091"/>
          </a:xfrm>
          <a:prstGeom prst="rect">
            <a:avLst/>
          </a:prstGeom>
          <a:noFill/>
          <a:ln w="762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Courier New" panose="02070309020205020404" pitchFamily="49" charset="0"/>
              <a:buChar char="o"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epresentan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deseos y anhelos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inconscientes.</a:t>
            </a:r>
          </a:p>
          <a:p>
            <a:pPr algn="ctr"/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Courier New" panose="02070309020205020404" pitchFamily="49" charset="0"/>
              <a:buChar char="o"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nterpretan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señales aleatorias del cerebro y el cuerpo durante el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sueño.</a:t>
            </a:r>
          </a:p>
          <a:p>
            <a:pPr algn="ctr"/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Courier New" panose="02070309020205020404" pitchFamily="49" charset="0"/>
              <a:buChar char="o"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onsolidan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y procesan la información que recopilamos durante el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día.</a:t>
            </a:r>
          </a:p>
          <a:p>
            <a:pPr algn="ctr"/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Courier New" panose="02070309020205020404" pitchFamily="49" charset="0"/>
              <a:buChar char="o"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uncionan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como una forma de psicoterapia</a:t>
            </a:r>
          </a:p>
          <a:p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081455"/>
            <a:ext cx="5715000" cy="3810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Flecha a la derecha con bandas 6">
            <a:hlinkClick r:id="rId4" action="ppaction://hlinksldjump"/>
          </p:cNvPr>
          <p:cNvSpPr/>
          <p:nvPr/>
        </p:nvSpPr>
        <p:spPr>
          <a:xfrm>
            <a:off x="5133474" y="397810"/>
            <a:ext cx="2261932" cy="1427747"/>
          </a:xfrm>
          <a:prstGeom prst="stripedRightArrow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5490413" y="880850"/>
            <a:ext cx="1475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INICIO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80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401</Words>
  <Application>Microsoft Office PowerPoint</Application>
  <PresentationFormat>Panorámica</PresentationFormat>
  <Paragraphs>38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 Unicode MS</vt:lpstr>
      <vt:lpstr>Agency FB</vt:lpstr>
      <vt:lpstr>Arial</vt:lpstr>
      <vt:lpstr>Bernard MT Condensed</vt:lpstr>
      <vt:lpstr>Calibri</vt:lpstr>
      <vt:lpstr>Calibri Light</vt:lpstr>
      <vt:lpstr>Chiller</vt:lpstr>
      <vt:lpstr>Courier New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Dora Alicia</dc:creator>
  <cp:lastModifiedBy>Dora Alicia</cp:lastModifiedBy>
  <cp:revision>13</cp:revision>
  <dcterms:created xsi:type="dcterms:W3CDTF">2021-05-25T04:57:41Z</dcterms:created>
  <dcterms:modified xsi:type="dcterms:W3CDTF">2021-05-25T07:38:07Z</dcterms:modified>
</cp:coreProperties>
</file>