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0"/>
  </p:notesMasterIdLst>
  <p:sldIdLst>
    <p:sldId id="256" r:id="rId2"/>
    <p:sldId id="258" r:id="rId3"/>
    <p:sldId id="260" r:id="rId4"/>
    <p:sldId id="261" r:id="rId5"/>
    <p:sldId id="263" r:id="rId6"/>
    <p:sldId id="264" r:id="rId7"/>
    <p:sldId id="265" r:id="rId8"/>
    <p:sldId id="266"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Hammersmith One" panose="020B0604020202020204" charset="0"/>
      <p:regular r:id="rId15"/>
    </p:embeddedFont>
    <p:embeddedFont>
      <p:font typeface="Ubuntu"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4C074E-EBB2-4504-8A4E-66BD82AF2167}">
  <a:tblStyle styleId="{C14C074E-EBB2-4504-8A4E-66BD82AF21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1027A4-FBC9-4B1C-903B-94CB0E41B9D8}"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D4918772-73E7-43ED-AB8E-6E5D66409BF9}"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D5071CF6-B684-4F86-BE53-8B2CB3D853AA}"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407A8F27-43C3-443B-B012-2928600A1745}"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AF519128-79B4-4819-8524-A0A2382EB156}"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8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06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6a01074ef_0_20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6a01074ef_0_20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8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c6a01074ef_0_21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 name="Google Shape;1380;gc6a01074ef_0_21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78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rgbClr val="A0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7">
    <p:spTree>
      <p:nvGrpSpPr>
        <p:cNvPr id="1" name="Shape 209"/>
        <p:cNvGrpSpPr/>
        <p:nvPr/>
      </p:nvGrpSpPr>
      <p:grpSpPr>
        <a:xfrm>
          <a:off x="0" y="0"/>
          <a:ext cx="0" cy="0"/>
          <a:chOff x="0" y="0"/>
          <a:chExt cx="0" cy="0"/>
        </a:xfrm>
      </p:grpSpPr>
      <p:sp>
        <p:nvSpPr>
          <p:cNvPr id="210" name="Google Shape;210;p13"/>
          <p:cNvSpPr/>
          <p:nvPr/>
        </p:nvSpPr>
        <p:spPr>
          <a:xfrm>
            <a:off x="7233675" y="-730075"/>
            <a:ext cx="3030078" cy="3486687"/>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2540379">
            <a:off x="-721411" y="3502530"/>
            <a:ext cx="2268525" cy="1945325"/>
          </a:xfrm>
          <a:custGeom>
            <a:avLst/>
            <a:gdLst/>
            <a:ahLst/>
            <a:cxnLst/>
            <a:rect l="l" t="t" r="r" b="b"/>
            <a:pathLst>
              <a:path w="40029" h="34326" extrusionOk="0">
                <a:moveTo>
                  <a:pt x="7939" y="1669"/>
                </a:moveTo>
                <a:cubicBezTo>
                  <a:pt x="12943" y="3370"/>
                  <a:pt x="11275" y="10875"/>
                  <a:pt x="18780" y="8040"/>
                </a:cubicBezTo>
                <a:cubicBezTo>
                  <a:pt x="26286" y="5238"/>
                  <a:pt x="30722" y="3770"/>
                  <a:pt x="35392" y="8040"/>
                </a:cubicBezTo>
                <a:cubicBezTo>
                  <a:pt x="40029" y="12343"/>
                  <a:pt x="29621" y="14411"/>
                  <a:pt x="33991" y="20682"/>
                </a:cubicBezTo>
                <a:cubicBezTo>
                  <a:pt x="38361" y="26920"/>
                  <a:pt x="27520" y="34325"/>
                  <a:pt x="19814" y="30523"/>
                </a:cubicBezTo>
                <a:cubicBezTo>
                  <a:pt x="12109" y="26720"/>
                  <a:pt x="4937" y="23851"/>
                  <a:pt x="2502" y="16613"/>
                </a:cubicBezTo>
                <a:cubicBezTo>
                  <a:pt x="0" y="9207"/>
                  <a:pt x="2936" y="1"/>
                  <a:pt x="7939"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 action="ppaction://noaction"/>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 action="ppaction://noaction"/>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 action="ppaction://noaction"/>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 action="ppaction://noaction"/>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 action="ppaction://noaction"/>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 action="ppaction://noaction"/>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 action="ppaction://noaction"/>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 action="ppaction://noaction"/>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solidFill>
                  <a:srgbClr val="000000"/>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 action="ppaction://noaction"/>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 action="ppaction://noaction"/>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2">
  <p:cSld name="CUSTOM_24_1">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4" name="Google Shape;404;p19"/>
          <p:cNvSpPr txBox="1">
            <a:spLocks noGrp="1"/>
          </p:cNvSpPr>
          <p:nvPr>
            <p:ph type="subTitle" idx="1"/>
          </p:nvPr>
        </p:nvSpPr>
        <p:spPr>
          <a:xfrm>
            <a:off x="713250" y="1123450"/>
            <a:ext cx="7717500" cy="3442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AutoNum type="arabicPeriod"/>
              <a:defRPr sz="1600"/>
            </a:lvl1pPr>
            <a:lvl2pPr lvl="1">
              <a:spcBef>
                <a:spcPts val="0"/>
              </a:spcBef>
              <a:spcAft>
                <a:spcPts val="0"/>
              </a:spcAft>
              <a:buClr>
                <a:schemeClr val="accent1"/>
              </a:buClr>
              <a:buSzPts val="1400"/>
              <a:buAutoNum type="alphaLcPeriod"/>
              <a:defRPr sz="1600"/>
            </a:lvl2pPr>
            <a:lvl3pPr lvl="2">
              <a:spcBef>
                <a:spcPts val="0"/>
              </a:spcBef>
              <a:spcAft>
                <a:spcPts val="0"/>
              </a:spcAft>
              <a:buSzPts val="1400"/>
              <a:buAutoNum type="romanLcPeriod"/>
              <a:defRPr/>
            </a:lvl3pPr>
            <a:lvl4pPr lvl="3">
              <a:spcBef>
                <a:spcPts val="0"/>
              </a:spcBef>
              <a:spcAft>
                <a:spcPts val="0"/>
              </a:spcAft>
              <a:buSzPts val="1400"/>
              <a:buAutoNum type="arabicPeriod"/>
              <a:defRPr/>
            </a:lvl4pPr>
            <a:lvl5pPr lvl="4">
              <a:spcBef>
                <a:spcPts val="0"/>
              </a:spcBef>
              <a:spcAft>
                <a:spcPts val="0"/>
              </a:spcAft>
              <a:buSzPts val="1400"/>
              <a:buAutoNum type="alphaLcPeriod"/>
              <a:defRPr/>
            </a:lvl5pPr>
            <a:lvl6pPr lvl="5">
              <a:spcBef>
                <a:spcPts val="0"/>
              </a:spcBef>
              <a:spcAft>
                <a:spcPts val="0"/>
              </a:spcAft>
              <a:buSzPts val="1400"/>
              <a:buAutoNum type="romanLcPeriod"/>
              <a:defRPr/>
            </a:lvl6pPr>
            <a:lvl7pPr lvl="6">
              <a:spcBef>
                <a:spcPts val="0"/>
              </a:spcBef>
              <a:spcAft>
                <a:spcPts val="0"/>
              </a:spcAft>
              <a:buSzPts val="1400"/>
              <a:buAutoNum type="arabicPeriod"/>
              <a:defRPr/>
            </a:lvl7pPr>
            <a:lvl8pPr lvl="7">
              <a:spcBef>
                <a:spcPts val="0"/>
              </a:spcBef>
              <a:spcAft>
                <a:spcPts val="0"/>
              </a:spcAft>
              <a:buSzPts val="1400"/>
              <a:buAutoNum type="alphaLcPeriod"/>
              <a:defRPr/>
            </a:lvl8pPr>
            <a:lvl9pPr lvl="8">
              <a:spcBef>
                <a:spcPts val="0"/>
              </a:spcBef>
              <a:spcAft>
                <a:spcPts val="0"/>
              </a:spcAft>
              <a:buSzPts val="1400"/>
              <a:buAutoNum type="romanLcPeriod"/>
              <a:defRPr/>
            </a:lvl9pPr>
          </a:lstStyle>
          <a:p>
            <a:endParaRPr/>
          </a:p>
        </p:txBody>
      </p:sp>
      <p:sp>
        <p:nvSpPr>
          <p:cNvPr id="405" name="Google Shape;405;p19"/>
          <p:cNvSpPr/>
          <p:nvPr/>
        </p:nvSpPr>
        <p:spPr>
          <a:xfrm>
            <a:off x="-598400" y="3985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rgbClr val="C8A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7619243">
            <a:off x="7150868" y="2766901"/>
            <a:ext cx="3210914" cy="3197601"/>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19"/>
          <p:cNvGrpSpPr/>
          <p:nvPr/>
        </p:nvGrpSpPr>
        <p:grpSpPr>
          <a:xfrm>
            <a:off x="7295305" y="-672969"/>
            <a:ext cx="2270935" cy="2260334"/>
            <a:chOff x="6762468" y="1386456"/>
            <a:chExt cx="2270935" cy="2260334"/>
          </a:xfrm>
        </p:grpSpPr>
        <p:sp>
          <p:nvSpPr>
            <p:cNvPr id="408" name="Google Shape;408;p19"/>
            <p:cNvSpPr/>
            <p:nvPr/>
          </p:nvSpPr>
          <p:spPr>
            <a:xfrm>
              <a:off x="6762468" y="1386456"/>
              <a:ext cx="2270935" cy="2260292"/>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7236329" y="1587480"/>
              <a:ext cx="12035" cy="935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7364144" y="1394464"/>
              <a:ext cx="356781" cy="300882"/>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7836713" y="1386456"/>
              <a:ext cx="358124" cy="308889"/>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310574" y="1516908"/>
              <a:ext cx="135819" cy="79920"/>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484940" y="1543565"/>
              <a:ext cx="8057" cy="151784"/>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6838311" y="2099984"/>
              <a:ext cx="2735" cy="5371"/>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7012727" y="1801781"/>
              <a:ext cx="2686" cy="2735"/>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6912862" y="1942876"/>
              <a:ext cx="102548" cy="63956"/>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131192" y="1696645"/>
              <a:ext cx="356781" cy="408702"/>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03761" y="1696645"/>
              <a:ext cx="358124" cy="40735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8077622" y="1696645"/>
              <a:ext cx="356781" cy="40735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8550190" y="1736581"/>
              <a:ext cx="356781" cy="367424"/>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6891576" y="2115948"/>
              <a:ext cx="356781" cy="40735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364144" y="2115948"/>
              <a:ext cx="356781" cy="40735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836713" y="2115948"/>
              <a:ext cx="358124" cy="40735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8310574" y="2114606"/>
              <a:ext cx="356781" cy="408702"/>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8783142" y="2114606"/>
              <a:ext cx="239661" cy="408702"/>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6773111" y="2511280"/>
              <a:ext cx="242297" cy="40735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131192" y="2511280"/>
              <a:ext cx="356781" cy="40735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603761" y="2511280"/>
              <a:ext cx="358124" cy="40735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8077622" y="2511280"/>
              <a:ext cx="356781" cy="40735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550190" y="2511280"/>
              <a:ext cx="356781" cy="40735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6891576" y="2934613"/>
              <a:ext cx="356781" cy="363445"/>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364144" y="2934613"/>
              <a:ext cx="356781" cy="40735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36713" y="2934613"/>
              <a:ext cx="358124" cy="40735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8310574" y="2934613"/>
              <a:ext cx="356781" cy="40735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783142" y="3033085"/>
              <a:ext cx="97227" cy="61270"/>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45494" y="3428467"/>
              <a:ext cx="142484" cy="85242"/>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05558" y="3329945"/>
              <a:ext cx="8057" cy="161133"/>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603761" y="3329945"/>
              <a:ext cx="358124" cy="316846"/>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8077622" y="3329945"/>
              <a:ext cx="356781" cy="307546"/>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8550190" y="3428467"/>
              <a:ext cx="16014" cy="12035"/>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CUSTOM_32_2">
    <p:spTree>
      <p:nvGrpSpPr>
        <p:cNvPr id="1" name="Shape 972"/>
        <p:cNvGrpSpPr/>
        <p:nvPr/>
      </p:nvGrpSpPr>
      <p:grpSpPr>
        <a:xfrm>
          <a:off x="0" y="0"/>
          <a:ext cx="0" cy="0"/>
          <a:chOff x="0" y="0"/>
          <a:chExt cx="0" cy="0"/>
        </a:xfrm>
      </p:grpSpPr>
      <p:sp>
        <p:nvSpPr>
          <p:cNvPr id="973" name="Google Shape;973;p39"/>
          <p:cNvSpPr/>
          <p:nvPr/>
        </p:nvSpPr>
        <p:spPr>
          <a:xfrm rot="672094">
            <a:off x="-3534661" y="414138"/>
            <a:ext cx="4680680" cy="4251900"/>
          </a:xfrm>
          <a:custGeom>
            <a:avLst/>
            <a:gdLst/>
            <a:ahLst/>
            <a:cxnLst/>
            <a:rect l="l" t="t" r="r" b="b"/>
            <a:pathLst>
              <a:path w="65181" h="59210" extrusionOk="0">
                <a:moveTo>
                  <a:pt x="23617" y="9808"/>
                </a:moveTo>
                <a:cubicBezTo>
                  <a:pt x="25785" y="15712"/>
                  <a:pt x="27153" y="21883"/>
                  <a:pt x="35092" y="17079"/>
                </a:cubicBezTo>
                <a:cubicBezTo>
                  <a:pt x="42998" y="12309"/>
                  <a:pt x="55740" y="12376"/>
                  <a:pt x="59276" y="17546"/>
                </a:cubicBezTo>
                <a:cubicBezTo>
                  <a:pt x="62812" y="22717"/>
                  <a:pt x="56140" y="30055"/>
                  <a:pt x="55940" y="36393"/>
                </a:cubicBezTo>
                <a:cubicBezTo>
                  <a:pt x="55740" y="42731"/>
                  <a:pt x="65180" y="49603"/>
                  <a:pt x="57741" y="54406"/>
                </a:cubicBezTo>
                <a:cubicBezTo>
                  <a:pt x="50303" y="59210"/>
                  <a:pt x="31556" y="57108"/>
                  <a:pt x="33224" y="47535"/>
                </a:cubicBezTo>
                <a:cubicBezTo>
                  <a:pt x="34892" y="37928"/>
                  <a:pt x="25719" y="35026"/>
                  <a:pt x="17579" y="31256"/>
                </a:cubicBezTo>
                <a:cubicBezTo>
                  <a:pt x="9440" y="27520"/>
                  <a:pt x="0" y="13744"/>
                  <a:pt x="7706" y="6872"/>
                </a:cubicBezTo>
                <a:cubicBezTo>
                  <a:pt x="15411" y="1"/>
                  <a:pt x="21449" y="3870"/>
                  <a:pt x="23617" y="98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8264550" y="465501"/>
            <a:ext cx="1460036" cy="1906827"/>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6" name="Google Shape;976;p39"/>
          <p:cNvSpPr txBox="1">
            <a:spLocks noGrp="1"/>
          </p:cNvSpPr>
          <p:nvPr>
            <p:ph type="subTitle" idx="1"/>
          </p:nvPr>
        </p:nvSpPr>
        <p:spPr>
          <a:xfrm>
            <a:off x="713250" y="1126100"/>
            <a:ext cx="7717500" cy="344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050"/>
              <a:buFont typeface="Ubuntu"/>
              <a:buChar char="●"/>
              <a:defRPr sz="1600"/>
            </a:lvl1pPr>
            <a:lvl2pPr lvl="1" rtl="0">
              <a:spcBef>
                <a:spcPts val="0"/>
              </a:spcBef>
              <a:spcAft>
                <a:spcPts val="0"/>
              </a:spcAft>
              <a:buClr>
                <a:schemeClr val="dk1"/>
              </a:buClr>
              <a:buSzPts val="1400"/>
              <a:buFont typeface="Ubuntu"/>
              <a:buAutoNum type="alphaLcPeriod"/>
              <a:defRPr sz="1600"/>
            </a:lvl2pPr>
            <a:lvl3pPr lvl="2" rtl="0">
              <a:spcBef>
                <a:spcPts val="0"/>
              </a:spcBef>
              <a:spcAft>
                <a:spcPts val="0"/>
              </a:spcAft>
              <a:buClr>
                <a:schemeClr val="dk1"/>
              </a:buClr>
              <a:buSzPts val="1400"/>
              <a:buFont typeface="Ubuntu"/>
              <a:buAutoNum type="romanLcPeriod"/>
              <a:defRPr/>
            </a:lvl3pPr>
            <a:lvl4pPr lvl="3" rtl="0">
              <a:spcBef>
                <a:spcPts val="0"/>
              </a:spcBef>
              <a:spcAft>
                <a:spcPts val="0"/>
              </a:spcAft>
              <a:buClr>
                <a:schemeClr val="dk1"/>
              </a:buClr>
              <a:buSzPts val="1400"/>
              <a:buFont typeface="Ubuntu"/>
              <a:buAutoNum type="arabicPeriod"/>
              <a:defRPr/>
            </a:lvl4pPr>
            <a:lvl5pPr lvl="4" rtl="0">
              <a:spcBef>
                <a:spcPts val="0"/>
              </a:spcBef>
              <a:spcAft>
                <a:spcPts val="0"/>
              </a:spcAft>
              <a:buClr>
                <a:schemeClr val="dk1"/>
              </a:buClr>
              <a:buSzPts val="1400"/>
              <a:buFont typeface="Ubuntu"/>
              <a:buAutoNum type="alphaLcPeriod"/>
              <a:defRPr/>
            </a:lvl5pPr>
            <a:lvl6pPr lvl="5" rtl="0">
              <a:spcBef>
                <a:spcPts val="0"/>
              </a:spcBef>
              <a:spcAft>
                <a:spcPts val="0"/>
              </a:spcAft>
              <a:buClr>
                <a:schemeClr val="dk1"/>
              </a:buClr>
              <a:buSzPts val="1400"/>
              <a:buFont typeface="Ubuntu"/>
              <a:buAutoNum type="romanLcPeriod"/>
              <a:defRPr/>
            </a:lvl6pPr>
            <a:lvl7pPr lvl="6" rtl="0">
              <a:spcBef>
                <a:spcPts val="0"/>
              </a:spcBef>
              <a:spcAft>
                <a:spcPts val="0"/>
              </a:spcAft>
              <a:buClr>
                <a:schemeClr val="dk1"/>
              </a:buClr>
              <a:buSzPts val="1400"/>
              <a:buFont typeface="Ubuntu"/>
              <a:buAutoNum type="arabicPeriod"/>
              <a:defRPr/>
            </a:lvl7pPr>
            <a:lvl8pPr lvl="7" rtl="0">
              <a:spcBef>
                <a:spcPts val="0"/>
              </a:spcBef>
              <a:spcAft>
                <a:spcPts val="0"/>
              </a:spcAft>
              <a:buClr>
                <a:schemeClr val="dk1"/>
              </a:buClr>
              <a:buSzPts val="1400"/>
              <a:buFont typeface="Ubuntu"/>
              <a:buAutoNum type="alphaLcPeriod"/>
              <a:defRPr/>
            </a:lvl8pPr>
            <a:lvl9pPr lvl="8" rtl="0">
              <a:spcBef>
                <a:spcPts val="0"/>
              </a:spcBef>
              <a:spcAft>
                <a:spcPts val="0"/>
              </a:spcAft>
              <a:buClr>
                <a:schemeClr val="dk1"/>
              </a:buClr>
              <a:buSzPts val="1400"/>
              <a:buFont typeface="Ubuntu"/>
              <a:buAutoNum type="romanLcPerio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65"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6.xml"/><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7.xml"/><Relationship Id="rId5" Type="http://schemas.openxmlformats.org/officeDocument/2006/relationships/slide" Target="slide8.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1" name="Subtítulo 10">
            <a:extLst>
              <a:ext uri="{FF2B5EF4-FFF2-40B4-BE49-F238E27FC236}">
                <a16:creationId xmlns:a16="http://schemas.microsoft.com/office/drawing/2014/main" id="{15DE429B-24FD-4EFC-8776-E32E6F3C5023}"/>
              </a:ext>
            </a:extLst>
          </p:cNvPr>
          <p:cNvSpPr>
            <a:spLocks noGrp="1"/>
          </p:cNvSpPr>
          <p:nvPr>
            <p:ph type="subTitle" idx="1"/>
          </p:nvPr>
        </p:nvSpPr>
        <p:spPr>
          <a:xfrm>
            <a:off x="1283100" y="432763"/>
            <a:ext cx="6577800" cy="3354045"/>
          </a:xfrm>
        </p:spPr>
        <p:txBody>
          <a:bodyPr/>
          <a:lstStyle/>
          <a:p>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p>
          <a:p>
            <a:pPr algn="ctr">
              <a:lnSpc>
                <a:spcPct val="107000"/>
              </a:lnSpc>
              <a:spcAft>
                <a:spcPts val="800"/>
              </a:spcAft>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Ciclo escolar 2020 – 2021</a:t>
            </a:r>
          </a:p>
          <a:p>
            <a:pPr algn="ctr">
              <a:lnSpc>
                <a:spcPct val="107000"/>
              </a:lnSpc>
              <a:spcAft>
                <a:spcPts val="80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lnSpc>
                <a:spcPct val="150000"/>
              </a:lnSpc>
            </a:pPr>
            <a:r>
              <a:rPr lang="es-MX" sz="1800" b="1" kern="1200" dirty="0">
                <a:solidFill>
                  <a:srgbClr val="000000"/>
                </a:solidFill>
                <a:effectLst/>
                <a:latin typeface="Times New Roman" panose="02020603050405020304" pitchFamily="18" charset="0"/>
                <a:ea typeface="Arial" panose="020B0604020202020204" pitchFamily="34" charset="0"/>
              </a:rPr>
              <a:t> </a:t>
            </a:r>
            <a:endParaRPr lang="es-MX" sz="1800" dirty="0">
              <a:effectLst/>
              <a:latin typeface="Times New Roman" panose="02020603050405020304" pitchFamily="18" charset="0"/>
              <a:ea typeface="Times New Roman" panose="02020603050405020304" pitchFamily="18" charset="0"/>
            </a:endParaRPr>
          </a:p>
          <a:p>
            <a:pPr algn="ctr" eaLnBrk="0" fontAlgn="base" hangingPunct="0">
              <a:lnSpc>
                <a:spcPct val="150000"/>
              </a:lnSpc>
            </a:pPr>
            <a:r>
              <a:rPr lang="es-MX" sz="1800" b="1" kern="1200" dirty="0">
                <a:solidFill>
                  <a:srgbClr val="000000"/>
                </a:solidFill>
                <a:effectLst/>
                <a:latin typeface="Times New Roman" panose="02020603050405020304" pitchFamily="18" charset="0"/>
                <a:ea typeface="Arial" panose="020B0604020202020204" pitchFamily="34" charset="0"/>
              </a:rPr>
              <a:t>Ángela Daniela Sánchez Gómez. #14</a:t>
            </a:r>
            <a:br>
              <a:rPr lang="es-MX" sz="1800" b="1" kern="1200" dirty="0">
                <a:solidFill>
                  <a:srgbClr val="000000"/>
                </a:solidFill>
                <a:effectLst/>
                <a:latin typeface="Times New Roman" panose="02020603050405020304" pitchFamily="18" charset="0"/>
                <a:ea typeface="Arial" panose="020B0604020202020204" pitchFamily="34" charset="0"/>
              </a:rPr>
            </a:br>
            <a:r>
              <a:rPr lang="es-MX" sz="1800" b="1" dirty="0">
                <a:effectLst/>
                <a:latin typeface="Times New Roman" panose="02020603050405020304" pitchFamily="18" charset="0"/>
                <a:ea typeface="Times New Roman" panose="02020603050405020304" pitchFamily="18" charset="0"/>
              </a:rPr>
              <a:t>Segundo semestre Grupo:  B</a:t>
            </a:r>
            <a:endParaRPr lang="es-MX" sz="1800" dirty="0">
              <a:effectLst/>
              <a:latin typeface="Times New Roman" panose="02020603050405020304" pitchFamily="18" charset="0"/>
              <a:ea typeface="Times New Roman" panose="02020603050405020304" pitchFamily="18" charset="0"/>
            </a:endParaRPr>
          </a:p>
          <a:p>
            <a:pPr algn="ctr">
              <a:lnSpc>
                <a:spcPct val="107000"/>
              </a:lnSpc>
              <a:spcAft>
                <a:spcPts val="800"/>
              </a:spcAft>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 UNIDAD II</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b="1" dirty="0">
                <a:effectLst/>
                <a:latin typeface="Times New Roman" panose="02020603050405020304" pitchFamily="18" charset="0"/>
                <a:ea typeface="Calibri" panose="020F0502020204030204" pitchFamily="34" charset="0"/>
                <a:cs typeface="Times New Roman" panose="02020603050405020304" pitchFamily="18" charset="0"/>
              </a:rPr>
              <a:t>Presentación Usando Hipervínculo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Nombre del docente: Diana Elizabeth Cerda Orocio.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grpSp>
        <p:nvGrpSpPr>
          <p:cNvPr id="14" name="Grupo 13">
            <a:extLst>
              <a:ext uri="{FF2B5EF4-FFF2-40B4-BE49-F238E27FC236}">
                <a16:creationId xmlns:a16="http://schemas.microsoft.com/office/drawing/2014/main" id="{A27FC106-D374-4A19-A14B-9FBED187A039}"/>
              </a:ext>
            </a:extLst>
          </p:cNvPr>
          <p:cNvGrpSpPr/>
          <p:nvPr/>
        </p:nvGrpSpPr>
        <p:grpSpPr>
          <a:xfrm>
            <a:off x="2218690" y="1574797"/>
            <a:ext cx="4706620" cy="1069975"/>
            <a:chOff x="0" y="0"/>
            <a:chExt cx="4392494" cy="909701"/>
          </a:xfrm>
        </p:grpSpPr>
        <p:pic>
          <p:nvPicPr>
            <p:cNvPr id="15" name="2 Imagen">
              <a:extLst>
                <a:ext uri="{FF2B5EF4-FFF2-40B4-BE49-F238E27FC236}">
                  <a16:creationId xmlns:a16="http://schemas.microsoft.com/office/drawing/2014/main" id="{F9A79E73-AF2E-460E-AC05-E21E0C0CC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61952" cy="909701"/>
            </a:xfrm>
            <a:prstGeom prst="rect">
              <a:avLst/>
            </a:prstGeom>
          </p:spPr>
        </p:pic>
        <p:sp>
          <p:nvSpPr>
            <p:cNvPr id="16" name="1 CuadroTexto">
              <a:extLst>
                <a:ext uri="{FF2B5EF4-FFF2-40B4-BE49-F238E27FC236}">
                  <a16:creationId xmlns:a16="http://schemas.microsoft.com/office/drawing/2014/main" id="{0B574D7C-EA7D-4420-A5DE-C44BF29F6FC6}"/>
                </a:ext>
              </a:extLst>
            </p:cNvPr>
            <p:cNvSpPr txBox="1"/>
            <p:nvPr/>
          </p:nvSpPr>
          <p:spPr>
            <a:xfrm>
              <a:off x="2107764" y="239792"/>
              <a:ext cx="2284730" cy="294646"/>
            </a:xfrm>
            <a:prstGeom prst="rect">
              <a:avLst/>
            </a:prstGeom>
            <a:noFill/>
          </p:spPr>
          <p:txBody>
            <a:bodyPr wrap="square" rtlCol="0">
              <a:noAutofit/>
            </a:bodyPr>
            <a:lstStyle/>
            <a:p>
              <a:pPr algn="ctr"/>
              <a:r>
                <a:rPr lang="es-MX" sz="1400" b="1" kern="1200">
                  <a:solidFill>
                    <a:srgbClr val="939393"/>
                  </a:solidFill>
                  <a:effectLst/>
                  <a:latin typeface="Arial" panose="020B0604020202020204" pitchFamily="34" charset="0"/>
                  <a:ea typeface="Times New Roman" panose="02020603050405020304" pitchFamily="18" charset="0"/>
                </a:rPr>
                <a:t>COMPUTO</a:t>
              </a:r>
              <a:endParaRPr lang="es-MX" sz="1200">
                <a:effectLst/>
                <a:latin typeface="Times New Roman" panose="02020603050405020304" pitchFamily="18" charset="0"/>
                <a:ea typeface="Times New Roman" panose="02020603050405020304" pitchFamily="18" charset="0"/>
              </a:endParaRPr>
            </a:p>
          </p:txBody>
        </p:sp>
        <p:cxnSp>
          <p:nvCxnSpPr>
            <p:cNvPr id="17" name="12 Conector recto">
              <a:extLst>
                <a:ext uri="{FF2B5EF4-FFF2-40B4-BE49-F238E27FC236}">
                  <a16:creationId xmlns:a16="http://schemas.microsoft.com/office/drawing/2014/main" id="{70584F4B-F9EA-419D-ADA9-9079EAC70C8E}"/>
                </a:ext>
              </a:extLst>
            </p:cNvPr>
            <p:cNvCxnSpPr/>
            <p:nvPr/>
          </p:nvCxnSpPr>
          <p:spPr>
            <a:xfrm>
              <a:off x="2079312" y="4"/>
              <a:ext cx="0" cy="837693"/>
            </a:xfrm>
            <a:prstGeom prst="line">
              <a:avLst/>
            </a:prstGeom>
            <a:ln w="19050"/>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4" name="Google Shape;1334;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Planeación y Evaluación</a:t>
            </a:r>
            <a:endParaRPr dirty="0"/>
          </a:p>
        </p:txBody>
      </p:sp>
      <p:sp>
        <p:nvSpPr>
          <p:cNvPr id="1335" name="Google Shape;1335;p56">
            <a:hlinkClick r:id="rId3" action="ppaction://hlinksldjump"/>
          </p:cNvPr>
          <p:cNvSpPr txBox="1">
            <a:spLocks noGrp="1"/>
          </p:cNvSpPr>
          <p:nvPr>
            <p:ph type="subTitle" idx="3"/>
          </p:nvPr>
        </p:nvSpPr>
        <p:spPr>
          <a:xfrm>
            <a:off x="1391100" y="14344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Concepto</a:t>
            </a:r>
            <a:endParaRPr dirty="0"/>
          </a:p>
        </p:txBody>
      </p:sp>
      <p:sp>
        <p:nvSpPr>
          <p:cNvPr id="1336" name="Google Shape;1336;p56">
            <a:hlinkClick r:id="" action="ppaction://noaction"/>
          </p:cNvPr>
          <p:cNvSpPr txBox="1">
            <a:spLocks noGrp="1"/>
          </p:cNvSpPr>
          <p:nvPr>
            <p:ph type="subTitle" idx="4"/>
          </p:nvPr>
        </p:nvSpPr>
        <p:spPr>
          <a:xfrm>
            <a:off x="3905699" y="1434475"/>
            <a:ext cx="2037901"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Características</a:t>
            </a:r>
            <a:endParaRPr dirty="0"/>
          </a:p>
        </p:txBody>
      </p:sp>
      <p:sp>
        <p:nvSpPr>
          <p:cNvPr id="1337" name="Google Shape;1337;p56">
            <a:hlinkClick r:id="" action="ppaction://noaction"/>
          </p:cNvPr>
          <p:cNvSpPr txBox="1">
            <a:spLocks noGrp="1"/>
          </p:cNvSpPr>
          <p:nvPr>
            <p:ph type="subTitle" idx="5"/>
          </p:nvPr>
        </p:nvSpPr>
        <p:spPr>
          <a:xfrm>
            <a:off x="1391100" y="2992287"/>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Enfoque</a:t>
            </a:r>
            <a:endParaRPr dirty="0"/>
          </a:p>
        </p:txBody>
      </p:sp>
      <p:sp>
        <p:nvSpPr>
          <p:cNvPr id="1338" name="Google Shape;1338;p56">
            <a:hlinkClick r:id="" action="ppaction://noaction"/>
          </p:cNvPr>
          <p:cNvSpPr txBox="1">
            <a:spLocks noGrp="1"/>
          </p:cNvSpPr>
          <p:nvPr>
            <p:ph type="subTitle" idx="6"/>
          </p:nvPr>
        </p:nvSpPr>
        <p:spPr>
          <a:xfrm>
            <a:off x="3905700" y="2992287"/>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Etapas</a:t>
            </a:r>
            <a:endParaRPr dirty="0"/>
          </a:p>
        </p:txBody>
      </p:sp>
      <p:sp>
        <p:nvSpPr>
          <p:cNvPr id="1341" name="Google Shape;1341;p56">
            <a:hlinkClick r:id="rId3" action="ppaction://hlinksldjump"/>
          </p:cNvPr>
          <p:cNvSpPr txBox="1">
            <a:spLocks noGrp="1"/>
          </p:cNvSpPr>
          <p:nvPr>
            <p:ph type="title" idx="9"/>
          </p:nvPr>
        </p:nvSpPr>
        <p:spPr>
          <a:xfrm>
            <a:off x="79217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01</a:t>
            </a:r>
            <a:endParaRPr/>
          </a:p>
        </p:txBody>
      </p:sp>
      <p:sp>
        <p:nvSpPr>
          <p:cNvPr id="1342" name="Google Shape;1342;p56">
            <a:hlinkClick r:id="" action="ppaction://noaction"/>
          </p:cNvPr>
          <p:cNvSpPr txBox="1">
            <a:spLocks noGrp="1"/>
          </p:cNvSpPr>
          <p:nvPr>
            <p:ph type="title" idx="13"/>
          </p:nvPr>
        </p:nvSpPr>
        <p:spPr>
          <a:xfrm>
            <a:off x="3314700"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03</a:t>
            </a:r>
            <a:endParaRPr/>
          </a:p>
        </p:txBody>
      </p:sp>
      <p:sp>
        <p:nvSpPr>
          <p:cNvPr id="1343" name="Google Shape;1343;p56">
            <a:hlinkClick r:id="" action="ppaction://noaction"/>
          </p:cNvPr>
          <p:cNvSpPr txBox="1">
            <a:spLocks noGrp="1"/>
          </p:cNvSpPr>
          <p:nvPr>
            <p:ph type="title" idx="14"/>
          </p:nvPr>
        </p:nvSpPr>
        <p:spPr>
          <a:xfrm>
            <a:off x="792175"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02</a:t>
            </a:r>
            <a:endParaRPr/>
          </a:p>
        </p:txBody>
      </p:sp>
      <p:sp>
        <p:nvSpPr>
          <p:cNvPr id="1344" name="Google Shape;1344;p56">
            <a:hlinkClick r:id="" action="ppaction://noaction"/>
          </p:cNvPr>
          <p:cNvSpPr txBox="1">
            <a:spLocks noGrp="1"/>
          </p:cNvSpPr>
          <p:nvPr>
            <p:ph type="title" idx="15"/>
          </p:nvPr>
        </p:nvSpPr>
        <p:spPr>
          <a:xfrm>
            <a:off x="3314700"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04</a:t>
            </a:r>
            <a:endParaRPr/>
          </a:p>
        </p:txBody>
      </p:sp>
      <p:sp>
        <p:nvSpPr>
          <p:cNvPr id="1346" name="Google Shape;1346;p56">
            <a:hlinkClick r:id="" action="ppaction://noaction"/>
          </p:cNvPr>
          <p:cNvSpPr txBox="1">
            <a:spLocks noGrp="1"/>
          </p:cNvSpPr>
          <p:nvPr>
            <p:ph type="subTitle" idx="17"/>
          </p:nvPr>
        </p:nvSpPr>
        <p:spPr>
          <a:xfrm>
            <a:off x="6428225" y="14344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Propósito</a:t>
            </a:r>
            <a:endParaRPr dirty="0"/>
          </a:p>
        </p:txBody>
      </p:sp>
      <p:sp>
        <p:nvSpPr>
          <p:cNvPr id="1347" name="Google Shape;1347;p56">
            <a:hlinkClick r:id="" action="ppaction://noaction"/>
          </p:cNvPr>
          <p:cNvSpPr txBox="1">
            <a:spLocks noGrp="1"/>
          </p:cNvSpPr>
          <p:nvPr>
            <p:ph type="subTitle" idx="18"/>
          </p:nvPr>
        </p:nvSpPr>
        <p:spPr>
          <a:xfrm>
            <a:off x="6428225" y="2992287"/>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t>Elementos</a:t>
            </a:r>
            <a:endParaRPr dirty="0"/>
          </a:p>
        </p:txBody>
      </p:sp>
      <p:sp>
        <p:nvSpPr>
          <p:cNvPr id="1349" name="Google Shape;1349;p56">
            <a:hlinkClick r:id="" action="ppaction://noaction"/>
          </p:cNvPr>
          <p:cNvSpPr txBox="1">
            <a:spLocks noGrp="1"/>
          </p:cNvSpPr>
          <p:nvPr>
            <p:ph type="title" idx="20"/>
          </p:nvPr>
        </p:nvSpPr>
        <p:spPr>
          <a:xfrm>
            <a:off x="5837225" y="14344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05</a:t>
            </a:r>
            <a:endParaRPr/>
          </a:p>
        </p:txBody>
      </p:sp>
      <p:sp>
        <p:nvSpPr>
          <p:cNvPr id="1350" name="Google Shape;1350;p56">
            <a:hlinkClick r:id="" action="ppaction://noaction"/>
          </p:cNvPr>
          <p:cNvSpPr txBox="1">
            <a:spLocks noGrp="1"/>
          </p:cNvSpPr>
          <p:nvPr>
            <p:ph type="title" idx="21"/>
          </p:nvPr>
        </p:nvSpPr>
        <p:spPr>
          <a:xfrm>
            <a:off x="5837225" y="29922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06</a:t>
            </a:r>
            <a:endParaRPr/>
          </a:p>
        </p:txBody>
      </p:sp>
      <p:sp>
        <p:nvSpPr>
          <p:cNvPr id="12" name="Flecha: a la derecha 11">
            <a:hlinkClick r:id="rId4" action="ppaction://hlinksldjump"/>
            <a:extLst>
              <a:ext uri="{FF2B5EF4-FFF2-40B4-BE49-F238E27FC236}">
                <a16:creationId xmlns:a16="http://schemas.microsoft.com/office/drawing/2014/main" id="{6E149EE3-8200-4259-8495-15171273F5F4}"/>
              </a:ext>
            </a:extLst>
          </p:cNvPr>
          <p:cNvSpPr/>
          <p:nvPr/>
        </p:nvSpPr>
        <p:spPr>
          <a:xfrm>
            <a:off x="1388575" y="1981871"/>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Flecha: a la derecha 32">
            <a:hlinkClick r:id="rId5" action="ppaction://hlinksldjump"/>
            <a:extLst>
              <a:ext uri="{FF2B5EF4-FFF2-40B4-BE49-F238E27FC236}">
                <a16:creationId xmlns:a16="http://schemas.microsoft.com/office/drawing/2014/main" id="{E3BA7646-8DD4-4371-BFEE-1012C902793C}"/>
              </a:ext>
            </a:extLst>
          </p:cNvPr>
          <p:cNvSpPr/>
          <p:nvPr/>
        </p:nvSpPr>
        <p:spPr>
          <a:xfrm>
            <a:off x="6612427" y="3802090"/>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Flecha: a la derecha 33">
            <a:hlinkClick r:id="rId6" action="ppaction://hlinksldjump"/>
            <a:extLst>
              <a:ext uri="{FF2B5EF4-FFF2-40B4-BE49-F238E27FC236}">
                <a16:creationId xmlns:a16="http://schemas.microsoft.com/office/drawing/2014/main" id="{08C3C521-E013-4545-A07F-733C5A0210E5}"/>
              </a:ext>
            </a:extLst>
          </p:cNvPr>
          <p:cNvSpPr/>
          <p:nvPr/>
        </p:nvSpPr>
        <p:spPr>
          <a:xfrm>
            <a:off x="3905699" y="3823605"/>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Flecha: a la derecha 34">
            <a:hlinkClick r:id="rId3" action="ppaction://hlinksldjump"/>
            <a:extLst>
              <a:ext uri="{FF2B5EF4-FFF2-40B4-BE49-F238E27FC236}">
                <a16:creationId xmlns:a16="http://schemas.microsoft.com/office/drawing/2014/main" id="{3178A795-697E-430A-8AC2-B28F05742927}"/>
              </a:ext>
            </a:extLst>
          </p:cNvPr>
          <p:cNvSpPr/>
          <p:nvPr/>
        </p:nvSpPr>
        <p:spPr>
          <a:xfrm>
            <a:off x="1388575" y="3819683"/>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Flecha: a la derecha 35">
            <a:hlinkClick r:id="rId7" action="ppaction://hlinksldjump"/>
            <a:extLst>
              <a:ext uri="{FF2B5EF4-FFF2-40B4-BE49-F238E27FC236}">
                <a16:creationId xmlns:a16="http://schemas.microsoft.com/office/drawing/2014/main" id="{D4D51709-5173-47BE-B165-4575248C3EB3}"/>
              </a:ext>
            </a:extLst>
          </p:cNvPr>
          <p:cNvSpPr/>
          <p:nvPr/>
        </p:nvSpPr>
        <p:spPr>
          <a:xfrm>
            <a:off x="6612425" y="2045495"/>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Flecha: a la derecha 36">
            <a:hlinkClick r:id="rId8" action="ppaction://hlinksldjump"/>
            <a:extLst>
              <a:ext uri="{FF2B5EF4-FFF2-40B4-BE49-F238E27FC236}">
                <a16:creationId xmlns:a16="http://schemas.microsoft.com/office/drawing/2014/main" id="{6648699E-1C38-48E5-8EAC-C6E6050EB064}"/>
              </a:ext>
            </a:extLst>
          </p:cNvPr>
          <p:cNvSpPr/>
          <p:nvPr/>
        </p:nvSpPr>
        <p:spPr>
          <a:xfrm>
            <a:off x="4072141" y="1981871"/>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Concepto</a:t>
            </a:r>
            <a:endParaRPr dirty="0"/>
          </a:p>
        </p:txBody>
      </p:sp>
      <p:sp>
        <p:nvSpPr>
          <p:cNvPr id="1363" name="Google Shape;1363;p58"/>
          <p:cNvSpPr txBox="1">
            <a:spLocks noGrp="1"/>
          </p:cNvSpPr>
          <p:nvPr>
            <p:ph type="body" idx="1"/>
          </p:nvPr>
        </p:nvSpPr>
        <p:spPr>
          <a:xfrm>
            <a:off x="1599004" y="1180124"/>
            <a:ext cx="5945992" cy="3580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dirty="0">
                <a:solidFill>
                  <a:schemeClr val="accent2"/>
                </a:solidFill>
              </a:rPr>
              <a:t>Planeación: </a:t>
            </a:r>
            <a:r>
              <a:rPr lang="es-ES" dirty="0">
                <a:solidFill>
                  <a:schemeClr val="accent2"/>
                </a:solidFill>
              </a:rPr>
              <a:t>La planeación educativa es el proceso en el cual se determinan los fines, objetivos y metas de una actividad educativa a partir de los cuales se determinarán los recursos y estrategias más apropiadas para su logro.</a:t>
            </a:r>
          </a:p>
          <a:p>
            <a:pPr marL="0" lvl="0" indent="0" algn="l" rtl="0">
              <a:lnSpc>
                <a:spcPct val="100000"/>
              </a:lnSpc>
              <a:spcBef>
                <a:spcPts val="0"/>
              </a:spcBef>
              <a:spcAft>
                <a:spcPts val="0"/>
              </a:spcAft>
              <a:buNone/>
            </a:pPr>
            <a:endParaRPr lang="en-US" b="1" dirty="0">
              <a:solidFill>
                <a:schemeClr val="accent2"/>
              </a:solidFill>
            </a:endParaRPr>
          </a:p>
          <a:p>
            <a:pPr marL="0" lvl="0" indent="0" algn="l" rtl="0">
              <a:lnSpc>
                <a:spcPct val="100000"/>
              </a:lnSpc>
              <a:spcBef>
                <a:spcPts val="0"/>
              </a:spcBef>
              <a:spcAft>
                <a:spcPts val="0"/>
              </a:spcAft>
              <a:buNone/>
            </a:pPr>
            <a:endParaRPr lang="en-US" b="1" dirty="0">
              <a:solidFill>
                <a:schemeClr val="accent2"/>
              </a:solidFill>
            </a:endParaRPr>
          </a:p>
          <a:p>
            <a:pPr marL="0" lvl="0" indent="0" algn="l" rtl="0">
              <a:lnSpc>
                <a:spcPct val="100000"/>
              </a:lnSpc>
              <a:spcBef>
                <a:spcPts val="0"/>
              </a:spcBef>
              <a:spcAft>
                <a:spcPts val="0"/>
              </a:spcAft>
              <a:buNone/>
            </a:pPr>
            <a:r>
              <a:rPr lang="en-US" b="1" dirty="0">
                <a:solidFill>
                  <a:schemeClr val="accent2"/>
                </a:solidFill>
              </a:rPr>
              <a:t>Evaluación: </a:t>
            </a:r>
            <a:r>
              <a:rPr lang="es-ES" dirty="0">
                <a:solidFill>
                  <a:schemeClr val="accent2"/>
                </a:solidFill>
              </a:rPr>
              <a:t>La evaluación de los aprendizajes es una de las tareas de mayor complejidad que realizan los docentes, tanto por el proceso que implica como por las consecuencias que tiene emitir juicios sobre los logros de aprendizaje de los alumnos.</a:t>
            </a:r>
            <a:endParaRPr dirty="0">
              <a:solidFill>
                <a:schemeClr val="accent2"/>
              </a:solidFill>
            </a:endParaRPr>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lecha: a la derecha 4">
            <a:hlinkClick r:id="rId3" action="ppaction://hlinksldjump"/>
            <a:extLst>
              <a:ext uri="{FF2B5EF4-FFF2-40B4-BE49-F238E27FC236}">
                <a16:creationId xmlns:a16="http://schemas.microsoft.com/office/drawing/2014/main" id="{5D17285C-5DE3-401F-A027-1C7693951803}"/>
              </a:ext>
            </a:extLst>
          </p:cNvPr>
          <p:cNvSpPr/>
          <p:nvPr/>
        </p:nvSpPr>
        <p:spPr>
          <a:xfrm>
            <a:off x="7560775" y="4483571"/>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8"/>
        <p:cNvGrpSpPr/>
        <p:nvPr/>
      </p:nvGrpSpPr>
      <p:grpSpPr>
        <a:xfrm>
          <a:off x="0" y="0"/>
          <a:ext cx="0" cy="0"/>
          <a:chOff x="0" y="0"/>
          <a:chExt cx="0" cy="0"/>
        </a:xfrm>
      </p:grpSpPr>
      <p:sp>
        <p:nvSpPr>
          <p:cNvPr id="1369" name="Google Shape;1369;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Caracteristicas </a:t>
            </a:r>
            <a:endParaRPr dirty="0"/>
          </a:p>
        </p:txBody>
      </p:sp>
      <p:sp>
        <p:nvSpPr>
          <p:cNvPr id="1370" name="Google Shape;1370;p59"/>
          <p:cNvSpPr txBox="1">
            <a:spLocks noGrp="1"/>
          </p:cNvSpPr>
          <p:nvPr>
            <p:ph type="subTitle" idx="1"/>
          </p:nvPr>
        </p:nvSpPr>
        <p:spPr>
          <a:xfrm>
            <a:off x="713250" y="1123450"/>
            <a:ext cx="7717500" cy="3442800"/>
          </a:xfrm>
          <a:prstGeom prst="rect">
            <a:avLst/>
          </a:prstGeom>
        </p:spPr>
        <p:txBody>
          <a:bodyPr spcFirstLastPara="1" wrap="square" lIns="91425" tIns="91425" rIns="91425" bIns="91425" numCol="2" anchor="t" anchorCtr="0">
            <a:noAutofit/>
          </a:bodyPr>
          <a:lstStyle/>
          <a:p>
            <a:pPr marL="127000" lvl="0" indent="0" algn="ctr" rtl="0">
              <a:spcBef>
                <a:spcPts val="0"/>
              </a:spcBef>
              <a:spcAft>
                <a:spcPts val="0"/>
              </a:spcAft>
              <a:buSzPts val="1600"/>
              <a:buNone/>
            </a:pPr>
            <a:r>
              <a:rPr lang="es-MX" b="1" dirty="0"/>
              <a:t>PLANEACIÓN</a:t>
            </a:r>
            <a:r>
              <a:rPr lang="es-MX" dirty="0"/>
              <a:t>  </a:t>
            </a:r>
          </a:p>
          <a:p>
            <a:pPr marL="127000" lvl="0" indent="0" algn="ctr" rtl="0">
              <a:spcBef>
                <a:spcPts val="0"/>
              </a:spcBef>
              <a:spcAft>
                <a:spcPts val="0"/>
              </a:spcAft>
              <a:buSzPts val="1600"/>
              <a:buNone/>
            </a:pPr>
            <a:endParaRPr lang="es-MX" dirty="0"/>
          </a:p>
          <a:p>
            <a:pPr marL="127000" lvl="0" indent="0" algn="ctr" rtl="0">
              <a:spcBef>
                <a:spcPts val="0"/>
              </a:spcBef>
              <a:spcAft>
                <a:spcPts val="0"/>
              </a:spcAft>
              <a:buSzPts val="1600"/>
              <a:buNone/>
            </a:pPr>
            <a:r>
              <a:rPr lang="es-MX" sz="1800" dirty="0">
                <a:ea typeface="Calibri" panose="020F0502020204030204" pitchFamily="34" charset="0"/>
              </a:rPr>
              <a:t>L</a:t>
            </a:r>
            <a:r>
              <a:rPr lang="es-MX" sz="1800" dirty="0">
                <a:effectLst/>
                <a:ea typeface="Calibri" panose="020F0502020204030204" pitchFamily="34" charset="0"/>
              </a:rPr>
              <a:t>ógica, continua, coherente, real, pertinente, flexible, permanente, preciso, relevante, prospectivo, participativo y funcional.</a:t>
            </a:r>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r>
              <a:rPr lang="es-MX" b="1" dirty="0"/>
              <a:t>EVALUACIÓN</a:t>
            </a:r>
          </a:p>
          <a:p>
            <a:pPr marL="127000" lvl="0" indent="0" algn="ctr" rtl="0">
              <a:spcBef>
                <a:spcPts val="0"/>
              </a:spcBef>
              <a:spcAft>
                <a:spcPts val="0"/>
              </a:spcAft>
              <a:buSzPts val="1600"/>
              <a:buNone/>
            </a:pPr>
            <a:endParaRPr lang="es-MX" sz="1400" b="1" dirty="0"/>
          </a:p>
          <a:p>
            <a:pPr marL="127000" lvl="0" indent="0" algn="ctr" rtl="0">
              <a:spcBef>
                <a:spcPts val="0"/>
              </a:spcBef>
              <a:spcAft>
                <a:spcPts val="0"/>
              </a:spcAft>
              <a:buSzPts val="1600"/>
              <a:buNone/>
            </a:pPr>
            <a:r>
              <a:rPr lang="es-MX" sz="1800" dirty="0">
                <a:effectLst/>
                <a:ea typeface="Calibri" panose="020F0502020204030204" pitchFamily="34" charset="0"/>
              </a:rPr>
              <a:t>Integral, sistemática, flexible, participativa o colectiva, formativa, recurrente, objetiva, autentico continua y permanente. </a:t>
            </a:r>
            <a:endParaRPr sz="1400" b="1" dirty="0"/>
          </a:p>
        </p:txBody>
      </p:sp>
      <p:sp>
        <p:nvSpPr>
          <p:cNvPr id="4" name="Flecha: a la derecha 3">
            <a:hlinkClick r:id="rId3" action="ppaction://hlinksldjump"/>
            <a:extLst>
              <a:ext uri="{FF2B5EF4-FFF2-40B4-BE49-F238E27FC236}">
                <a16:creationId xmlns:a16="http://schemas.microsoft.com/office/drawing/2014/main" id="{4D91B150-22C4-46AF-B9DA-7EE706DAC6C8}"/>
              </a:ext>
            </a:extLst>
          </p:cNvPr>
          <p:cNvSpPr/>
          <p:nvPr/>
        </p:nvSpPr>
        <p:spPr>
          <a:xfrm>
            <a:off x="5652462" y="4343421"/>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1"/>
          <p:cNvSpPr txBox="1">
            <a:spLocks noGrp="1"/>
          </p:cNvSpPr>
          <p:nvPr>
            <p:ph type="title"/>
          </p:nvPr>
        </p:nvSpPr>
        <p:spPr>
          <a:xfrm>
            <a:off x="713250" y="25227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Propósitos</a:t>
            </a:r>
            <a:endParaRPr dirty="0"/>
          </a:p>
        </p:txBody>
      </p:sp>
      <p:sp>
        <p:nvSpPr>
          <p:cNvPr id="1383" name="Google Shape;1383;p61"/>
          <p:cNvSpPr txBox="1">
            <a:spLocks noGrp="1"/>
          </p:cNvSpPr>
          <p:nvPr>
            <p:ph type="subTitle" idx="1"/>
          </p:nvPr>
        </p:nvSpPr>
        <p:spPr>
          <a:xfrm>
            <a:off x="713250" y="639662"/>
            <a:ext cx="7717500" cy="4382661"/>
          </a:xfrm>
          <a:prstGeom prst="rect">
            <a:avLst/>
          </a:prstGeom>
        </p:spPr>
        <p:txBody>
          <a:bodyPr spcFirstLastPara="1" wrap="square" lIns="91425" tIns="91425" rIns="91425" bIns="91425" numCol="2" anchor="t" anchorCtr="0">
            <a:noAutofit/>
          </a:bodyPr>
          <a:lstStyle/>
          <a:p>
            <a:pPr marL="0" lvl="0" indent="0" algn="ctr" rtl="0">
              <a:spcBef>
                <a:spcPts val="0"/>
              </a:spcBef>
              <a:spcAft>
                <a:spcPts val="0"/>
              </a:spcAft>
              <a:buNone/>
            </a:pPr>
            <a:r>
              <a:rPr lang="es-MX" sz="1400" b="1" dirty="0"/>
              <a:t>PLANEACIÓN </a:t>
            </a:r>
          </a:p>
          <a:p>
            <a:pPr>
              <a:lnSpc>
                <a:spcPct val="107000"/>
              </a:lnSpc>
              <a:spcAft>
                <a:spcPts val="800"/>
              </a:spcAft>
            </a:pPr>
            <a:r>
              <a:rPr lang="es-MX" sz="1400" dirty="0">
                <a:effectLst/>
                <a:ea typeface="Calibri" panose="020F0502020204030204" pitchFamily="34" charset="0"/>
                <a:cs typeface="Times New Roman" panose="02020603050405020304" pitchFamily="18" charset="0"/>
              </a:rPr>
              <a:t>La formación del individuo evita las improvisaciones, la coherencia entre objetivos, define las metas, el conocimiento previo y señala caminos lógicos, utilización de los recursos, selecciona los recursos adecuados, es un proceso de acción participativa y controla la distribución del tiempo.</a:t>
            </a:r>
          </a:p>
          <a:p>
            <a:r>
              <a:rPr lang="es-MX" sz="1400" dirty="0">
                <a:effectLst/>
                <a:ea typeface="Calibri" panose="020F0502020204030204" pitchFamily="34" charset="0"/>
              </a:rPr>
              <a:t>La finalidad de la planeación educativa es la prefiguración de un rol en el aula, permite especificar los fines, objetivos y metas de la educación</a:t>
            </a:r>
          </a:p>
          <a:p>
            <a:endParaRPr lang="es-MX" sz="1400" dirty="0"/>
          </a:p>
          <a:p>
            <a:pPr marL="114300" indent="0" algn="ctr">
              <a:buNone/>
            </a:pPr>
            <a:endParaRPr lang="es-MX" sz="1400" dirty="0"/>
          </a:p>
          <a:p>
            <a:pPr marL="114300" indent="0" algn="ctr">
              <a:buNone/>
            </a:pPr>
            <a:endParaRPr lang="es-MX" sz="1400" dirty="0"/>
          </a:p>
          <a:p>
            <a:pPr marL="114300" indent="0" algn="ctr">
              <a:buNone/>
            </a:pPr>
            <a:endParaRPr lang="es-MX" sz="1400" dirty="0"/>
          </a:p>
          <a:p>
            <a:pPr marL="114300" indent="0" algn="ctr">
              <a:buNone/>
            </a:pPr>
            <a:endParaRPr lang="es-MX" sz="1400" dirty="0"/>
          </a:p>
          <a:p>
            <a:pPr marL="114300" indent="0" algn="ctr">
              <a:buNone/>
            </a:pPr>
            <a:endParaRPr lang="es-MX" sz="1400" dirty="0"/>
          </a:p>
          <a:p>
            <a:pPr marL="114300" indent="0" algn="ctr">
              <a:buNone/>
            </a:pPr>
            <a:r>
              <a:rPr lang="es-MX" sz="1400" b="1" dirty="0"/>
              <a:t>EVALUACIÓN</a:t>
            </a:r>
          </a:p>
          <a:p>
            <a:pPr>
              <a:spcAft>
                <a:spcPts val="750"/>
              </a:spcAft>
            </a:pPr>
            <a:r>
              <a:rPr lang="es-MX" sz="1400" dirty="0">
                <a:effectLst/>
                <a:ea typeface="Times New Roman" panose="02020603050405020304" pitchFamily="18" charset="0"/>
              </a:rPr>
              <a:t>La mejora educativa en la que utilizamos sus resultados para identificar los problemas de aprovechamiento de los alumnos, proporcionarles retroalimentación y, con base en esto, mejorar la planeación de tal manera que los problemas detectados puedan ser superados.</a:t>
            </a:r>
          </a:p>
          <a:p>
            <a:pPr>
              <a:spcAft>
                <a:spcPts val="750"/>
              </a:spcAft>
            </a:pPr>
            <a:r>
              <a:rPr lang="es-MX" sz="1400" dirty="0">
                <a:effectLst/>
                <a:ea typeface="Times New Roman" panose="02020603050405020304" pitchFamily="18" charset="0"/>
              </a:rPr>
              <a:t>Su finalidad es identificar qué es lo que saben los estudiantes, en qué grado han logrado hacer suyos los conocimientos o habilidades establecidos en el programa, lo cual puede servir al maestro para modificar su trabajo en grupos posteriores.</a:t>
            </a:r>
          </a:p>
          <a:p>
            <a:r>
              <a:rPr lang="es-MX" sz="1400" dirty="0">
                <a:effectLst/>
                <a:ea typeface="Calibri" panose="020F0502020204030204" pitchFamily="34" charset="0"/>
              </a:rPr>
              <a:t>Las finalidades que comúnmente persigue la evaluación educativa son: diagnóstico, certificación, acreditación, monitoreo, mejora, rendición de cuentas, toma de decisiones,  y metaevaluación.</a:t>
            </a:r>
            <a:endParaRPr sz="1400" dirty="0"/>
          </a:p>
        </p:txBody>
      </p:sp>
      <p:sp>
        <p:nvSpPr>
          <p:cNvPr id="4" name="Flecha: a la derecha 3">
            <a:hlinkClick r:id="rId3" action="ppaction://hlinksldjump"/>
            <a:extLst>
              <a:ext uri="{FF2B5EF4-FFF2-40B4-BE49-F238E27FC236}">
                <a16:creationId xmlns:a16="http://schemas.microsoft.com/office/drawing/2014/main" id="{FDA8D511-5138-4CBB-92C2-7A9981D3903C}"/>
              </a:ext>
            </a:extLst>
          </p:cNvPr>
          <p:cNvSpPr/>
          <p:nvPr/>
        </p:nvSpPr>
        <p:spPr>
          <a:xfrm>
            <a:off x="8001000" y="4503838"/>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Enfoque</a:t>
            </a:r>
            <a:endParaRPr dirty="0"/>
          </a:p>
        </p:txBody>
      </p:sp>
      <p:sp>
        <p:nvSpPr>
          <p:cNvPr id="1363" name="Google Shape;1363;p58"/>
          <p:cNvSpPr txBox="1">
            <a:spLocks noGrp="1"/>
          </p:cNvSpPr>
          <p:nvPr>
            <p:ph type="body" idx="1"/>
          </p:nvPr>
        </p:nvSpPr>
        <p:spPr>
          <a:xfrm>
            <a:off x="613558" y="509337"/>
            <a:ext cx="7717500" cy="5143500"/>
          </a:xfrm>
          <a:prstGeom prst="rect">
            <a:avLst/>
          </a:prstGeom>
        </p:spPr>
        <p:txBody>
          <a:bodyPr spcFirstLastPara="1" wrap="square" lIns="91425" tIns="91425" rIns="91425" bIns="91425" numCol="2" anchor="t" anchorCtr="0">
            <a:noAutofit/>
          </a:bodyPr>
          <a:lstStyle/>
          <a:p>
            <a:pPr marL="0" lvl="0" indent="0" algn="ctr" rtl="0">
              <a:lnSpc>
                <a:spcPct val="100000"/>
              </a:lnSpc>
              <a:spcBef>
                <a:spcPts val="1600"/>
              </a:spcBef>
              <a:spcAft>
                <a:spcPts val="1600"/>
              </a:spcAft>
              <a:buNone/>
            </a:pPr>
            <a:r>
              <a:rPr lang="es-MX" sz="1400" b="1" dirty="0">
                <a:solidFill>
                  <a:schemeClr val="accent2"/>
                </a:solidFill>
              </a:rPr>
              <a:t>PLANEACIÓN</a:t>
            </a:r>
          </a:p>
          <a:p>
            <a:pPr marL="0" indent="0" algn="ctr">
              <a:lnSpc>
                <a:spcPct val="100000"/>
              </a:lnSpc>
              <a:spcBef>
                <a:spcPts val="1600"/>
              </a:spcBef>
              <a:spcAft>
                <a:spcPts val="1600"/>
              </a:spcAft>
              <a:buNone/>
            </a:pPr>
            <a:r>
              <a:rPr lang="es-MX" sz="1400" b="1" dirty="0">
                <a:solidFill>
                  <a:schemeClr val="accent2"/>
                </a:solidFill>
                <a:effectLst/>
                <a:ea typeface="Calibri" panose="020F0502020204030204" pitchFamily="34" charset="0"/>
                <a:cs typeface="Times New Roman" panose="02020603050405020304" pitchFamily="18" charset="0"/>
              </a:rPr>
              <a:t>Enfoque clásico</a:t>
            </a:r>
            <a:r>
              <a:rPr lang="es-MX" sz="1400" dirty="0">
                <a:solidFill>
                  <a:schemeClr val="accent2"/>
                </a:solidFill>
                <a:effectLst/>
                <a:ea typeface="Calibri" panose="020F0502020204030204" pitchFamily="34" charset="0"/>
                <a:cs typeface="Times New Roman" panose="02020603050405020304" pitchFamily="18" charset="0"/>
              </a:rPr>
              <a:t>: Está orientado a las tareas, su objetivo es hacer que los procesos sean cada vez más eficientes y estandarizados. Los aportes de este enfoque se concentran en la época industrial, donde se vio la necesidad de controlar los procesos a fin de hacerlos tan eficientes como sea posible desde la perspectiva de la racionalidad capitalista. Es así como la eficacia y la productividad se convierten en los criterios de máximo valor dentro de este enfoque; también resultó relevante la división del trabajo, es decir, la utilización especializada de los recursos y la especialización del trabajador, todo ello resultó útil en la optimización de los procesos. Por consiguiente, es tarea del administrador diseñar la división de tareas y agruparlas en secciones, divisiones y departamentos.</a:t>
            </a:r>
          </a:p>
          <a:p>
            <a:pPr marL="0" lvl="0" indent="0" algn="ctr" rtl="0">
              <a:lnSpc>
                <a:spcPct val="100000"/>
              </a:lnSpc>
              <a:spcBef>
                <a:spcPts val="1600"/>
              </a:spcBef>
              <a:spcAft>
                <a:spcPts val="1600"/>
              </a:spcAft>
              <a:buNone/>
            </a:pPr>
            <a:endParaRPr lang="es-MX" sz="1400" dirty="0">
              <a:solidFill>
                <a:schemeClr val="accent2"/>
              </a:solidFill>
            </a:endParaRPr>
          </a:p>
          <a:p>
            <a:pPr marL="0" lvl="0" indent="0" algn="ctr" rtl="0">
              <a:lnSpc>
                <a:spcPct val="100000"/>
              </a:lnSpc>
              <a:spcBef>
                <a:spcPts val="1600"/>
              </a:spcBef>
              <a:spcAft>
                <a:spcPts val="1600"/>
              </a:spcAft>
              <a:buNone/>
            </a:pPr>
            <a:r>
              <a:rPr lang="es-MX" sz="1400" b="1" dirty="0">
                <a:solidFill>
                  <a:schemeClr val="accent2"/>
                </a:solidFill>
              </a:rPr>
              <a:t> EVALUACIÓN </a:t>
            </a:r>
          </a:p>
          <a:p>
            <a:pPr marL="114300" indent="0">
              <a:lnSpc>
                <a:spcPct val="100000"/>
              </a:lnSpc>
              <a:spcAft>
                <a:spcPts val="800"/>
              </a:spcAft>
              <a:buNone/>
            </a:pPr>
            <a:r>
              <a:rPr lang="es-MX" sz="1400" dirty="0">
                <a:solidFill>
                  <a:schemeClr val="accent2"/>
                </a:solidFill>
                <a:effectLst/>
                <a:ea typeface="Calibri" panose="020F0502020204030204" pitchFamily="34" charset="0"/>
                <a:cs typeface="Times New Roman" panose="02020603050405020304" pitchFamily="18" charset="0"/>
              </a:rPr>
              <a:t>El enfoque por objetivos considera tres principios básicos.</a:t>
            </a:r>
          </a:p>
          <a:p>
            <a:pPr>
              <a:lnSpc>
                <a:spcPct val="100000"/>
              </a:lnSpc>
              <a:spcAft>
                <a:spcPts val="800"/>
              </a:spcAft>
            </a:pPr>
            <a:r>
              <a:rPr lang="es-MX" sz="1400" dirty="0">
                <a:solidFill>
                  <a:schemeClr val="accent2"/>
                </a:solidFill>
                <a:effectLst/>
                <a:ea typeface="Calibri" panose="020F0502020204030204" pitchFamily="34" charset="0"/>
                <a:cs typeface="Times New Roman" panose="02020603050405020304" pitchFamily="18" charset="0"/>
              </a:rPr>
              <a:t>La correspondencia entre los objetivos del programa y el contenido de la enseñanza.</a:t>
            </a:r>
          </a:p>
          <a:p>
            <a:pPr>
              <a:lnSpc>
                <a:spcPct val="100000"/>
              </a:lnSpc>
              <a:spcAft>
                <a:spcPts val="800"/>
              </a:spcAft>
            </a:pPr>
            <a:r>
              <a:rPr lang="es-MX" sz="1400" dirty="0">
                <a:solidFill>
                  <a:schemeClr val="accent2"/>
                </a:solidFill>
                <a:effectLst/>
                <a:ea typeface="Calibri" panose="020F0502020204030204" pitchFamily="34" charset="0"/>
                <a:cs typeface="Times New Roman" panose="02020603050405020304" pitchFamily="18" charset="0"/>
              </a:rPr>
              <a:t>La correspondencia entre el contenido de la enseñanza y los instrumentos de evaluación.</a:t>
            </a:r>
          </a:p>
          <a:p>
            <a:pPr>
              <a:lnSpc>
                <a:spcPct val="100000"/>
              </a:lnSpc>
              <a:spcAft>
                <a:spcPts val="800"/>
              </a:spcAft>
            </a:pPr>
            <a:r>
              <a:rPr lang="es-MX" sz="1400" dirty="0">
                <a:solidFill>
                  <a:schemeClr val="accent2"/>
                </a:solidFill>
                <a:effectLst/>
                <a:ea typeface="Calibri" panose="020F0502020204030204" pitchFamily="34" charset="0"/>
                <a:cs typeface="Times New Roman" panose="02020603050405020304" pitchFamily="18" charset="0"/>
              </a:rPr>
              <a:t>La correspondencia entre los objetivos del programa y los </a:t>
            </a:r>
            <a:r>
              <a:rPr lang="es-MX" sz="1400" dirty="0">
                <a:solidFill>
                  <a:schemeClr val="accent2"/>
                </a:solidFill>
                <a:effectLst/>
                <a:ea typeface="Calibri" panose="020F0502020204030204" pitchFamily="34" charset="0"/>
              </a:rPr>
              <a:t>instrumentos de evaluación.</a:t>
            </a:r>
            <a:endParaRPr lang="es-MX" sz="1400" dirty="0">
              <a:solidFill>
                <a:schemeClr val="accent2"/>
              </a:solidFill>
            </a:endParaRPr>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lecha: a la derecha 4">
            <a:hlinkClick r:id="rId3" action="ppaction://hlinksldjump"/>
            <a:extLst>
              <a:ext uri="{FF2B5EF4-FFF2-40B4-BE49-F238E27FC236}">
                <a16:creationId xmlns:a16="http://schemas.microsoft.com/office/drawing/2014/main" id="{FAAF83C2-3CBD-4561-AEE4-EED6D3A5FD42}"/>
              </a:ext>
            </a:extLst>
          </p:cNvPr>
          <p:cNvSpPr/>
          <p:nvPr/>
        </p:nvSpPr>
        <p:spPr>
          <a:xfrm>
            <a:off x="7759558" y="4483571"/>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759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8"/>
        <p:cNvGrpSpPr/>
        <p:nvPr/>
      </p:nvGrpSpPr>
      <p:grpSpPr>
        <a:xfrm>
          <a:off x="0" y="0"/>
          <a:ext cx="0" cy="0"/>
          <a:chOff x="0" y="0"/>
          <a:chExt cx="0" cy="0"/>
        </a:xfrm>
      </p:grpSpPr>
      <p:sp>
        <p:nvSpPr>
          <p:cNvPr id="1369" name="Google Shape;1369;p5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Etapas </a:t>
            </a:r>
            <a:endParaRPr dirty="0"/>
          </a:p>
        </p:txBody>
      </p:sp>
      <p:sp>
        <p:nvSpPr>
          <p:cNvPr id="1370" name="Google Shape;1370;p59"/>
          <p:cNvSpPr txBox="1">
            <a:spLocks noGrp="1"/>
          </p:cNvSpPr>
          <p:nvPr>
            <p:ph type="subTitle" idx="1"/>
          </p:nvPr>
        </p:nvSpPr>
        <p:spPr>
          <a:xfrm>
            <a:off x="643676" y="1013914"/>
            <a:ext cx="7717500" cy="3442800"/>
          </a:xfrm>
          <a:prstGeom prst="rect">
            <a:avLst/>
          </a:prstGeom>
        </p:spPr>
        <p:txBody>
          <a:bodyPr spcFirstLastPara="1" wrap="square" lIns="91425" tIns="91425" rIns="91425" bIns="91425" numCol="2" anchor="t" anchorCtr="0">
            <a:noAutofit/>
          </a:bodyPr>
          <a:lstStyle/>
          <a:p>
            <a:pPr marL="127000" lvl="0" indent="0" algn="ctr" rtl="0">
              <a:spcBef>
                <a:spcPts val="0"/>
              </a:spcBef>
              <a:spcAft>
                <a:spcPts val="0"/>
              </a:spcAft>
              <a:buSzPts val="1600"/>
              <a:buNone/>
            </a:pPr>
            <a:endParaRPr lang="es-MX" b="1" dirty="0"/>
          </a:p>
          <a:p>
            <a:pPr marL="127000" lvl="0" indent="0" algn="ctr" rtl="0">
              <a:spcBef>
                <a:spcPts val="0"/>
              </a:spcBef>
              <a:spcAft>
                <a:spcPts val="0"/>
              </a:spcAft>
              <a:buSzPts val="1600"/>
              <a:buNone/>
            </a:pPr>
            <a:r>
              <a:rPr lang="es-MX" b="1" dirty="0"/>
              <a:t>PLANEACIÓN</a:t>
            </a:r>
          </a:p>
          <a:p>
            <a:pPr marL="127000" lvl="0" indent="0" algn="ctr" rtl="0">
              <a:spcBef>
                <a:spcPts val="0"/>
              </a:spcBef>
              <a:spcAft>
                <a:spcPts val="0"/>
              </a:spcAft>
              <a:buSzPts val="1600"/>
              <a:buNone/>
            </a:pPr>
            <a:endParaRPr lang="es-MX" sz="1800" dirty="0">
              <a:effectLst/>
              <a:ea typeface="Calibri" panose="020F0502020204030204" pitchFamily="34" charset="0"/>
            </a:endParaRPr>
          </a:p>
          <a:p>
            <a:pPr marL="127000" lvl="0" indent="0" algn="ctr" rtl="0">
              <a:spcBef>
                <a:spcPts val="0"/>
              </a:spcBef>
              <a:spcAft>
                <a:spcPts val="0"/>
              </a:spcAft>
              <a:buSzPts val="1600"/>
              <a:buNone/>
            </a:pPr>
            <a:r>
              <a:rPr lang="es-MX" sz="1800" dirty="0">
                <a:effectLst/>
                <a:ea typeface="Calibri" panose="020F0502020204030204" pitchFamily="34" charset="0"/>
              </a:rPr>
              <a:t>Planeación- Fines, objetivos y metas-estrategias a usar en el proceso educativo.</a:t>
            </a:r>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dirty="0"/>
          </a:p>
          <a:p>
            <a:pPr marL="127000" lvl="0" indent="0" algn="ctr" rtl="0">
              <a:spcBef>
                <a:spcPts val="0"/>
              </a:spcBef>
              <a:spcAft>
                <a:spcPts val="0"/>
              </a:spcAft>
              <a:buSzPts val="1600"/>
              <a:buNone/>
            </a:pPr>
            <a:endParaRPr lang="es-MX" sz="1800" b="1" dirty="0"/>
          </a:p>
          <a:p>
            <a:pPr marL="127000" lvl="0" indent="0" algn="ctr" rtl="0">
              <a:spcBef>
                <a:spcPts val="0"/>
              </a:spcBef>
              <a:spcAft>
                <a:spcPts val="0"/>
              </a:spcAft>
              <a:buSzPts val="1600"/>
              <a:buNone/>
            </a:pPr>
            <a:r>
              <a:rPr lang="es-MX" b="1" dirty="0"/>
              <a:t>EVALUACIÓN</a:t>
            </a:r>
          </a:p>
          <a:p>
            <a:pPr marL="127000" lvl="0" indent="0" algn="ctr" rtl="0">
              <a:spcBef>
                <a:spcPts val="0"/>
              </a:spcBef>
              <a:spcAft>
                <a:spcPts val="0"/>
              </a:spcAft>
              <a:buSzPts val="1600"/>
              <a:buNone/>
            </a:pPr>
            <a:endParaRPr lang="es-MX" sz="1200" b="1" dirty="0"/>
          </a:p>
          <a:p>
            <a:pPr marL="127000" lvl="0" indent="0" algn="ctr" rtl="0">
              <a:spcBef>
                <a:spcPts val="0"/>
              </a:spcBef>
              <a:spcAft>
                <a:spcPts val="0"/>
              </a:spcAft>
              <a:buSzPts val="1600"/>
              <a:buNone/>
            </a:pPr>
            <a:r>
              <a:rPr lang="es-MX" dirty="0">
                <a:effectLst/>
                <a:ea typeface="Calibri" panose="020F0502020204030204" pitchFamily="34" charset="0"/>
              </a:rPr>
              <a:t>Podemos considerar tres fases o etapas de evaluación: la evaluación inicial, que comprende la evaluación de contexto y la evaluación diagnóstica; la evaluación de proceso o evaluación formativa y la evaluación de resultados o evaluación sumativa, llamada también evaluación de salida.</a:t>
            </a:r>
            <a:endParaRPr sz="1100" b="1" dirty="0"/>
          </a:p>
        </p:txBody>
      </p:sp>
      <p:sp>
        <p:nvSpPr>
          <p:cNvPr id="4" name="Flecha: a la derecha 3">
            <a:hlinkClick r:id="rId3" action="ppaction://hlinksldjump"/>
            <a:extLst>
              <a:ext uri="{FF2B5EF4-FFF2-40B4-BE49-F238E27FC236}">
                <a16:creationId xmlns:a16="http://schemas.microsoft.com/office/drawing/2014/main" id="{44BDD85F-0B08-45DD-A818-FB561F7F7CFF}"/>
              </a:ext>
            </a:extLst>
          </p:cNvPr>
          <p:cNvSpPr/>
          <p:nvPr/>
        </p:nvSpPr>
        <p:spPr>
          <a:xfrm>
            <a:off x="5831366" y="4456714"/>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64895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61"/>
          <p:cNvSpPr txBox="1">
            <a:spLocks noGrp="1"/>
          </p:cNvSpPr>
          <p:nvPr>
            <p:ph type="title"/>
          </p:nvPr>
        </p:nvSpPr>
        <p:spPr>
          <a:xfrm>
            <a:off x="713250" y="27876"/>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Elementos </a:t>
            </a:r>
            <a:endParaRPr dirty="0"/>
          </a:p>
        </p:txBody>
      </p:sp>
      <p:sp>
        <p:nvSpPr>
          <p:cNvPr id="1383" name="Google Shape;1383;p61"/>
          <p:cNvSpPr txBox="1">
            <a:spLocks noGrp="1"/>
          </p:cNvSpPr>
          <p:nvPr>
            <p:ph type="subTitle" idx="1"/>
          </p:nvPr>
        </p:nvSpPr>
        <p:spPr>
          <a:xfrm>
            <a:off x="548863" y="541500"/>
            <a:ext cx="7717500" cy="4574124"/>
          </a:xfrm>
          <a:prstGeom prst="rect">
            <a:avLst/>
          </a:prstGeom>
        </p:spPr>
        <p:txBody>
          <a:bodyPr spcFirstLastPara="1" wrap="square" lIns="91425" tIns="91425" rIns="91425" bIns="91425" numCol="2" anchor="t" anchorCtr="0">
            <a:noAutofit/>
          </a:bodyPr>
          <a:lstStyle/>
          <a:p>
            <a:pPr marL="0" lvl="0" indent="0" algn="ctr" rtl="0">
              <a:spcBef>
                <a:spcPts val="0"/>
              </a:spcBef>
              <a:spcAft>
                <a:spcPts val="0"/>
              </a:spcAft>
              <a:buNone/>
            </a:pPr>
            <a:r>
              <a:rPr lang="es-MX" sz="1400" b="1" dirty="0"/>
              <a:t>PLANEACIÓN</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1.- Datos de identificación</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a) Nombre del Plantel b) Clave del centro de trabajo c) Nombre del docente d) Nivel Educativo e) Grado que Imparte f) Grupo g) Turno h) Periodo de Planeación i) Campo de formación, Área de Desarrollo a trabajar j) Horas por semana k) Número de planeación l) Instrumento de Evaluación a Emplear</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2.- INTENCIONES FORMATIVAS. Se refiere al logro del aprendizaje esperado. Propósito general, especifico, campo de formación académica, organizador curricular 1 y 2, aprendizaje esperado. </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3.- SITUACION DIDÁCTICA: Inicio (recuperación de saberes previos, dar a conocer que se va a hacer, información de los recursos que se va a utilizar), desarrollo (¿Qué? ¿Cómo? ¿Con qué? ¿Para qué? y cierre (evaluación, retroalimentación).</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4.- EVALUACIÓN FORMATIVA A TRAVÉS DE INDICADORES</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5.- HERRAMIENTA DE EVALUACIÓN: ESCALA ESTIMATIVA</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6.- NIVEL DE LOGRO PARA DECLARAR COMPETENCIA Y PROPÓSITO ALCANZADO.</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7.- VALIDACIÓN DEL DIRECTIVO</a:t>
            </a:r>
          </a:p>
          <a:p>
            <a:pPr marL="114300" indent="0" algn="ctr">
              <a:lnSpc>
                <a:spcPct val="107000"/>
              </a:lnSpc>
              <a:spcAft>
                <a:spcPts val="800"/>
              </a:spcAft>
              <a:buNone/>
            </a:pPr>
            <a:r>
              <a:rPr lang="es-MX" sz="1400" b="1" dirty="0">
                <a:effectLst/>
                <a:ea typeface="Calibri" panose="020F0502020204030204" pitchFamily="34" charset="0"/>
                <a:cs typeface="Times New Roman" panose="02020603050405020304" pitchFamily="18" charset="0"/>
              </a:rPr>
              <a:t>EVALUACIÓN </a:t>
            </a:r>
          </a:p>
          <a:p>
            <a:pPr>
              <a:lnSpc>
                <a:spcPct val="107000"/>
              </a:lnSpc>
              <a:spcAft>
                <a:spcPts val="800"/>
              </a:spcAft>
            </a:pPr>
            <a:r>
              <a:rPr lang="es-MX" sz="1200" dirty="0">
                <a:effectLst/>
                <a:ea typeface="Calibri" panose="020F0502020204030204" pitchFamily="34" charset="0"/>
                <a:cs typeface="Times New Roman" panose="02020603050405020304" pitchFamily="18" charset="0"/>
              </a:rPr>
              <a:t>Cuando se evalúa desde el enfoque formativo, se debe tener presente una serie de elementos para el diseño, el desarrollo y la reflexión del proceso evaluativo, que se refieren a las siguientes preguntas: ¿Qué se evalúa? ¿Para qué se evalúa? ¿Quiénes evalúan? ¿Cuándo se evalúa? ¿Cómo se evalúa? ¿Cómo se emiten juicios? ¿Cómo se distribuyen las responsabilidades </a:t>
            </a:r>
            <a:r>
              <a:rPr lang="es-MX" sz="1200" dirty="0">
                <a:effectLst/>
                <a:ea typeface="Calibri" panose="020F0502020204030204" pitchFamily="34" charset="0"/>
              </a:rPr>
              <a:t>de la evaluación? ¿Qué se hace con los resultados de la evaluación?</a:t>
            </a:r>
            <a:endParaRPr lang="es-MX" sz="1200" b="1" dirty="0">
              <a:effectLst/>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sz="1200" b="1" dirty="0"/>
          </a:p>
        </p:txBody>
      </p:sp>
      <p:sp>
        <p:nvSpPr>
          <p:cNvPr id="4" name="Flecha: a la derecha 3">
            <a:hlinkClick r:id="rId3" action="ppaction://hlinksldjump"/>
            <a:extLst>
              <a:ext uri="{FF2B5EF4-FFF2-40B4-BE49-F238E27FC236}">
                <a16:creationId xmlns:a16="http://schemas.microsoft.com/office/drawing/2014/main" id="{4369E492-987E-483D-9958-BEEA4BD95AAF}"/>
              </a:ext>
            </a:extLst>
          </p:cNvPr>
          <p:cNvSpPr/>
          <p:nvPr/>
        </p:nvSpPr>
        <p:spPr>
          <a:xfrm>
            <a:off x="7859250" y="4457943"/>
            <a:ext cx="1143000" cy="554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214666282"/>
      </p:ext>
    </p:extLst>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EDECDF"/>
      </a:lt1>
      <a:dk2>
        <a:srgbClr val="C8A591"/>
      </a:dk2>
      <a:lt2>
        <a:srgbClr val="FFFFFF"/>
      </a:lt2>
      <a:accent1>
        <a:srgbClr val="A0A299"/>
      </a:accent1>
      <a:accent2>
        <a:srgbClr val="40474B"/>
      </a:accent2>
      <a:accent3>
        <a:srgbClr val="C8A591"/>
      </a:accent3>
      <a:accent4>
        <a:srgbClr val="EDECDF"/>
      </a:accent4>
      <a:accent5>
        <a:srgbClr val="A0A299"/>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918</Words>
  <Application>Microsoft Office PowerPoint</Application>
  <PresentationFormat>Presentación en pantalla (16:9)</PresentationFormat>
  <Paragraphs>92</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Calibri</vt:lpstr>
      <vt:lpstr>Times New Roman</vt:lpstr>
      <vt:lpstr>Ubuntu</vt:lpstr>
      <vt:lpstr>Manjari</vt:lpstr>
      <vt:lpstr>Hammersmith One</vt:lpstr>
      <vt:lpstr>Arial</vt:lpstr>
      <vt:lpstr>Elegant Education Pack for Students by Slidesgo</vt:lpstr>
      <vt:lpstr>Presentación de PowerPoint</vt:lpstr>
      <vt:lpstr>Planeación y Evaluación</vt:lpstr>
      <vt:lpstr>Concepto</vt:lpstr>
      <vt:lpstr>Caracteristicas </vt:lpstr>
      <vt:lpstr>Propósitos</vt:lpstr>
      <vt:lpstr>Enfoque</vt:lpstr>
      <vt:lpstr>Etapas </vt:lpstr>
      <vt:lpstr>Elementos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Education  Pack for Students </dc:title>
  <cp:lastModifiedBy>ANGELA DANIELA SANCHEZ GOMEZ</cp:lastModifiedBy>
  <cp:revision>9</cp:revision>
  <dcterms:modified xsi:type="dcterms:W3CDTF">2021-05-24T22:57:32Z</dcterms:modified>
</cp:coreProperties>
</file>