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74" r:id="rId5"/>
    <p:sldId id="259" r:id="rId6"/>
    <p:sldId id="268" r:id="rId7"/>
    <p:sldId id="267" r:id="rId8"/>
    <p:sldId id="270" r:id="rId9"/>
    <p:sldId id="271" r:id="rId10"/>
    <p:sldId id="272" r:id="rId11"/>
    <p:sldId id="273" r:id="rId12"/>
    <p:sldId id="262" r:id="rId13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226" autoAdjust="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A2B0A8C-8A53-47B4-87FE-FD79F44507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2FD2F75-4723-4D19-A015-F710FC1819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3538F-2982-46F2-A990-44797FC6FAAC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16006D7-62CB-4D89-BF31-E9DAAA66EC6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05524A-0755-493F-86EA-B64E8BCEAC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E67EF-1F22-479A-A30D-ECB88629F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8083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7E0F5-9CEC-4A9B-99CB-234ED36F092B}" type="datetimeFigureOut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estilos de texto del patrón</a:t>
            </a:r>
          </a:p>
          <a:p>
            <a:pPr lvl="1"/>
            <a:r>
              <a:rPr lang="es-ES" noProof="0" dirty="0"/>
              <a:t>Segundo nivel</a:t>
            </a:r>
          </a:p>
          <a:p>
            <a:pPr lvl="2"/>
            <a:r>
              <a:rPr lang="es-ES" noProof="0" dirty="0"/>
              <a:t>Tercer nivel</a:t>
            </a:r>
          </a:p>
          <a:p>
            <a:pPr lvl="3"/>
            <a:r>
              <a:rPr lang="es-ES" noProof="0" dirty="0"/>
              <a:t>Cuarto nivel</a:t>
            </a:r>
          </a:p>
          <a:p>
            <a:pPr lvl="4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009DD-49B9-4AED-B9AE-7CD4AE12A89A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8587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8009DD-49B9-4AED-B9AE-7CD4AE12A89A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627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8009DD-49B9-4AED-B9AE-7CD4AE12A89A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037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8009DD-49B9-4AED-B9AE-7CD4AE12A89A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081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125BFA2B-6C97-4274-9B25-DC9FD34D54F9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71766878-3199-4EAB-94E7-2D6D11070E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047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514B999-2564-4963-94EE-ADD2E7066A39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1766878-3199-4EAB-94E7-2D6D11070E1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72992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6551CF8-631D-4B47-AA5C-F99AC1E2F82F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1766878-3199-4EAB-94E7-2D6D11070E1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548832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79BF8-5CD6-4FD5-956A-091F0350A070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1766878-3199-4EAB-94E7-2D6D11070E14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40984300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6AE8780-DE7D-4E83-9280-17932B0D9AF8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1766878-3199-4EAB-94E7-2D6D11070E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28193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C6ADA7-B5C6-4479-BCA8-9D6C53FF986F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1766878-3199-4EAB-94E7-2D6D11070E1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831710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8D6DDF3-0870-49B4-A975-1177E6451243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1766878-3199-4EAB-94E7-2D6D11070E1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926376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33D2E76-06C8-485F-897F-084AC2373803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1766878-3199-4EAB-94E7-2D6D11070E1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4647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5193613-DC2C-4AC9-86FE-2526792A8FB3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1766878-3199-4EAB-94E7-2D6D11070E1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1889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pPr rtl="0"/>
            <a:fld id="{EC479BF8-5CD6-4FD5-956A-091F0350A070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pPr rtl="0"/>
            <a:fld id="{71766878-3199-4EAB-94E7-2D6D11070E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4837003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pPr rtl="0"/>
            <a:fld id="{EC479BF8-5CD6-4FD5-956A-091F0350A070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pPr rtl="0"/>
            <a:fld id="{71766878-3199-4EAB-94E7-2D6D11070E14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98942566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C479BF8-5CD6-4FD5-956A-091F0350A070}" type="datetime1">
              <a:rPr lang="es-ES" noProof="0" smtClean="0"/>
              <a:t>24/05/2021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766878-3199-4EAB-94E7-2D6D11070E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585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5" Type="http://schemas.openxmlformats.org/officeDocument/2006/relationships/slide" Target="slide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3911;p56"/>
          <p:cNvSpPr txBox="1">
            <a:spLocks noGrp="1"/>
          </p:cNvSpPr>
          <p:nvPr/>
        </p:nvSpPr>
        <p:spPr>
          <a:xfrm>
            <a:off x="6058950" y="1406943"/>
            <a:ext cx="19023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ntarell"/>
              <a:buChar char="●"/>
              <a:defRPr sz="18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●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●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solidFill>
                  <a:schemeClr val="tx1"/>
                </a:solidFill>
              </a:rPr>
              <a:t>COMPUTO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7" name="Google Shape;3917;p56"/>
          <p:cNvSpPr txBox="1">
            <a:spLocks noGrp="1"/>
          </p:cNvSpPr>
          <p:nvPr/>
        </p:nvSpPr>
        <p:spPr>
          <a:xfrm>
            <a:off x="4373709" y="620601"/>
            <a:ext cx="5568943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ntarell"/>
              <a:buChar char="●"/>
              <a:defRPr sz="18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●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●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Licenciatura en educación Preescolar 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8" name="Google Shape;3918;p56"/>
          <p:cNvSpPr txBox="1">
            <a:spLocks noGrp="1"/>
          </p:cNvSpPr>
          <p:nvPr/>
        </p:nvSpPr>
        <p:spPr>
          <a:xfrm>
            <a:off x="4630186" y="2847340"/>
            <a:ext cx="5055988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SemiBold"/>
              <a:buNone/>
              <a:defRPr sz="2800" b="0" i="0" u="none" strike="noStrike" cap="none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Sara Gabriela Vargas Rangel #20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9" name="Google Shape;3924;p56"/>
          <p:cNvSpPr txBox="1">
            <a:spLocks noGrp="1"/>
          </p:cNvSpPr>
          <p:nvPr/>
        </p:nvSpPr>
        <p:spPr>
          <a:xfrm>
            <a:off x="4767409" y="2182785"/>
            <a:ext cx="4485382" cy="664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ntarell"/>
              <a:buChar char="●"/>
              <a:defRPr sz="18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●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●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“presentación en power point” 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10" name="Google Shape;3925;p56"/>
          <p:cNvSpPr txBox="1">
            <a:spLocks noGrp="1"/>
          </p:cNvSpPr>
          <p:nvPr/>
        </p:nvSpPr>
        <p:spPr>
          <a:xfrm>
            <a:off x="3754657" y="3511895"/>
            <a:ext cx="6187995" cy="3094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ntarell"/>
              <a:buChar char="●"/>
              <a:defRPr sz="18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●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●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○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ntarell"/>
              <a:buChar char="■"/>
              <a:defRPr sz="1400" b="0" i="0" u="none" strike="noStrike" cap="none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9pPr>
          </a:lstStyle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1 B</a:t>
            </a: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Profesora. Diana Elizabeth Cerda Orocio </a:t>
            </a: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Saltillo Coahuila           </a:t>
            </a:r>
            <a:r>
              <a:rPr lang="es-MX" sz="2400" dirty="0" smtClean="0">
                <a:solidFill>
                  <a:schemeClr val="tx1"/>
                </a:solidFill>
              </a:rPr>
              <a:t>        mayo </a:t>
            </a:r>
            <a:r>
              <a:rPr lang="es-MX" sz="2400" dirty="0" smtClean="0">
                <a:solidFill>
                  <a:schemeClr val="tx1"/>
                </a:solidFill>
              </a:rPr>
              <a:t>2021</a:t>
            </a: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415" y="667738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43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DB82B-9AC0-402E-A811-491974D418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6500" dirty="0" smtClean="0"/>
              <a:t>El bullying </a:t>
            </a:r>
            <a:endParaRPr lang="es-ES" sz="6500" dirty="0"/>
          </a:p>
        </p:txBody>
      </p:sp>
      <p:pic>
        <p:nvPicPr>
          <p:cNvPr id="1028" name="Picture 4" descr="El BULLYING y sus consecuencias - Mundo primar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5989" y="4583865"/>
            <a:ext cx="3101247" cy="2067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64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2863501"/>
            <a:ext cx="2259874" cy="1003105"/>
          </a:xfrm>
        </p:spPr>
        <p:txBody>
          <a:bodyPr>
            <a:normAutofit fontScale="90000"/>
          </a:bodyPr>
          <a:lstStyle/>
          <a:p>
            <a:r>
              <a:rPr lang="es-MX" sz="4400" dirty="0" smtClean="0">
                <a:solidFill>
                  <a:schemeClr val="bg1"/>
                </a:solidFill>
              </a:rPr>
              <a:t>Índice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3726256" y="1267050"/>
            <a:ext cx="2204281" cy="587876"/>
          </a:xfrm>
        </p:spPr>
        <p:txBody>
          <a:bodyPr>
            <a:normAutofit/>
          </a:bodyPr>
          <a:lstStyle/>
          <a:p>
            <a:r>
              <a:rPr lang="es-MX" sz="2800" dirty="0" smtClean="0">
                <a:hlinkClick r:id="rId2" action="ppaction://hlinksldjump"/>
              </a:rPr>
              <a:t>Que</a:t>
            </a:r>
            <a:r>
              <a:rPr lang="es-MX" sz="2400" dirty="0" smtClean="0">
                <a:hlinkClick r:id="rId2" action="ppaction://hlinksldjump"/>
              </a:rPr>
              <a:t> </a:t>
            </a:r>
            <a:r>
              <a:rPr lang="es-MX" sz="2800" dirty="0" smtClean="0">
                <a:hlinkClick r:id="rId2" action="ppaction://hlinksldjump"/>
              </a:rPr>
              <a:t>es?</a:t>
            </a:r>
            <a:endParaRPr lang="es-MX" sz="2800" dirty="0">
              <a:hlinkClick r:id="rId2" action="ppaction://hlinksldjump"/>
            </a:endParaRPr>
          </a:p>
        </p:txBody>
      </p:sp>
      <p:sp>
        <p:nvSpPr>
          <p:cNvPr id="6" name="Marcador de texto 4">
            <a:hlinkClick r:id="rId3" action="ppaction://hlinksldjump"/>
          </p:cNvPr>
          <p:cNvSpPr txBox="1">
            <a:spLocks/>
          </p:cNvSpPr>
          <p:nvPr/>
        </p:nvSpPr>
        <p:spPr>
          <a:xfrm>
            <a:off x="5788010" y="2022571"/>
            <a:ext cx="4964898" cy="561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dirty="0" smtClean="0"/>
              <a:t>Tipos de bullying</a:t>
            </a:r>
            <a:endParaRPr lang="es-MX" sz="2800" dirty="0"/>
          </a:p>
        </p:txBody>
      </p:sp>
      <p:sp>
        <p:nvSpPr>
          <p:cNvPr id="7" name="Marcador de texto 4">
            <a:hlinkClick r:id="rId4" action="ppaction://hlinksldjump"/>
          </p:cNvPr>
          <p:cNvSpPr txBox="1">
            <a:spLocks/>
          </p:cNvSpPr>
          <p:nvPr/>
        </p:nvSpPr>
        <p:spPr>
          <a:xfrm>
            <a:off x="3726256" y="3197801"/>
            <a:ext cx="3696789" cy="625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dirty="0" smtClean="0"/>
              <a:t>Causas </a:t>
            </a:r>
            <a:endParaRPr lang="es-MX" sz="2800" dirty="0"/>
          </a:p>
        </p:txBody>
      </p:sp>
      <p:sp>
        <p:nvSpPr>
          <p:cNvPr id="8" name="Marcador de texto 4">
            <a:hlinkClick r:id="rId5" action="ppaction://hlinksldjump"/>
          </p:cNvPr>
          <p:cNvSpPr txBox="1">
            <a:spLocks/>
          </p:cNvSpPr>
          <p:nvPr/>
        </p:nvSpPr>
        <p:spPr>
          <a:xfrm>
            <a:off x="6165666" y="4124342"/>
            <a:ext cx="4441372" cy="987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dirty="0" smtClean="0"/>
              <a:t>Consecuencias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9" name="Marcador de texto 4">
            <a:hlinkClick r:id="rId6" action="ppaction://hlinksldjump"/>
          </p:cNvPr>
          <p:cNvSpPr txBox="1">
            <a:spLocks/>
          </p:cNvSpPr>
          <p:nvPr/>
        </p:nvSpPr>
        <p:spPr>
          <a:xfrm>
            <a:off x="3726256" y="5620030"/>
            <a:ext cx="6628236" cy="751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dirty="0" smtClean="0"/>
              <a:t>Prevención de bullying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870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C9E7E-C8DB-4D73-80B6-C5D35AD7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sz="4000" dirty="0" smtClean="0"/>
              <a:t>¿Qué es?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3445" y="1528354"/>
            <a:ext cx="10554787" cy="36314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tipo de comportamiento violento e intimidatorio que se ejerce de manera verbal, física o psicológica entre niños y adolescentes durante la etapa escolar.</a:t>
            </a:r>
          </a:p>
          <a:p>
            <a:pPr marL="0" indent="0">
              <a:buNone/>
            </a:pPr>
            <a:r>
              <a:rPr lang="es-MX" dirty="0" smtClean="0"/>
              <a:t>Se </a:t>
            </a:r>
            <a:r>
              <a:rPr lang="es-MX" dirty="0"/>
              <a:t>trata de una serie de maltratos continuos que son llevados a cabo de manera intencional por uno o varios agresores, con el propósito de agredir, generar inseguridad o entorpecer su desenvolvimiento escolar de la víctima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/>
              <a:t>El bullying suele ser practicado contra niños o jóvenes que se caracterizan por ser sumisos, tener dificultades para defenderse, presentar baja autoestima, ser inseguros o porque se diferencian de sus compañeros por diversos motivos.</a:t>
            </a:r>
          </a:p>
          <a:p>
            <a:pPr marL="0" indent="0">
              <a:buNone/>
            </a:pPr>
            <a:r>
              <a:rPr lang="es-MX" dirty="0" smtClean="0"/>
              <a:t>Este </a:t>
            </a:r>
            <a:r>
              <a:rPr lang="es-MX" dirty="0"/>
              <a:t>tipo de maltrato puede ocurrir en diferentes lugares, como en espacios públicos o parques, pero fundamentalmente está relacionado con el entorno escolar, por lo que afecta a niños y adolescentes en sus relaciones con sus compañeros de estudios.</a:t>
            </a:r>
          </a:p>
        </p:txBody>
      </p:sp>
      <p:pic>
        <p:nvPicPr>
          <p:cNvPr id="2050" name="Picture 2" descr="Qué es el Bullying? - SecureKi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538" y="4881288"/>
            <a:ext cx="2790462" cy="1859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entágono 3">
            <a:hlinkClick r:id="rId4" action="ppaction://hlinksldjump"/>
          </p:cNvPr>
          <p:cNvSpPr/>
          <p:nvPr/>
        </p:nvSpPr>
        <p:spPr>
          <a:xfrm>
            <a:off x="1063445" y="6152606"/>
            <a:ext cx="1732006" cy="404948"/>
          </a:xfrm>
          <a:prstGeom prst="homePlat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6"/>
                </a:solidFill>
              </a:rPr>
              <a:t>Índice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70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97775"/>
          </a:xfrm>
        </p:spPr>
        <p:txBody>
          <a:bodyPr>
            <a:normAutofit/>
          </a:bodyPr>
          <a:lstStyle/>
          <a:p>
            <a:r>
              <a:rPr lang="es-MX" sz="4000" dirty="0" smtClean="0"/>
              <a:t>Tipos de bullying 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1489165"/>
            <a:ext cx="10178322" cy="48332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2100" dirty="0" smtClean="0"/>
              <a:t>Existen 5 tipos de bullying: </a:t>
            </a:r>
          </a:p>
          <a:p>
            <a:pPr marL="0" indent="0">
              <a:buNone/>
            </a:pPr>
            <a:r>
              <a:rPr lang="es-MX" b="1" dirty="0" smtClean="0">
                <a:solidFill>
                  <a:schemeClr val="tx1"/>
                </a:solidFill>
              </a:rPr>
              <a:t>1.  </a:t>
            </a:r>
            <a:r>
              <a:rPr lang="es-MX" b="1" dirty="0" smtClean="0"/>
              <a:t>Bullying verbal</a:t>
            </a:r>
            <a:r>
              <a:rPr lang="es-MX" sz="2800" dirty="0" smtClean="0"/>
              <a:t>. </a:t>
            </a:r>
            <a:r>
              <a:rPr lang="es-MX" dirty="0"/>
              <a:t>se caracteriza porque el acosador expresa su maltrato por medio de la palabra inventando historias, haciendo uso de amenazas, insultos, apodos, frases excluyentes o burlonas acerca de la apariencia, discapacidad o condición </a:t>
            </a:r>
            <a:r>
              <a:rPr lang="es-MX" dirty="0" smtClean="0"/>
              <a:t>sexual.</a:t>
            </a:r>
          </a:p>
          <a:p>
            <a:pPr marL="0" indent="0">
              <a:buNone/>
            </a:pPr>
            <a:r>
              <a:rPr lang="es-MX" b="1" dirty="0" smtClean="0">
                <a:solidFill>
                  <a:schemeClr val="tx1"/>
                </a:solidFill>
              </a:rPr>
              <a:t>2.  </a:t>
            </a:r>
            <a:r>
              <a:rPr lang="es-MX" b="1" dirty="0" smtClean="0"/>
              <a:t>Bullying Físico</a:t>
            </a:r>
            <a:r>
              <a:rPr lang="es-MX" b="1" dirty="0"/>
              <a:t>. </a:t>
            </a:r>
            <a:r>
              <a:rPr lang="es-MX" dirty="0"/>
              <a:t>Es el tipo de acoso más común, especialmente entre chicos. Incluye golpes, empujones e incluso palizas entre uno o varios agresores contra una sola víctima, En ocasiones, se produce también el robo o daño intencionado de las pertenencias de las víctimas. </a:t>
            </a:r>
          </a:p>
          <a:p>
            <a:pPr marL="457200" indent="-457200">
              <a:buAutoNum type="arabicPeriod" startAt="3"/>
            </a:pPr>
            <a:r>
              <a:rPr lang="es-MX" b="1" dirty="0" smtClean="0"/>
              <a:t>Bullying Social</a:t>
            </a:r>
            <a:r>
              <a:rPr lang="es-MX" b="1" dirty="0"/>
              <a:t>. </a:t>
            </a:r>
            <a:r>
              <a:rPr lang="es-MX" dirty="0" smtClean="0"/>
              <a:t>Conjunto </a:t>
            </a:r>
            <a:r>
              <a:rPr lang="es-MX" dirty="0"/>
              <a:t>de acciones que llevan a cabo los agresores a fin de excluir a una persona de un grupo social, bien sea ignorando su presencia, excluyéndola de una actividad, discriminándola por su situación económica, entre otras cosas</a:t>
            </a:r>
            <a:r>
              <a:rPr lang="es-MX" b="1" dirty="0" smtClean="0"/>
              <a:t>.</a:t>
            </a:r>
          </a:p>
          <a:p>
            <a:pPr marL="0" indent="0">
              <a:buNone/>
            </a:pPr>
            <a:r>
              <a:rPr lang="es-MX" b="1" dirty="0">
                <a:solidFill>
                  <a:schemeClr val="tx1"/>
                </a:solidFill>
              </a:rPr>
              <a:t>4.   </a:t>
            </a:r>
            <a:r>
              <a:rPr lang="es-MX" b="1" dirty="0"/>
              <a:t>Bullying sexual. </a:t>
            </a:r>
            <a:r>
              <a:rPr lang="es-MX" dirty="0"/>
              <a:t>Se presenta un asedio, inducción o abuso sexual o referencias malintencionadas a partes íntimas del cuerpo de la víctima. Incluye el bullying homófobo, que es cuando el maltrato hace referencia a la orientación sexual de la víctima por motivos de homosexualidad real o imaginaria.</a:t>
            </a:r>
          </a:p>
          <a:p>
            <a:pPr marL="0" indent="0">
              <a:buNone/>
            </a:pPr>
            <a:r>
              <a:rPr lang="es-MX" b="1" dirty="0">
                <a:solidFill>
                  <a:schemeClr val="tx1"/>
                </a:solidFill>
              </a:rPr>
              <a:t>5.  </a:t>
            </a:r>
            <a:r>
              <a:rPr lang="es-MX" b="1" dirty="0"/>
              <a:t>Bullying cibernético. </a:t>
            </a:r>
            <a:r>
              <a:rPr lang="es-MX" dirty="0"/>
              <a:t>se lleva a cabo a través de los medios electrónicos y sus diversos canales de comunicación por los cuales se pueden enviar mensajes abusivos, ofensivos, compartir imágenes, vídeos o datos personales y hacer esta información pública con el fin de agredir a otro. </a:t>
            </a:r>
          </a:p>
          <a:p>
            <a:pPr marL="0" indent="0">
              <a:buNone/>
            </a:pPr>
            <a:endParaRPr lang="es-MX" b="1" dirty="0" smtClean="0"/>
          </a:p>
          <a:p>
            <a:pPr marL="457200" indent="-457200">
              <a:buFont typeface="+mj-lt"/>
              <a:buAutoNum type="arabicPeriod"/>
            </a:pPr>
            <a:endParaRPr lang="es-MX" sz="1600" dirty="0"/>
          </a:p>
        </p:txBody>
      </p:sp>
      <p:sp>
        <p:nvSpPr>
          <p:cNvPr id="5" name="Pentágono 4">
            <a:hlinkClick r:id="rId2" action="ppaction://hlinksldjump"/>
          </p:cNvPr>
          <p:cNvSpPr/>
          <p:nvPr/>
        </p:nvSpPr>
        <p:spPr>
          <a:xfrm>
            <a:off x="1011194" y="6322422"/>
            <a:ext cx="1732006" cy="404948"/>
          </a:xfrm>
          <a:prstGeom prst="homePlat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6"/>
                </a:solidFill>
              </a:rPr>
              <a:t>Índice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521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64606" y="600890"/>
            <a:ext cx="6471772" cy="5185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 smtClean="0">
                <a:solidFill>
                  <a:schemeClr val="tx2"/>
                </a:solidFill>
                <a:latin typeface="+mj-lt"/>
              </a:rPr>
              <a:t>CAUSAS.</a:t>
            </a:r>
          </a:p>
          <a:p>
            <a:pPr marL="0" indent="0">
              <a:buNone/>
            </a:pPr>
            <a:endParaRPr lang="es-MX" sz="4000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s-MX" sz="2000" b="1" dirty="0" smtClean="0"/>
              <a:t>PERSONALES</a:t>
            </a:r>
            <a:r>
              <a:rPr lang="es-MX" sz="2000" b="1" dirty="0"/>
              <a:t>. </a:t>
            </a:r>
            <a:r>
              <a:rPr lang="es-MX" sz="1800" dirty="0"/>
              <a:t>Un niño que actúa de </a:t>
            </a:r>
            <a:r>
              <a:rPr lang="es-MX" sz="1800" dirty="0" smtClean="0"/>
              <a:t>manera </a:t>
            </a:r>
            <a:r>
              <a:rPr lang="es-MX" sz="1800" dirty="0"/>
              <a:t>agresiva sufre intimidaciones o algún tipo de abuso en la escuela o en la familia</a:t>
            </a:r>
            <a:r>
              <a:rPr lang="es-MX" sz="1800" dirty="0" smtClean="0"/>
              <a:t>.</a:t>
            </a:r>
          </a:p>
          <a:p>
            <a:pPr marL="0" indent="0">
              <a:buNone/>
            </a:pPr>
            <a:r>
              <a:rPr lang="es-MX" sz="2000" b="1" dirty="0"/>
              <a:t>ESCOLARES. </a:t>
            </a:r>
            <a:r>
              <a:rPr lang="es-MX" sz="1800" dirty="0"/>
              <a:t>Cuanto más grande es la escuela hay mayor riesgo de que haya acoso escolar , sobre todo si a este factor se le suma la falta de control</a:t>
            </a:r>
            <a:r>
              <a:rPr lang="es-MX" sz="1800" dirty="0" smtClean="0"/>
              <a:t>.</a:t>
            </a:r>
          </a:p>
          <a:p>
            <a:pPr marL="0" indent="0">
              <a:buNone/>
            </a:pPr>
            <a:r>
              <a:rPr lang="es-MX" sz="2000" b="1" dirty="0" smtClean="0"/>
              <a:t>FAMILIARES</a:t>
            </a:r>
            <a:r>
              <a:rPr lang="es-MX" sz="1800" dirty="0"/>
              <a:t>. El niño puede tener actitudes agresivas como una forma de expresar su sentir ante un entorno familiar poco afectivo</a:t>
            </a:r>
            <a:endParaRPr lang="es-MX" sz="1800" dirty="0" smtClean="0"/>
          </a:p>
          <a:p>
            <a:pPr marL="0" indent="0">
              <a:buNone/>
            </a:pPr>
            <a:endParaRPr lang="es-MX" sz="40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098" name="Picture 2" descr="Causas familiares del acoso esc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9532" y="427807"/>
            <a:ext cx="2924449" cy="194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Métodos para solucionar el acoso escolar o bully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657" y="2867295"/>
            <a:ext cx="3007725" cy="20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Bullying can result in serious injury. You may have legal options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800" y="5362300"/>
            <a:ext cx="3431181" cy="128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entágono 9">
            <a:hlinkClick r:id="rId5" action="ppaction://hlinksldjump"/>
          </p:cNvPr>
          <p:cNvSpPr/>
          <p:nvPr/>
        </p:nvSpPr>
        <p:spPr>
          <a:xfrm>
            <a:off x="464606" y="6244045"/>
            <a:ext cx="1732006" cy="404948"/>
          </a:xfrm>
          <a:prstGeom prst="homePlat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6"/>
                </a:solidFill>
              </a:rPr>
              <a:t>Índice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085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10838"/>
          </a:xfrm>
        </p:spPr>
        <p:txBody>
          <a:bodyPr/>
          <a:lstStyle/>
          <a:p>
            <a:r>
              <a:rPr lang="es-MX" dirty="0" smtClean="0"/>
              <a:t>Consecuencias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081861" y="1293223"/>
            <a:ext cx="51621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la victima: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Baja autoestima.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Trastornos </a:t>
            </a:r>
            <a:r>
              <a:rPr lang="es-MX" sz="1600" dirty="0"/>
              <a:t>emocionales.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Problemas psicosomáticos.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Depresión, ansiedad y pensamientos suicidas.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Pérdida de interés por los estudios, lo que puede desencadenar en un menor rendimiento y fracaso escolar.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Aparición de trastornos fóbicos.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Sentimientos de culpabilidad.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Alteraciones de la conducta: intromisión, introversión, timidez. aislamiento social y soledad.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Problemas en las relaciones sociales y </a:t>
            </a:r>
            <a:r>
              <a:rPr lang="es-MX" sz="1600" dirty="0" smtClean="0"/>
              <a:t>familiares.</a:t>
            </a: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Baja responsabilidad, actividad y eficacia.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Síndrome de estrés postraumático.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Rechazo a la escuela.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Manifestaciones neuróticas y de ira.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Faltas de asistencia a la escuela e incluso abandono de los estudios</a:t>
            </a:r>
          </a:p>
          <a:p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7367451" y="1463040"/>
            <a:ext cx="43238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el agresor: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Falta de control.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Actitud violenta irritable, impulsiva e intolerante.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Muestras de autoridad exagerada.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Imposición de sus puntos de vista y consecución de sus objetivos mediante la fuerza y la amenaza.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Relaciones sociales y familiares problemáticas.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Pérdida de interés por los estudios y fracaso escolar</a:t>
            </a:r>
          </a:p>
          <a:p>
            <a:endParaRPr lang="es-MX" dirty="0"/>
          </a:p>
        </p:txBody>
      </p:sp>
      <p:sp>
        <p:nvSpPr>
          <p:cNvPr id="8" name="Pentágono 7">
            <a:hlinkClick r:id="rId2" action="ppaction://hlinksldjump"/>
          </p:cNvPr>
          <p:cNvSpPr/>
          <p:nvPr/>
        </p:nvSpPr>
        <p:spPr>
          <a:xfrm>
            <a:off x="985068" y="6371536"/>
            <a:ext cx="1732006" cy="404948"/>
          </a:xfrm>
          <a:prstGeom prst="homePlat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6"/>
                </a:solidFill>
              </a:rPr>
              <a:t>Índice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79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Prevención del bullying 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357359" y="2037806"/>
            <a:ext cx="9966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Los especialistas afirman que únicamente a través de una intervención simultánea sobre los individuos, sus entornos familiares y la institución educativa, es posible arrancar el bullying de raíz.</a:t>
            </a:r>
          </a:p>
          <a:p>
            <a:r>
              <a:rPr lang="es-MX" dirty="0"/>
              <a:t>las escuelas tienen la obligación de fomentar la comunicación entre alumnos y docentes. Así se evita que los casos de maltrato sean invisibles para el personal de la institución, especialmente para los encargados de la disciplina y los encargados de la asistencia psicológica, de haberla.</a:t>
            </a:r>
          </a:p>
          <a:p>
            <a:r>
              <a:rPr lang="es-MX" dirty="0"/>
              <a:t>La participación de los padres en ese sentido es clave, así como romper la comodidad de la indiferencia de los compañeros de clase: el abusador debe ser identificado, denunciado y su conducta rechazada por el grupo, de modo que la presión social recaiga sobre la conducta negativa, en lugar de sobre la víctima.</a:t>
            </a:r>
          </a:p>
          <a:p>
            <a:r>
              <a:rPr lang="es-MX" dirty="0" smtClean="0"/>
              <a:t>Por </a:t>
            </a:r>
            <a:r>
              <a:rPr lang="es-MX" dirty="0"/>
              <a:t>último, el empoderamiento de la víctima es siempre una herramienta útil, de la mano de la terapia psicológica.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5122" name="Picture 2" descr="Pin en ACOSO ENTRE IGUALES Y CIBERACOS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19" y="4715592"/>
            <a:ext cx="3868693" cy="2031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entágono 4">
            <a:hlinkClick r:id="rId3" action="ppaction://hlinksldjump"/>
          </p:cNvPr>
          <p:cNvSpPr/>
          <p:nvPr/>
        </p:nvSpPr>
        <p:spPr>
          <a:xfrm>
            <a:off x="1011194" y="6230983"/>
            <a:ext cx="1732006" cy="404948"/>
          </a:xfrm>
          <a:prstGeom prst="homePlat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6"/>
                </a:solidFill>
              </a:rPr>
              <a:t>Índice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0146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87682-14E6-478D-9035-A24DB1E0F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1749" y="1088203"/>
            <a:ext cx="5490143" cy="4339177"/>
          </a:xfrm>
        </p:spPr>
        <p:txBody>
          <a:bodyPr rtlCol="0">
            <a:normAutofit/>
          </a:bodyPr>
          <a:lstStyle/>
          <a:p>
            <a:pPr algn="l" rtl="0"/>
            <a:r>
              <a:rPr lang="es-ES" dirty="0">
                <a:solidFill>
                  <a:srgbClr val="2A1A00"/>
                </a:solidFill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391221361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64FCEF-5D02-4451-89DD-C5055544A8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3B9E78-595F-41AA-B8FF-1657B24A64F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AED409D-D761-44D8-8125-D888C04D1B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0</TotalTime>
  <Words>860</Words>
  <Application>Microsoft Office PowerPoint</Application>
  <PresentationFormat>Panorámica</PresentationFormat>
  <Paragraphs>69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Cantarell</vt:lpstr>
      <vt:lpstr>Gill Sans MT</vt:lpstr>
      <vt:lpstr>Impact</vt:lpstr>
      <vt:lpstr>Montserrat SemiBold</vt:lpstr>
      <vt:lpstr>Badge</vt:lpstr>
      <vt:lpstr>Presentación de PowerPoint</vt:lpstr>
      <vt:lpstr>El bullying </vt:lpstr>
      <vt:lpstr>Índice </vt:lpstr>
      <vt:lpstr>¿Qué es?</vt:lpstr>
      <vt:lpstr>Tipos de bullying </vt:lpstr>
      <vt:lpstr>Presentación de PowerPoint</vt:lpstr>
      <vt:lpstr>Consecuencias </vt:lpstr>
      <vt:lpstr>Prevención del bullying </vt:lpstr>
      <vt:lpstr>Gracias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2021-05-24T23:47:55Z</dcterms:created>
  <dcterms:modified xsi:type="dcterms:W3CDTF">2021-05-25T02:01:39Z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