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1" r:id="rId4"/>
    <p:sldId id="267" r:id="rId5"/>
    <p:sldId id="268" r:id="rId6"/>
    <p:sldId id="258" r:id="rId7"/>
    <p:sldId id="259" r:id="rId8"/>
    <p:sldId id="260" r:id="rId9"/>
    <p:sldId id="262" r:id="rId10"/>
    <p:sldId id="263" r:id="rId11"/>
    <p:sldId id="265" r:id="rId12"/>
    <p:sldId id="264"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67BD"/>
    <a:srgbClr val="FF99FF"/>
    <a:srgbClr val="4AD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83B43349-B79A-423A-9DB0-EB246C61C74E}" type="datetimeFigureOut">
              <a:rPr lang="es-MX" smtClean="0"/>
              <a:t>25/05/2021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BC3F902-97A2-46B9-A33F-9FFC1BF377F3}" type="slidenum">
              <a:rPr lang="es-MX" smtClean="0"/>
              <a:t>‹Nº›</a:t>
            </a:fld>
            <a:endParaRPr lang="es-MX"/>
          </a:p>
        </p:txBody>
      </p:sp>
    </p:spTree>
    <p:extLst>
      <p:ext uri="{BB962C8B-B14F-4D97-AF65-F5344CB8AC3E}">
        <p14:creationId xmlns:p14="http://schemas.microsoft.com/office/powerpoint/2010/main" val="286516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3B43349-B79A-423A-9DB0-EB246C61C74E}" type="datetimeFigureOut">
              <a:rPr lang="es-MX" smtClean="0"/>
              <a:t>25/05/2021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BC3F902-97A2-46B9-A33F-9FFC1BF377F3}" type="slidenum">
              <a:rPr lang="es-MX" smtClean="0"/>
              <a:t>‹Nº›</a:t>
            </a:fld>
            <a:endParaRPr lang="es-MX"/>
          </a:p>
        </p:txBody>
      </p:sp>
    </p:spTree>
    <p:extLst>
      <p:ext uri="{BB962C8B-B14F-4D97-AF65-F5344CB8AC3E}">
        <p14:creationId xmlns:p14="http://schemas.microsoft.com/office/powerpoint/2010/main" val="39860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3B43349-B79A-423A-9DB0-EB246C61C74E}" type="datetimeFigureOut">
              <a:rPr lang="es-MX" smtClean="0"/>
              <a:t>25/05/2021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BC3F902-97A2-46B9-A33F-9FFC1BF377F3}" type="slidenum">
              <a:rPr lang="es-MX" smtClean="0"/>
              <a:t>‹Nº›</a:t>
            </a:fld>
            <a:endParaRPr lang="es-MX"/>
          </a:p>
        </p:txBody>
      </p:sp>
    </p:spTree>
    <p:extLst>
      <p:ext uri="{BB962C8B-B14F-4D97-AF65-F5344CB8AC3E}">
        <p14:creationId xmlns:p14="http://schemas.microsoft.com/office/powerpoint/2010/main" val="243735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83B43349-B79A-423A-9DB0-EB246C61C74E}" type="datetimeFigureOut">
              <a:rPr lang="es-MX" smtClean="0"/>
              <a:t>25/05/2021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BC3F902-97A2-46B9-A33F-9FFC1BF377F3}" type="slidenum">
              <a:rPr lang="es-MX" smtClean="0"/>
              <a:t>‹Nº›</a:t>
            </a:fld>
            <a:endParaRPr lang="es-MX"/>
          </a:p>
        </p:txBody>
      </p:sp>
    </p:spTree>
    <p:extLst>
      <p:ext uri="{BB962C8B-B14F-4D97-AF65-F5344CB8AC3E}">
        <p14:creationId xmlns:p14="http://schemas.microsoft.com/office/powerpoint/2010/main" val="63971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83B43349-B79A-423A-9DB0-EB246C61C74E}" type="datetimeFigureOut">
              <a:rPr lang="es-MX" smtClean="0"/>
              <a:t>25/05/2021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8BC3F902-97A2-46B9-A33F-9FFC1BF377F3}" type="slidenum">
              <a:rPr lang="es-MX" smtClean="0"/>
              <a:t>‹Nº›</a:t>
            </a:fld>
            <a:endParaRPr lang="es-MX"/>
          </a:p>
        </p:txBody>
      </p:sp>
    </p:spTree>
    <p:extLst>
      <p:ext uri="{BB962C8B-B14F-4D97-AF65-F5344CB8AC3E}">
        <p14:creationId xmlns:p14="http://schemas.microsoft.com/office/powerpoint/2010/main" val="372861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83B43349-B79A-423A-9DB0-EB246C61C74E}" type="datetimeFigureOut">
              <a:rPr lang="es-MX" smtClean="0"/>
              <a:t>25/05/2021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BC3F902-97A2-46B9-A33F-9FFC1BF377F3}" type="slidenum">
              <a:rPr lang="es-MX" smtClean="0"/>
              <a:t>‹Nº›</a:t>
            </a:fld>
            <a:endParaRPr lang="es-MX"/>
          </a:p>
        </p:txBody>
      </p:sp>
    </p:spTree>
    <p:extLst>
      <p:ext uri="{BB962C8B-B14F-4D97-AF65-F5344CB8AC3E}">
        <p14:creationId xmlns:p14="http://schemas.microsoft.com/office/powerpoint/2010/main" val="319339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83B43349-B79A-423A-9DB0-EB246C61C74E}" type="datetimeFigureOut">
              <a:rPr lang="es-MX" smtClean="0"/>
              <a:t>25/05/2021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8BC3F902-97A2-46B9-A33F-9FFC1BF377F3}" type="slidenum">
              <a:rPr lang="es-MX" smtClean="0"/>
              <a:t>‹Nº›</a:t>
            </a:fld>
            <a:endParaRPr lang="es-MX"/>
          </a:p>
        </p:txBody>
      </p:sp>
    </p:spTree>
    <p:extLst>
      <p:ext uri="{BB962C8B-B14F-4D97-AF65-F5344CB8AC3E}">
        <p14:creationId xmlns:p14="http://schemas.microsoft.com/office/powerpoint/2010/main" val="429467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83B43349-B79A-423A-9DB0-EB246C61C74E}" type="datetimeFigureOut">
              <a:rPr lang="es-MX" smtClean="0"/>
              <a:t>25/05/2021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8BC3F902-97A2-46B9-A33F-9FFC1BF377F3}" type="slidenum">
              <a:rPr lang="es-MX" smtClean="0"/>
              <a:t>‹Nº›</a:t>
            </a:fld>
            <a:endParaRPr lang="es-MX"/>
          </a:p>
        </p:txBody>
      </p:sp>
    </p:spTree>
    <p:extLst>
      <p:ext uri="{BB962C8B-B14F-4D97-AF65-F5344CB8AC3E}">
        <p14:creationId xmlns:p14="http://schemas.microsoft.com/office/powerpoint/2010/main" val="330685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3B43349-B79A-423A-9DB0-EB246C61C74E}" type="datetimeFigureOut">
              <a:rPr lang="es-MX" smtClean="0"/>
              <a:t>25/05/2021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8BC3F902-97A2-46B9-A33F-9FFC1BF377F3}" type="slidenum">
              <a:rPr lang="es-MX" smtClean="0"/>
              <a:t>‹Nº›</a:t>
            </a:fld>
            <a:endParaRPr lang="es-MX"/>
          </a:p>
        </p:txBody>
      </p:sp>
    </p:spTree>
    <p:extLst>
      <p:ext uri="{BB962C8B-B14F-4D97-AF65-F5344CB8AC3E}">
        <p14:creationId xmlns:p14="http://schemas.microsoft.com/office/powerpoint/2010/main" val="173247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3B43349-B79A-423A-9DB0-EB246C61C74E}" type="datetimeFigureOut">
              <a:rPr lang="es-MX" smtClean="0"/>
              <a:t>25/05/2021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BC3F902-97A2-46B9-A33F-9FFC1BF377F3}" type="slidenum">
              <a:rPr lang="es-MX" smtClean="0"/>
              <a:t>‹Nº›</a:t>
            </a:fld>
            <a:endParaRPr lang="es-MX"/>
          </a:p>
        </p:txBody>
      </p:sp>
    </p:spTree>
    <p:extLst>
      <p:ext uri="{BB962C8B-B14F-4D97-AF65-F5344CB8AC3E}">
        <p14:creationId xmlns:p14="http://schemas.microsoft.com/office/powerpoint/2010/main" val="394061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3B43349-B79A-423A-9DB0-EB246C61C74E}" type="datetimeFigureOut">
              <a:rPr lang="es-MX" smtClean="0"/>
              <a:t>25/05/2021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8BC3F902-97A2-46B9-A33F-9FFC1BF377F3}" type="slidenum">
              <a:rPr lang="es-MX" smtClean="0"/>
              <a:t>‹Nº›</a:t>
            </a:fld>
            <a:endParaRPr lang="es-MX"/>
          </a:p>
        </p:txBody>
      </p:sp>
    </p:spTree>
    <p:extLst>
      <p:ext uri="{BB962C8B-B14F-4D97-AF65-F5344CB8AC3E}">
        <p14:creationId xmlns:p14="http://schemas.microsoft.com/office/powerpoint/2010/main" val="347007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43349-B79A-423A-9DB0-EB246C61C74E}" type="datetimeFigureOut">
              <a:rPr lang="es-MX" smtClean="0"/>
              <a:t>25/05/2021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3F902-97A2-46B9-A33F-9FFC1BF377F3}" type="slidenum">
              <a:rPr lang="es-MX" smtClean="0"/>
              <a:t>‹Nº›</a:t>
            </a:fld>
            <a:endParaRPr lang="es-MX"/>
          </a:p>
        </p:txBody>
      </p:sp>
    </p:spTree>
    <p:extLst>
      <p:ext uri="{BB962C8B-B14F-4D97-AF65-F5344CB8AC3E}">
        <p14:creationId xmlns:p14="http://schemas.microsoft.com/office/powerpoint/2010/main" val="3088670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ldiariodelaeducacion.com/2017/10/05/la-importancia-de-ser-docente/"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rchivo de álbumes - TARJETAS | Etiquetas para cuadernos, Marcos para  etiquetas, Útiles escolares anim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89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029"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9035" y="2616"/>
            <a:ext cx="1526616" cy="11363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a:spLocks noChangeArrowheads="1"/>
          </p:cNvSpPr>
          <p:nvPr/>
        </p:nvSpPr>
        <p:spPr bwMode="auto">
          <a:xfrm>
            <a:off x="437688" y="1041557"/>
            <a:ext cx="11316623"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Escuela Normal de Educaci</a:t>
            </a:r>
            <a:r>
              <a:rPr kumimoji="0" lang="es-MX"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Preescolar</a:t>
            </a:r>
            <a:endParaRPr kumimoji="0" lang="es-MX"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Licenciatura en educaci</a:t>
            </a:r>
            <a:r>
              <a:rPr kumimoji="0" lang="es-MX"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preescolar</a:t>
            </a:r>
            <a:endParaRPr kumimoji="0" lang="es-MX"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Ciclo escolar 2020-2021 </a:t>
            </a:r>
            <a:endParaRPr kumimoji="0" lang="es-MX"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CUARTO SEMESTRE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s-MX" sz="1400" b="1" dirty="0">
                <a:latin typeface="Arial" panose="020B0604020202020204" pitchFamily="34" charset="0"/>
                <a:ea typeface="Calibri" panose="020F0502020204030204" pitchFamily="34" charset="0"/>
                <a:cs typeface="Arial" panose="020B0604020202020204" pitchFamily="34" charset="0"/>
              </a:rPr>
              <a:t>Diario interactivo</a:t>
            </a:r>
            <a:endParaRPr kumimoji="0" lang="es-MX"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Docente:</a:t>
            </a:r>
            <a:r>
              <a:rPr kumimoji="0" lang="es-MX"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Isabel del Carmen Aguirre Ramos  </a:t>
            </a:r>
            <a:endParaRPr kumimoji="0" lang="es-MX"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Alumna</a:t>
            </a:r>
            <a:r>
              <a:rPr kumimoji="0" lang="es-MX"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Ana Sof</a:t>
            </a:r>
            <a:r>
              <a:rPr kumimoji="0" lang="es-MX"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í</a:t>
            </a:r>
            <a:r>
              <a:rPr kumimoji="0" lang="es-MX"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 Segovia #19</a:t>
            </a:r>
            <a:endParaRPr kumimoji="0" lang="es-MX"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Curso:</a:t>
            </a:r>
            <a:r>
              <a:rPr kumimoji="0" lang="es-MX"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Estrategias del trabajo docente </a:t>
            </a:r>
            <a:endParaRPr kumimoji="0" lang="es-MX"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2 B</a:t>
            </a:r>
          </a:p>
          <a:p>
            <a:pPr lvl="0" algn="ctr" eaLnBrk="0" fontAlgn="base" hangingPunct="0">
              <a:spcBef>
                <a:spcPct val="0"/>
              </a:spcBef>
              <a:spcAft>
                <a:spcPct val="0"/>
              </a:spcAft>
            </a:pPr>
            <a:r>
              <a:rPr lang="es-MX" sz="2000" b="1" dirty="0"/>
              <a:t>UNIDAD DE APRENDIZAJE II. DEL DISEÑO E INTERVENCIÓN HACIA LA MEJORA DE LA PRÁCTICA DOCENTE.</a:t>
            </a:r>
          </a:p>
          <a:p>
            <a:pPr lvl="0" algn="ctr" eaLnBrk="0" fontAlgn="base" hangingPunct="0">
              <a:spcBef>
                <a:spcPct val="0"/>
              </a:spcBef>
              <a:spcAft>
                <a:spcPct val="0"/>
              </a:spcAft>
            </a:pPr>
            <a:endParaRPr lang="es-MX" sz="2000" b="1" dirty="0"/>
          </a:p>
          <a:p>
            <a:pPr lvl="0" algn="ctr" eaLnBrk="0" fontAlgn="base" hangingPunct="0">
              <a:spcBef>
                <a:spcPct val="0"/>
              </a:spcBef>
              <a:spcAft>
                <a:spcPct val="0"/>
              </a:spcAft>
            </a:pPr>
            <a:endParaRPr lang="es-MX" sz="2000" b="1" dirty="0"/>
          </a:p>
          <a:p>
            <a:pPr lvl="0" algn="ctr" eaLnBrk="0" fontAlgn="base" hangingPunct="0">
              <a:spcBef>
                <a:spcPct val="0"/>
              </a:spcBef>
              <a:spcAft>
                <a:spcPct val="0"/>
              </a:spcAft>
            </a:pPr>
            <a:endParaRPr kumimoji="0" lang="es-MX" sz="2000" b="0" i="0" u="none" strike="noStrike" cap="none" normalizeH="0" baseline="0" dirty="0">
              <a:ln>
                <a:noFill/>
              </a:ln>
              <a:solidFill>
                <a:schemeClr val="tx1"/>
              </a:solidFill>
              <a:effectLst/>
              <a:latin typeface="Arial" panose="020B0604020202020204" pitchFamily="34" charset="0"/>
            </a:endParaRPr>
          </a:p>
        </p:txBody>
      </p:sp>
      <p:sp>
        <p:nvSpPr>
          <p:cNvPr id="17" name="Rectángulo 16"/>
          <p:cNvSpPr/>
          <p:nvPr/>
        </p:nvSpPr>
        <p:spPr>
          <a:xfrm>
            <a:off x="4511898" y="3860222"/>
            <a:ext cx="5529331" cy="2492990"/>
          </a:xfrm>
          <a:prstGeom prst="rect">
            <a:avLst/>
          </a:prstGeom>
        </p:spPr>
        <p:txBody>
          <a:bodyPr wrap="square">
            <a:spAutoFit/>
          </a:bodyPr>
          <a:lstStyle/>
          <a:p>
            <a:pPr marL="171450" indent="-171450">
              <a:buFont typeface="Arial" panose="020B0604020202020204" pitchFamily="34" charset="0"/>
              <a:buChar char="•"/>
            </a:pPr>
            <a:r>
              <a:rPr lang="es-MX"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Detecta los procesos de aprendizaje de sus alumnos para favorecer su desarrollo cognitivo y socioemocional.</a:t>
            </a: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Aplica el plan y programas de estudio para alcanzar los propósitos educativos y contribuir al pleno desenvolvimiento de las capacidades de sus alumnos</a:t>
            </a: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Integra recursos de la investigación educativa para enriquecer su práctica profesional, expresando su interés por el conocimiento, la ciencia y la mejora de la educación</a:t>
            </a:r>
          </a:p>
          <a:p>
            <a:pPr marL="171450" indent="-171450">
              <a:buFont typeface="Arial" panose="020B0604020202020204" pitchFamily="34" charset="0"/>
              <a:buChar char="•"/>
            </a:pPr>
            <a:r>
              <a:rPr lang="es-MX" sz="1200" dirty="0">
                <a:latin typeface="Arial" panose="020B0604020202020204" pitchFamily="34" charset="0"/>
                <a:cs typeface="Arial" panose="020B0604020202020204" pitchFamily="34" charset="0"/>
              </a:rPr>
              <a:t>Actúa de manera ética ante la diversidad de situaciones que se presentan en la práctica profesional.</a:t>
            </a:r>
          </a:p>
          <a:p>
            <a:pPr marL="171450" indent="-17145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s-MX" sz="1200" dirty="0">
              <a:latin typeface="Arial" panose="020B0604020202020204" pitchFamily="34" charset="0"/>
              <a:cs typeface="Arial" panose="020B0604020202020204" pitchFamily="34" charset="0"/>
            </a:endParaRPr>
          </a:p>
          <a:p>
            <a:pPr marL="171450" indent="-171450" algn="ctr">
              <a:buFont typeface="Arial" panose="020B0604020202020204" pitchFamily="34" charset="0"/>
              <a:buChar char="•"/>
            </a:pPr>
            <a:r>
              <a:rPr lang="es-MX" sz="1200" dirty="0">
                <a:latin typeface="Arial" panose="020B0604020202020204" pitchFamily="34" charset="0"/>
                <a:cs typeface="Arial" panose="020B0604020202020204" pitchFamily="34" charset="0"/>
              </a:rPr>
              <a:t>24 de mayo del 2021.</a:t>
            </a:r>
          </a:p>
        </p:txBody>
      </p:sp>
      <p:pic>
        <p:nvPicPr>
          <p:cNvPr id="1032" name=" 8">
            <a:extLst>
              <a:ext uri="{FF2B5EF4-FFF2-40B4-BE49-F238E27FC236}">
                <a16:creationId xmlns:a16="http://schemas.microsoft.com/office/drawing/2014/main" xmlns="" id="{96BDE1B4-EDA6-B947-8A44-C29EC18A97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 9">
            <a:extLst>
              <a:ext uri="{FF2B5EF4-FFF2-40B4-BE49-F238E27FC236}">
                <a16:creationId xmlns:a16="http://schemas.microsoft.com/office/drawing/2014/main" xmlns="" id="{5E515CED-9233-BB40-9B90-A4BDD72B2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 10">
            <a:extLst>
              <a:ext uri="{FF2B5EF4-FFF2-40B4-BE49-F238E27FC236}">
                <a16:creationId xmlns:a16="http://schemas.microsoft.com/office/drawing/2014/main" xmlns="" id="{6900DB73-C2C1-F242-BA19-133BB9A69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pic>
        <p:nvPicPr>
          <p:cNvPr id="1035" name=" 11">
            <a:extLst>
              <a:ext uri="{FF2B5EF4-FFF2-40B4-BE49-F238E27FC236}">
                <a16:creationId xmlns:a16="http://schemas.microsoft.com/office/drawing/2014/main" xmlns="" id="{CCB755BA-3E25-544A-9B6B-A5B4D8ABD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77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elotero Plantilla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82473"/>
          </a:xfrm>
          <a:prstGeom prst="rect">
            <a:avLst/>
          </a:prstGeom>
          <a:noFill/>
          <a:extLst>
            <a:ext uri="{909E8E84-426E-40DD-AFC4-6F175D3DCCD1}">
              <a14:hiddenFill xmlns:a14="http://schemas.microsoft.com/office/drawing/2010/main">
                <a:solidFill>
                  <a:srgbClr val="FFFFFF"/>
                </a:solidFill>
              </a14:hiddenFill>
            </a:ext>
          </a:extLst>
        </p:spPr>
      </p:pic>
      <p:sp>
        <p:nvSpPr>
          <p:cNvPr id="5" name="Doble onda 4"/>
          <p:cNvSpPr/>
          <p:nvPr/>
        </p:nvSpPr>
        <p:spPr>
          <a:xfrm>
            <a:off x="3245476" y="103031"/>
            <a:ext cx="6310647" cy="1004552"/>
          </a:xfrm>
          <a:prstGeom prst="doubleWave">
            <a:avLst/>
          </a:prstGeom>
          <a:solidFill>
            <a:srgbClr val="4AD7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Elephant" panose="02020904090505020303" pitchFamily="18" charset="0"/>
              </a:rPr>
              <a:t>EVIDENCIAS:</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00" y="1506829"/>
            <a:ext cx="5938951" cy="3503053"/>
          </a:xfrm>
          <a:prstGeom prst="rect">
            <a:avLst/>
          </a:prstGeom>
          <a:ln>
            <a:noFill/>
          </a:ln>
          <a:effectLst>
            <a:outerShdw blurRad="292100" dist="139700" dir="2700000" algn="tl" rotWithShape="0">
              <a:srgbClr val="333333">
                <a:alpha val="65000"/>
              </a:srgbClr>
            </a:outerShdw>
          </a:effectLst>
        </p:spPr>
      </p:pic>
      <p:sp>
        <p:nvSpPr>
          <p:cNvPr id="7" name="AutoShape 4" descr="blob:https://web.whatsapp.com/deaae423-5f27-48ed-9d0a-ad9919d0d696"/>
          <p:cNvSpPr>
            <a:spLocks noChangeAspect="1" noChangeArrowheads="1"/>
          </p:cNvSpPr>
          <p:nvPr/>
        </p:nvSpPr>
        <p:spPr bwMode="auto">
          <a:xfrm>
            <a:off x="155575" y="-144462"/>
            <a:ext cx="192155" cy="1921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t="3063" b="8874"/>
          <a:stretch/>
        </p:blipFill>
        <p:spPr>
          <a:xfrm>
            <a:off x="7007096" y="1252045"/>
            <a:ext cx="4480859" cy="50356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0097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tilla PowerPoint de lápices de colores | Plantillas de fondo de  powerpoint, Lapices de colores, Fondos para diaposi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903079"/>
          </a:xfrm>
          <a:prstGeom prst="rect">
            <a:avLst/>
          </a:prstGeom>
          <a:noFill/>
          <a:extLst>
            <a:ext uri="{909E8E84-426E-40DD-AFC4-6F175D3DCCD1}">
              <a14:hiddenFill xmlns:a14="http://schemas.microsoft.com/office/drawing/2010/main">
                <a:solidFill>
                  <a:srgbClr val="FFFFFF"/>
                </a:solidFill>
              </a14:hiddenFill>
            </a:ext>
          </a:extLst>
        </p:spPr>
      </p:pic>
      <p:sp>
        <p:nvSpPr>
          <p:cNvPr id="5" name="Doble onda 4"/>
          <p:cNvSpPr/>
          <p:nvPr/>
        </p:nvSpPr>
        <p:spPr>
          <a:xfrm>
            <a:off x="1828800" y="90152"/>
            <a:ext cx="4868214" cy="798490"/>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Arial Black" panose="020B0A04020102020204" pitchFamily="34" charset="0"/>
              </a:rPr>
              <a:t>A mi compañera:</a:t>
            </a:r>
          </a:p>
        </p:txBody>
      </p:sp>
      <p:sp>
        <p:nvSpPr>
          <p:cNvPr id="6" name="CuadroTexto 5"/>
          <p:cNvSpPr txBox="1"/>
          <p:nvPr/>
        </p:nvSpPr>
        <p:spPr>
          <a:xfrm>
            <a:off x="867177" y="1107583"/>
            <a:ext cx="10457645" cy="4247317"/>
          </a:xfrm>
          <a:prstGeom prst="rect">
            <a:avLst/>
          </a:prstGeom>
          <a:noFill/>
        </p:spPr>
        <p:txBody>
          <a:bodyPr wrap="square" rtlCol="0">
            <a:spAutoFit/>
          </a:bodyPr>
          <a:lstStyle/>
          <a:p>
            <a:r>
              <a:rPr lang="es-MX" b="1" dirty="0"/>
              <a:t>Mi comentario </a:t>
            </a:r>
            <a:r>
              <a:rPr lang="es-MX" dirty="0"/>
              <a:t>Me pareció muy motivante la actividad que hiciste en pensamiento matemático ya que los niños lograron practicar los colores ya que las bolitas de foamy eran de colores, además conseguiste que desarrollaron su motricidad al tener que pegar las bolitas en una hoja y dibujar , también me pareció una muy buena idea el iniciar tu clase con  música y más si está iba encaminada a la actividad que más tarde harían. De acuerdo a tus observaciones de esta actividad mencionaste que batallaste en que algunos niños te prestaran atención ya que no estaban en sus casas o bien, se encontraban comiendo. Te sugiero que a la próxima hagas un reglamento para que de esta manera los niños comprendan que aunque estén en sus casas en la escuela tienen que respetar las reglas y prestar atención en todo momento. La segunda clase de lenguaje y comunicación tiene relación con la mía , de acuerdo a la descripción de tu clase de notó que tuviste una clase muy fluida Gracias a que agregaste personajes animados a tu actividad, me da mucho gusto que esta segunda vez los niños mostraron más acercamiento y participación ante tus actividades considero que esto se debió a que era menor la cantidad de alumnos que asistieron a clase virtual. Te felicito ya que en ambas clases conseguiste lograr generarles un aprendizaje significativo y lograste alcanzar los aprendizajes esperados.</a:t>
            </a:r>
          </a:p>
          <a:p>
            <a:endParaRPr lang="es-MX" dirty="0"/>
          </a:p>
          <a:p>
            <a:r>
              <a:rPr lang="es-MX" b="1" dirty="0"/>
              <a:t>-Sahima Guadalupe Beltrán Baladran - #3</a:t>
            </a:r>
          </a:p>
        </p:txBody>
      </p:sp>
    </p:spTree>
    <p:extLst>
      <p:ext uri="{BB962C8B-B14F-4D97-AF65-F5344CB8AC3E}">
        <p14:creationId xmlns:p14="http://schemas.microsoft.com/office/powerpoint/2010/main" val="348022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lantilla PowerPoint lápices de col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129747"/>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953037" y="347730"/>
            <a:ext cx="6722771" cy="2585323"/>
          </a:xfrm>
          <a:prstGeom prst="rect">
            <a:avLst/>
          </a:prstGeom>
          <a:noFill/>
        </p:spPr>
        <p:txBody>
          <a:bodyPr wrap="square" rtlCol="0">
            <a:spAutoFit/>
          </a:bodyPr>
          <a:lstStyle/>
          <a:p>
            <a:r>
              <a:rPr lang="es-MX" dirty="0"/>
              <a:t>Referencias bibliográficas:</a:t>
            </a:r>
          </a:p>
          <a:p>
            <a:endParaRPr lang="es-MX" dirty="0"/>
          </a:p>
          <a:p>
            <a:r>
              <a:rPr lang="es-MX" dirty="0"/>
              <a:t>Manuel. N(2019)</a:t>
            </a:r>
            <a:r>
              <a:rPr lang="es-MX" dirty="0">
                <a:latin typeface="Arial" panose="020B0604020202020204" pitchFamily="34" charset="0"/>
                <a:cs typeface="Arial" panose="020B0604020202020204" pitchFamily="34" charset="0"/>
              </a:rPr>
              <a:t>.</a:t>
            </a:r>
            <a:r>
              <a:rPr lang="es-MX" u="sng" dirty="0">
                <a:hlinkClick r:id="rId3"/>
              </a:rPr>
              <a:t> </a:t>
            </a:r>
            <a:br>
              <a:rPr lang="es-MX" u="sng" dirty="0">
                <a:hlinkClick r:id="rId3"/>
              </a:rPr>
            </a:br>
            <a:r>
              <a:rPr lang="es-MX" u="sng" dirty="0">
                <a:hlinkClick r:id="rId3"/>
              </a:rPr>
              <a:t>La importancia de ser docente - El Diario de la Educación</a:t>
            </a:r>
          </a:p>
          <a:p>
            <a:r>
              <a:rPr lang="es-MX" u="sng" dirty="0">
                <a:hlinkClick r:id="rId3"/>
              </a:rPr>
              <a:t>https://eldiariodelaeducacion.com </a:t>
            </a:r>
          </a:p>
          <a:p>
            <a:endParaRPr lang="es-MX" dirty="0"/>
          </a:p>
          <a:p>
            <a:endParaRPr lang="es-MX" dirty="0"/>
          </a:p>
          <a:p>
            <a:endParaRPr lang="es-MX" dirty="0"/>
          </a:p>
          <a:p>
            <a:endParaRPr lang="es-MX" dirty="0"/>
          </a:p>
        </p:txBody>
      </p:sp>
    </p:spTree>
    <p:extLst>
      <p:ext uri="{BB962C8B-B14F-4D97-AF65-F5344CB8AC3E}">
        <p14:creationId xmlns:p14="http://schemas.microsoft.com/office/powerpoint/2010/main" val="1468264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 to School Bulletin Board Writing Paper Templates - PPT Garden | Fondos  de pantalla de power point, Bordes para caratulas, Plantillas para  diaposi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52" y="0"/>
            <a:ext cx="12282152"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Doble onda 3"/>
          <p:cNvSpPr/>
          <p:nvPr/>
        </p:nvSpPr>
        <p:spPr>
          <a:xfrm>
            <a:off x="1815921" y="1197735"/>
            <a:ext cx="8834907" cy="2163651"/>
          </a:xfrm>
          <a:prstGeom prst="doubleWav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600" dirty="0">
                <a:solidFill>
                  <a:schemeClr val="tx1"/>
                </a:solidFill>
                <a:latin typeface="Cooper Black" panose="0208090404030B020404" pitchFamily="18" charset="0"/>
              </a:rPr>
              <a:t>Diario interactivo</a:t>
            </a:r>
          </a:p>
        </p:txBody>
      </p:sp>
      <p:sp>
        <p:nvSpPr>
          <p:cNvPr id="5" name="CuadroTexto 4"/>
          <p:cNvSpPr txBox="1"/>
          <p:nvPr/>
        </p:nvSpPr>
        <p:spPr>
          <a:xfrm>
            <a:off x="4069724" y="3181082"/>
            <a:ext cx="4391696" cy="461665"/>
          </a:xfrm>
          <a:prstGeom prst="rect">
            <a:avLst/>
          </a:prstGeom>
          <a:noFill/>
        </p:spPr>
        <p:txBody>
          <a:bodyPr wrap="square" rtlCol="0">
            <a:spAutoFit/>
          </a:bodyPr>
          <a:lstStyle/>
          <a:p>
            <a:r>
              <a:rPr lang="es-MX" sz="2400" dirty="0">
                <a:latin typeface="Elephant" panose="02020904090505020303" pitchFamily="18" charset="0"/>
              </a:rPr>
              <a:t>Ana Sofia Segovia Alonso </a:t>
            </a:r>
          </a:p>
        </p:txBody>
      </p:sp>
      <p:sp>
        <p:nvSpPr>
          <p:cNvPr id="6" name="CuadroTexto 5"/>
          <p:cNvSpPr txBox="1"/>
          <p:nvPr/>
        </p:nvSpPr>
        <p:spPr>
          <a:xfrm>
            <a:off x="2193701" y="5626094"/>
            <a:ext cx="7714445" cy="523220"/>
          </a:xfrm>
          <a:prstGeom prst="rect">
            <a:avLst/>
          </a:prstGeom>
          <a:noFill/>
        </p:spPr>
        <p:txBody>
          <a:bodyPr wrap="square" rtlCol="0">
            <a:spAutoFit/>
          </a:bodyPr>
          <a:lstStyle/>
          <a:p>
            <a:pPr algn="ctr"/>
            <a:r>
              <a:rPr lang="es-MX" sz="2800" dirty="0">
                <a:latin typeface="Cooper Black" panose="0208090404030B020404" pitchFamily="18" charset="0"/>
              </a:rPr>
              <a:t>Escuela normal de educación preescolar</a:t>
            </a:r>
            <a:r>
              <a:rPr lang="es-MX" dirty="0"/>
              <a:t>.</a:t>
            </a:r>
          </a:p>
        </p:txBody>
      </p:sp>
    </p:spTree>
    <p:extLst>
      <p:ext uri="{BB962C8B-B14F-4D97-AF65-F5344CB8AC3E}">
        <p14:creationId xmlns:p14="http://schemas.microsoft.com/office/powerpoint/2010/main" val="213916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in de Rosa Elena Cáceres Medina en 《EDUCATIVO》 | Plantillas de fondo de  powerpoint, Fondos escolares, Imagenes de cl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460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240924" y="1687132"/>
            <a:ext cx="8178085" cy="4247317"/>
          </a:xfrm>
          <a:prstGeom prst="rect">
            <a:avLst/>
          </a:prstGeom>
          <a:noFill/>
        </p:spPr>
        <p:txBody>
          <a:bodyPr wrap="square" rtlCol="0">
            <a:spAutoFit/>
          </a:bodyPr>
          <a:lstStyle/>
          <a:p>
            <a:r>
              <a:rPr lang="es-MX" dirty="0">
                <a:latin typeface="Arial" panose="020B0604020202020204" pitchFamily="34" charset="0"/>
                <a:cs typeface="Arial" panose="020B0604020202020204" pitchFamily="34" charset="0"/>
              </a:rPr>
              <a:t>En este diario interactivo se mostrara las actividades realizadas dentro de las 2 semanas de la practica docente, así como innovadoras para llegar al aprendizaje esperado. Dentro de nueva normalidad donde nos basamos en la programación de aprende en casa debido a la pandemia.</a:t>
            </a:r>
          </a:p>
          <a:p>
            <a:r>
              <a:rPr lang="es-MX" dirty="0">
                <a:latin typeface="Arial" panose="020B0604020202020204" pitchFamily="34" charset="0"/>
                <a:cs typeface="Arial" panose="020B0604020202020204" pitchFamily="34" charset="0"/>
              </a:rPr>
              <a:t>Tuve la oportunidad de adaptarme a esta nueva manera de enseñar, y moldear mis actividades de manera que todos tengan los recurso necesarios para elaborarla.</a:t>
            </a:r>
          </a:p>
          <a:p>
            <a:r>
              <a:rPr lang="es-MX" dirty="0">
                <a:latin typeface="Arial" panose="020B0604020202020204" pitchFamily="34" charset="0"/>
                <a:cs typeface="Arial" panose="020B0604020202020204" pitchFamily="34" charset="0"/>
              </a:rPr>
              <a:t>Este diario servirá para ver las evidencia de las practicas así como también la intervención en cada una de las actividades realizadas a los niños, al igual que valorar el trabajo en el aula, observaciones etc.</a:t>
            </a:r>
          </a:p>
          <a:p>
            <a:r>
              <a:rPr lang="es-MX" dirty="0">
                <a:latin typeface="Arial" panose="020B0604020202020204" pitchFamily="34" charset="0"/>
                <a:cs typeface="Arial" panose="020B0604020202020204" pitchFamily="34" charset="0"/>
              </a:rPr>
              <a:t>El diario docente “permite recoger observaciones de hechos considerados relevantes para el docente y que contribuyen al conocimiento de la realidad del grupo de estudiantes”</a:t>
            </a:r>
            <a:r>
              <a:rPr lang="es-MX" dirty="0"/>
              <a:t>  Manuel. N(2019)</a:t>
            </a:r>
            <a:r>
              <a:rPr lang="es-MX" dirty="0">
                <a:latin typeface="Arial" panose="020B0604020202020204" pitchFamily="34" charset="0"/>
                <a:cs typeface="Arial" panose="020B0604020202020204" pitchFamily="34" charset="0"/>
              </a:rPr>
              <a:t>, así como plasmar y reflexionar críticamente su propia actividad teórico-práctica</a:t>
            </a:r>
            <a:r>
              <a:rPr lang="es-MX" dirty="0"/>
              <a:t>.</a:t>
            </a:r>
          </a:p>
          <a:p>
            <a:endParaRPr lang="es-MX" dirty="0">
              <a:latin typeface="Arial" panose="020B0604020202020204" pitchFamily="34" charset="0"/>
              <a:cs typeface="Arial" panose="020B0604020202020204" pitchFamily="34" charset="0"/>
            </a:endParaRPr>
          </a:p>
        </p:txBody>
      </p:sp>
      <p:sp>
        <p:nvSpPr>
          <p:cNvPr id="6" name="Doble onda 5"/>
          <p:cNvSpPr/>
          <p:nvPr/>
        </p:nvSpPr>
        <p:spPr>
          <a:xfrm>
            <a:off x="2923504" y="283335"/>
            <a:ext cx="6838682" cy="1107583"/>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3600" dirty="0">
                <a:latin typeface="Elephant" panose="02020904090505020303" pitchFamily="18" charset="0"/>
              </a:rPr>
              <a:t>Diario interactivo</a:t>
            </a:r>
          </a:p>
        </p:txBody>
      </p:sp>
    </p:spTree>
    <p:extLst>
      <p:ext uri="{BB962C8B-B14F-4D97-AF65-F5344CB8AC3E}">
        <p14:creationId xmlns:p14="http://schemas.microsoft.com/office/powerpoint/2010/main" val="242757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de Giani Maguiña Espinola en crayolas | Etiquetas de material escolar,  Fondos para niños, Manualidades escola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inta perforada 5"/>
          <p:cNvSpPr/>
          <p:nvPr/>
        </p:nvSpPr>
        <p:spPr>
          <a:xfrm>
            <a:off x="3039414" y="115910"/>
            <a:ext cx="5718220" cy="734096"/>
          </a:xfrm>
          <a:prstGeom prst="flowChartPunchedTap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2000" dirty="0" smtClean="0">
                <a:latin typeface="Arial Black" panose="020B0A04020102020204" pitchFamily="34" charset="0"/>
              </a:rPr>
              <a:t>Contexto del </a:t>
            </a:r>
            <a:r>
              <a:rPr lang="es-MX" sz="2000" dirty="0" err="1" smtClean="0">
                <a:latin typeface="Arial Black" panose="020B0A04020102020204" pitchFamily="34" charset="0"/>
              </a:rPr>
              <a:t>jardin</a:t>
            </a:r>
            <a:endParaRPr lang="es-MX" sz="2000" dirty="0">
              <a:latin typeface="Arial Black" panose="020B0A04020102020204" pitchFamily="34" charset="0"/>
            </a:endParaRPr>
          </a:p>
        </p:txBody>
      </p:sp>
      <p:sp>
        <p:nvSpPr>
          <p:cNvPr id="7" name="Rectángulo 6"/>
          <p:cNvSpPr/>
          <p:nvPr/>
        </p:nvSpPr>
        <p:spPr>
          <a:xfrm>
            <a:off x="126642" y="1210615"/>
            <a:ext cx="11938715" cy="47394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s-ES" sz="1600" dirty="0">
                <a:latin typeface="Arial" panose="020B0604020202020204" pitchFamily="34" charset="0"/>
                <a:cs typeface="Arial" panose="020B0604020202020204" pitchFamily="34" charset="0"/>
              </a:rPr>
              <a:t>El día 10 de mayo del 2021 se dio inicio a la jornada de práctica en línea debido a las circunstancias de pandemia que se están viviendo hoy en día; se practicó en conjunto con el jardín de niños </a:t>
            </a:r>
            <a:r>
              <a:rPr lang="es-ES" sz="1600" b="1" dirty="0">
                <a:latin typeface="Arial" panose="020B0604020202020204" pitchFamily="34" charset="0"/>
                <a:cs typeface="Arial" panose="020B0604020202020204" pitchFamily="34" charset="0"/>
              </a:rPr>
              <a:t>Ángela Peralta </a:t>
            </a:r>
            <a:r>
              <a:rPr lang="es-ES" sz="1600" dirty="0">
                <a:latin typeface="Arial" panose="020B0604020202020204" pitchFamily="34" charset="0"/>
                <a:cs typeface="Arial" panose="020B0604020202020204" pitchFamily="34" charset="0"/>
              </a:rPr>
              <a:t>ubicado en la calle “La plaza” #113 colonia Asturias, con clave 05DJN0916U, el jardín de niños maneja un horario de 8:30 am a 12:30 pm cuando se toman las clases de manera presencial, pero dadas las circunstancias de trabajo actual,  las educadoras se encargan de subir actividades vía Facebook en un grupo que cada educadora generó con los padres de familia del grupo que tienen a cargo. para los padres de familia que se les complica conectarse se maneja un grupo vía </a:t>
            </a:r>
            <a:r>
              <a:rPr lang="es-ES" sz="1600" dirty="0" err="1">
                <a:latin typeface="Arial" panose="020B0604020202020204" pitchFamily="34" charset="0"/>
                <a:cs typeface="Arial" panose="020B0604020202020204" pitchFamily="34" charset="0"/>
              </a:rPr>
              <a:t>WhatsApp</a:t>
            </a:r>
            <a:r>
              <a:rPr lang="es-ES" sz="1600" dirty="0">
                <a:latin typeface="Arial" panose="020B0604020202020204" pitchFamily="34" charset="0"/>
                <a:cs typeface="Arial" panose="020B0604020202020204" pitchFamily="34" charset="0"/>
              </a:rPr>
              <a:t> y se utiliza el mismo método de enseñanza. Ciertos grupos son mixtos, por ello, ellas deben generar ciertas modificaciones en sus planeaciones para generar aprendizajes significativos en sus alumnos; las educadoras suben las actividades a las 9:00 am y los alumnos tienen el día completo para subir sus tareas, esta forma de trabajo se lleva acabo de lunes a jueves, y el viernes las educadoras dan clase en línea; algunas a las 10:30 y otras a las 11:00 am. </a:t>
            </a:r>
            <a:endParaRPr lang="es-MX"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Los viernes fueron los días en que el equipo de práctica impartió clases a los alumnos con los aprendizajes esperados que las educadoras aportaron para aplicarlo como reforzamiento hacia los niños, esta actividad se llevó a cabo por medio de la aplicación de Zoom.</a:t>
            </a:r>
            <a:endParaRPr lang="es-MX"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El jardín de niños está supervisado por la Profa. Patricia Beltrán y a cargo de la directora Profa. Rosa Isela Dávila Treviño, los grupos dentro del jardín de niños están organizados de la siguiente manera: (1 y 2 A	Paulina Jacaranda Gutiérrez, 2 y 3 B	Natalia García de la rosa ,2 C	Irma Citlalli Llanas Flores y 3 A	Diana Esmeralda Ibarra Concha). </a:t>
            </a:r>
            <a:endParaRPr lang="es-MX" sz="1600" dirty="0">
              <a:latin typeface="Arial" panose="020B0604020202020204" pitchFamily="34" charset="0"/>
              <a:cs typeface="Arial" panose="020B0604020202020204" pitchFamily="34" charset="0"/>
            </a:endParaRPr>
          </a:p>
          <a:p>
            <a:r>
              <a:rPr lang="es-ES" sz="1600" dirty="0">
                <a:latin typeface="Arial" panose="020B0604020202020204" pitchFamily="34" charset="0"/>
                <a:cs typeface="Arial" panose="020B0604020202020204" pitchFamily="34" charset="0"/>
              </a:rPr>
              <a:t>El jardín de niños realiza actividades generales tales como escuela para padres, psicología, educación física y música, realizan reuniones de acompañamiento y se imparten talleres de retroalimentación en el colectivo cada miércoles y cada quince días con el equipo de USAER por medio de la plataforma Microsoft Teams</a:t>
            </a:r>
            <a:endParaRPr lang="es-MX" sz="1600" dirty="0"/>
          </a:p>
        </p:txBody>
      </p:sp>
    </p:spTree>
    <p:extLst>
      <p:ext uri="{BB962C8B-B14F-4D97-AF65-F5344CB8AC3E}">
        <p14:creationId xmlns:p14="http://schemas.microsoft.com/office/powerpoint/2010/main" val="3891976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in de florencia hauscarriaga en Imagenes de clases | Plantillas de fondo  de powerpoint, Fondos escolares, Imagenes de cla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3985"/>
          </a:xfrm>
          <a:prstGeom prst="rect">
            <a:avLst/>
          </a:prstGeom>
          <a:noFill/>
          <a:extLst>
            <a:ext uri="{909E8E84-426E-40DD-AFC4-6F175D3DCCD1}">
              <a14:hiddenFill xmlns:a14="http://schemas.microsoft.com/office/drawing/2010/main">
                <a:solidFill>
                  <a:srgbClr val="FFFFFF"/>
                </a:solidFill>
              </a14:hiddenFill>
            </a:ext>
          </a:extLst>
        </p:spPr>
      </p:pic>
      <p:sp>
        <p:nvSpPr>
          <p:cNvPr id="5" name="Cinta perforada 4"/>
          <p:cNvSpPr/>
          <p:nvPr/>
        </p:nvSpPr>
        <p:spPr>
          <a:xfrm>
            <a:off x="2060620" y="425003"/>
            <a:ext cx="4687910" cy="953036"/>
          </a:xfrm>
          <a:prstGeom prst="flowChartPunchedTape">
            <a:avLst/>
          </a:prstGeom>
          <a:solidFill>
            <a:srgbClr val="C96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Black" panose="020B0A04020102020204" pitchFamily="34" charset="0"/>
              </a:rPr>
              <a:t>Aprendizaje esperado:</a:t>
            </a:r>
            <a:endParaRPr lang="es-MX" dirty="0">
              <a:latin typeface="Arial Black" panose="020B0A04020102020204" pitchFamily="34" charset="0"/>
            </a:endParaRPr>
          </a:p>
        </p:txBody>
      </p:sp>
      <p:sp>
        <p:nvSpPr>
          <p:cNvPr id="6" name="Cinta perforada 5"/>
          <p:cNvSpPr/>
          <p:nvPr/>
        </p:nvSpPr>
        <p:spPr>
          <a:xfrm>
            <a:off x="2060620" y="2754106"/>
            <a:ext cx="4546243" cy="1068946"/>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latin typeface="Arial Black" panose="020B0A04020102020204" pitchFamily="34" charset="0"/>
              </a:rPr>
              <a:t>Aprendizaje esperado:</a:t>
            </a:r>
            <a:endParaRPr lang="es-MX" dirty="0">
              <a:latin typeface="Arial Black" panose="020B0A04020102020204" pitchFamily="34" charset="0"/>
            </a:endParaRPr>
          </a:p>
        </p:txBody>
      </p:sp>
      <p:sp>
        <p:nvSpPr>
          <p:cNvPr id="7" name="CuadroTexto 6"/>
          <p:cNvSpPr txBox="1"/>
          <p:nvPr/>
        </p:nvSpPr>
        <p:spPr>
          <a:xfrm>
            <a:off x="2305318" y="1648496"/>
            <a:ext cx="5937161" cy="923330"/>
          </a:xfrm>
          <a:prstGeom prst="rect">
            <a:avLst/>
          </a:prstGeom>
          <a:noFill/>
        </p:spPr>
        <p:txBody>
          <a:bodyPr wrap="square" rtlCol="0">
            <a:spAutoFit/>
          </a:bodyPr>
          <a:lstStyle/>
          <a:p>
            <a:r>
              <a:rPr lang="es-MX" b="1" dirty="0" smtClean="0">
                <a:latin typeface="Arial" panose="020B0604020202020204" pitchFamily="34" charset="0"/>
                <a:cs typeface="Arial" panose="020B0604020202020204" pitchFamily="34" charset="0"/>
              </a:rPr>
              <a:t>Pensamiento matemático: </a:t>
            </a:r>
            <a:r>
              <a:rPr lang="es-MX" dirty="0" smtClean="0">
                <a:latin typeface="Arial" panose="020B0604020202020204" pitchFamily="34" charset="0"/>
                <a:cs typeface="Arial" panose="020B0604020202020204" pitchFamily="34" charset="0"/>
              </a:rPr>
              <a:t>comunica de manera oral y escrita los números de 1 al 10 en diversas situaciones y diferentes maneras incluida la convencional.</a:t>
            </a:r>
            <a:r>
              <a:rPr lang="es-MX" b="1" dirty="0" smtClean="0">
                <a:latin typeface="Arial" panose="020B0604020202020204" pitchFamily="34" charset="0"/>
                <a:cs typeface="Arial" panose="020B0604020202020204" pitchFamily="34" charset="0"/>
              </a:rPr>
              <a:t> </a:t>
            </a:r>
            <a:endParaRPr lang="es-MX" b="1" dirty="0">
              <a:latin typeface="Arial" panose="020B0604020202020204" pitchFamily="34" charset="0"/>
              <a:cs typeface="Arial" panose="020B0604020202020204" pitchFamily="34" charset="0"/>
            </a:endParaRPr>
          </a:p>
        </p:txBody>
      </p:sp>
      <p:sp>
        <p:nvSpPr>
          <p:cNvPr id="8" name="CuadroTexto 7"/>
          <p:cNvSpPr txBox="1"/>
          <p:nvPr/>
        </p:nvSpPr>
        <p:spPr>
          <a:xfrm>
            <a:off x="2414788" y="4220323"/>
            <a:ext cx="4893972" cy="923330"/>
          </a:xfrm>
          <a:prstGeom prst="rect">
            <a:avLst/>
          </a:prstGeom>
          <a:noFill/>
        </p:spPr>
        <p:txBody>
          <a:bodyPr wrap="square" rtlCol="0">
            <a:spAutoFit/>
          </a:bodyPr>
          <a:lstStyle/>
          <a:p>
            <a:r>
              <a:rPr lang="es-MX" b="1" dirty="0" smtClean="0">
                <a:latin typeface="Arial" panose="020B0604020202020204" pitchFamily="34" charset="0"/>
                <a:cs typeface="Arial" panose="020B0604020202020204" pitchFamily="34" charset="0"/>
              </a:rPr>
              <a:t>Lenguaje y comunicación</a:t>
            </a:r>
            <a:r>
              <a:rPr lang="es-MX" dirty="0" smtClean="0">
                <a:latin typeface="Arial" panose="020B0604020202020204" pitchFamily="34" charset="0"/>
                <a:cs typeface="Arial" panose="020B0604020202020204" pitchFamily="34" charset="0"/>
              </a:rPr>
              <a:t>: menciona características de objetos y personas que conoce y observa.</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806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ápices Cortos Como Borde En La Ilustración De Papel Blanco Ilustraciones  Vectoriales, Clip Art Vectorizado Libre De Derechos. Image 870528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4" y="0"/>
            <a:ext cx="121972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Doble onda 5"/>
          <p:cNvSpPr/>
          <p:nvPr/>
        </p:nvSpPr>
        <p:spPr>
          <a:xfrm>
            <a:off x="115909" y="23980"/>
            <a:ext cx="4675031" cy="695459"/>
          </a:xfrm>
          <a:prstGeom prst="doubleWave">
            <a:avLst/>
          </a:prstGeom>
          <a:solidFill>
            <a:srgbClr val="CCFF99"/>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7200" b="1" dirty="0">
                <a:latin typeface="Brush Script MT" panose="03060802040406070304" pitchFamily="66" charset="0"/>
                <a:ea typeface="Calibri" panose="020F0502020204030204" pitchFamily="34" charset="0"/>
                <a:cs typeface="Times New Roman" panose="02020603050405020304" pitchFamily="18" charset="0"/>
              </a:rPr>
              <a:t>Diario </a:t>
            </a:r>
            <a:endParaRPr lang="es-MX" sz="1100" dirty="0">
              <a:effectLst/>
              <a:ea typeface="Calibri" panose="020F0502020204030204" pitchFamily="34" charset="0"/>
              <a:cs typeface="Times New Roman" panose="02020603050405020304" pitchFamily="18" charset="0"/>
            </a:endParaRPr>
          </a:p>
        </p:txBody>
      </p:sp>
      <p:sp>
        <p:nvSpPr>
          <p:cNvPr id="5" name="Doble onda 4"/>
          <p:cNvSpPr/>
          <p:nvPr/>
        </p:nvSpPr>
        <p:spPr>
          <a:xfrm>
            <a:off x="1323303" y="1579945"/>
            <a:ext cx="2846231" cy="502276"/>
          </a:xfrm>
          <a:prstGeom prst="double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7030A0"/>
                </a:solidFill>
                <a:latin typeface="Elephant" panose="02020904090505020303" pitchFamily="18" charset="0"/>
              </a:rPr>
              <a:t>Aprendizaje clave</a:t>
            </a:r>
          </a:p>
        </p:txBody>
      </p:sp>
      <p:sp>
        <p:nvSpPr>
          <p:cNvPr id="7" name="Doble onda 6"/>
          <p:cNvSpPr/>
          <p:nvPr/>
        </p:nvSpPr>
        <p:spPr>
          <a:xfrm>
            <a:off x="1368380" y="2730321"/>
            <a:ext cx="2756079" cy="540912"/>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rgbClr val="7030A0"/>
                </a:solidFill>
                <a:latin typeface="Elephant" panose="02020904090505020303" pitchFamily="18" charset="0"/>
              </a:rPr>
              <a:t>Trabajo en el aula</a:t>
            </a:r>
          </a:p>
        </p:txBody>
      </p:sp>
      <p:sp>
        <p:nvSpPr>
          <p:cNvPr id="8" name="Doble onda 7"/>
          <p:cNvSpPr/>
          <p:nvPr/>
        </p:nvSpPr>
        <p:spPr>
          <a:xfrm>
            <a:off x="1368380" y="3775896"/>
            <a:ext cx="2659486" cy="489397"/>
          </a:xfrm>
          <a:prstGeom prst="doubleWav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7030A0"/>
                </a:solidFill>
                <a:latin typeface="Elephant" panose="02020904090505020303" pitchFamily="18" charset="0"/>
              </a:rPr>
              <a:t>Alumnos</a:t>
            </a:r>
            <a:r>
              <a:rPr lang="es-MX" dirty="0">
                <a:latin typeface="Elephant" panose="02020904090505020303" pitchFamily="18" charset="0"/>
              </a:rPr>
              <a:t> </a:t>
            </a:r>
          </a:p>
        </p:txBody>
      </p:sp>
      <p:sp>
        <p:nvSpPr>
          <p:cNvPr id="9" name="CuadroTexto 8"/>
          <p:cNvSpPr txBox="1"/>
          <p:nvPr/>
        </p:nvSpPr>
        <p:spPr>
          <a:xfrm>
            <a:off x="4629954" y="1507917"/>
            <a:ext cx="3206840" cy="646331"/>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200" b="1" dirty="0">
                <a:solidFill>
                  <a:srgbClr val="FF0000"/>
                </a:solidFill>
                <a:latin typeface="Arial" panose="020B0604020202020204" pitchFamily="34" charset="0"/>
                <a:cs typeface="Arial" panose="020B0604020202020204" pitchFamily="34" charset="0"/>
              </a:rPr>
              <a:t>Pensamiento matemático</a:t>
            </a:r>
          </a:p>
          <a:p>
            <a:pPr marL="285750" indent="-285750">
              <a:buFont typeface="Wingdings" panose="05000000000000000000" pitchFamily="2" charset="2"/>
              <a:buChar char="q"/>
            </a:pPr>
            <a:r>
              <a:rPr lang="es-MX" sz="1200" dirty="0">
                <a:latin typeface="Arial" panose="020B0604020202020204" pitchFamily="34" charset="0"/>
                <a:cs typeface="Arial" panose="020B0604020202020204" pitchFamily="34" charset="0"/>
              </a:rPr>
              <a:t>Leguaje y comunicación</a:t>
            </a:r>
          </a:p>
          <a:p>
            <a:pPr marL="285750" indent="-285750">
              <a:buFont typeface="Wingdings" panose="05000000000000000000" pitchFamily="2" charset="2"/>
              <a:buChar char="q"/>
            </a:pPr>
            <a:r>
              <a:rPr lang="es-MX" sz="1200" dirty="0">
                <a:latin typeface="Arial" panose="020B0604020202020204" pitchFamily="34" charset="0"/>
                <a:cs typeface="Arial" panose="020B0604020202020204" pitchFamily="34" charset="0"/>
              </a:rPr>
              <a:t>Exploración y comprensión del mundo </a:t>
            </a:r>
          </a:p>
        </p:txBody>
      </p:sp>
      <p:sp>
        <p:nvSpPr>
          <p:cNvPr id="11" name="Doble onda 10"/>
          <p:cNvSpPr/>
          <p:nvPr/>
        </p:nvSpPr>
        <p:spPr>
          <a:xfrm>
            <a:off x="7868992" y="128789"/>
            <a:ext cx="2923504" cy="540913"/>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Elephant" panose="02020904090505020303" pitchFamily="18" charset="0"/>
                <a:cs typeface="Arial" panose="020B0604020202020204" pitchFamily="34" charset="0"/>
              </a:rPr>
              <a:t>14/mayo/2021</a:t>
            </a:r>
          </a:p>
        </p:txBody>
      </p:sp>
      <p:sp>
        <p:nvSpPr>
          <p:cNvPr id="12" name="CuadroTexto 11"/>
          <p:cNvSpPr txBox="1"/>
          <p:nvPr/>
        </p:nvSpPr>
        <p:spPr>
          <a:xfrm>
            <a:off x="4301544" y="2389719"/>
            <a:ext cx="4005329" cy="1600438"/>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El desarrollo de las actividades fue en tiempo y forma</a:t>
            </a: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Se lograron los aprendizajes esperados en los alumnos</a:t>
            </a: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Resultaron adecuados el uso del material, las indicaciones y organización de los alumnos</a:t>
            </a:r>
          </a:p>
        </p:txBody>
      </p:sp>
      <p:sp>
        <p:nvSpPr>
          <p:cNvPr id="13" name="Rectángulo 12"/>
          <p:cNvSpPr/>
          <p:nvPr/>
        </p:nvSpPr>
        <p:spPr>
          <a:xfrm>
            <a:off x="8693239" y="2131350"/>
            <a:ext cx="553792" cy="405788"/>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Elephant" panose="02020904090505020303" pitchFamily="18" charset="0"/>
                <a:cs typeface="Arial" panose="020B0604020202020204" pitchFamily="34" charset="0"/>
              </a:rPr>
              <a:t>SI</a:t>
            </a:r>
          </a:p>
        </p:txBody>
      </p:sp>
      <p:sp>
        <p:nvSpPr>
          <p:cNvPr id="14" name="Rectángulo 13"/>
          <p:cNvSpPr/>
          <p:nvPr/>
        </p:nvSpPr>
        <p:spPr>
          <a:xfrm>
            <a:off x="9633397" y="2112135"/>
            <a:ext cx="515155" cy="425003"/>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Elephant" panose="02020904090505020303" pitchFamily="18" charset="0"/>
              </a:rPr>
              <a:t>NO</a:t>
            </a:r>
          </a:p>
        </p:txBody>
      </p:sp>
      <p:sp>
        <p:nvSpPr>
          <p:cNvPr id="15" name="Rectángulo 14"/>
          <p:cNvSpPr/>
          <p:nvPr/>
        </p:nvSpPr>
        <p:spPr>
          <a:xfrm>
            <a:off x="8673920" y="2730321"/>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6" name="Rectángulo 15"/>
          <p:cNvSpPr/>
          <p:nvPr/>
        </p:nvSpPr>
        <p:spPr>
          <a:xfrm>
            <a:off x="9633397" y="2704563"/>
            <a:ext cx="515155" cy="4378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7" name="Rectángulo 16"/>
          <p:cNvSpPr/>
          <p:nvPr/>
        </p:nvSpPr>
        <p:spPr>
          <a:xfrm>
            <a:off x="8693239" y="3284113"/>
            <a:ext cx="553792" cy="3525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8" name="Rectángulo 17"/>
          <p:cNvSpPr/>
          <p:nvPr/>
        </p:nvSpPr>
        <p:spPr>
          <a:xfrm>
            <a:off x="9633397" y="3296991"/>
            <a:ext cx="515155" cy="3396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9" name="Rectángulo 18"/>
          <p:cNvSpPr/>
          <p:nvPr/>
        </p:nvSpPr>
        <p:spPr>
          <a:xfrm>
            <a:off x="8693239" y="3825025"/>
            <a:ext cx="553792" cy="3992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0" name="Rectángulo 19"/>
          <p:cNvSpPr/>
          <p:nvPr/>
        </p:nvSpPr>
        <p:spPr>
          <a:xfrm>
            <a:off x="9633397" y="3816921"/>
            <a:ext cx="515155" cy="4073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1" name="CuadroTexto 20"/>
          <p:cNvSpPr txBox="1"/>
          <p:nvPr/>
        </p:nvSpPr>
        <p:spPr>
          <a:xfrm>
            <a:off x="4301544" y="881429"/>
            <a:ext cx="5112912" cy="461665"/>
          </a:xfrm>
          <a:prstGeom prst="rect">
            <a:avLst/>
          </a:prstGeom>
          <a:noFill/>
          <a:ln>
            <a:solidFill>
              <a:srgbClr val="7030A0"/>
            </a:solidFill>
          </a:ln>
        </p:spPr>
        <p:txBody>
          <a:bodyPr wrap="square" rtlCol="0">
            <a:spAutoFit/>
          </a:bodyPr>
          <a:lstStyle/>
          <a:p>
            <a:pPr algn="ctr"/>
            <a:r>
              <a:rPr lang="es-MX" sz="2400" dirty="0">
                <a:solidFill>
                  <a:srgbClr val="7030A0"/>
                </a:solidFill>
                <a:latin typeface="Elephant" panose="02020904090505020303" pitchFamily="18" charset="0"/>
              </a:rPr>
              <a:t>“¿QUE </a:t>
            </a:r>
            <a:r>
              <a:rPr lang="es-MX" sz="2400" dirty="0">
                <a:solidFill>
                  <a:srgbClr val="FF0000"/>
                </a:solidFill>
                <a:latin typeface="Elephant" panose="02020904090505020303" pitchFamily="18" charset="0"/>
              </a:rPr>
              <a:t>NUMERO</a:t>
            </a:r>
            <a:r>
              <a:rPr lang="es-MX" sz="2400" dirty="0">
                <a:latin typeface="Elephant" panose="02020904090505020303" pitchFamily="18" charset="0"/>
              </a:rPr>
              <a:t> </a:t>
            </a:r>
            <a:r>
              <a:rPr lang="es-MX" sz="2400" dirty="0">
                <a:solidFill>
                  <a:srgbClr val="00B0F0"/>
                </a:solidFill>
                <a:latin typeface="Elephant" panose="02020904090505020303" pitchFamily="18" charset="0"/>
              </a:rPr>
              <a:t>ES?”</a:t>
            </a:r>
          </a:p>
        </p:txBody>
      </p:sp>
      <p:sp>
        <p:nvSpPr>
          <p:cNvPr id="22" name="CuadroTexto 21"/>
          <p:cNvSpPr txBox="1"/>
          <p:nvPr/>
        </p:nvSpPr>
        <p:spPr>
          <a:xfrm>
            <a:off x="1368380" y="4426568"/>
            <a:ext cx="4935828" cy="1384995"/>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Se mostraron interesados en las actividades</a:t>
            </a: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Se involucraron en las actividades</a:t>
            </a: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Culminaron las actividades de forma satisfactoria</a:t>
            </a:r>
          </a:p>
          <a:p>
            <a:endParaRPr lang="es-MX"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Los alumnos que requieren apoyo son:</a:t>
            </a: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Alumnos participativos:</a:t>
            </a:r>
          </a:p>
        </p:txBody>
      </p:sp>
      <p:sp>
        <p:nvSpPr>
          <p:cNvPr id="23" name="Rectángulo 22"/>
          <p:cNvSpPr/>
          <p:nvPr/>
        </p:nvSpPr>
        <p:spPr>
          <a:xfrm>
            <a:off x="6759262" y="4060981"/>
            <a:ext cx="566670" cy="434938"/>
          </a:xfrm>
          <a:prstGeom prst="rect">
            <a:avLst/>
          </a:prstGeom>
          <a:solidFill>
            <a:srgbClr val="C96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Elephant" panose="02020904090505020303" pitchFamily="18" charset="0"/>
              </a:rPr>
              <a:t>SI</a:t>
            </a:r>
          </a:p>
        </p:txBody>
      </p:sp>
      <p:sp>
        <p:nvSpPr>
          <p:cNvPr id="24" name="Rectángulo 23"/>
          <p:cNvSpPr/>
          <p:nvPr/>
        </p:nvSpPr>
        <p:spPr>
          <a:xfrm>
            <a:off x="7553459" y="4060981"/>
            <a:ext cx="566670" cy="461253"/>
          </a:xfrm>
          <a:prstGeom prst="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Elephant" panose="02020904090505020303" pitchFamily="18" charset="0"/>
              </a:rPr>
              <a:t>NO</a:t>
            </a:r>
          </a:p>
        </p:txBody>
      </p:sp>
      <p:sp>
        <p:nvSpPr>
          <p:cNvPr id="25" name="Rectángulo 24"/>
          <p:cNvSpPr/>
          <p:nvPr/>
        </p:nvSpPr>
        <p:spPr>
          <a:xfrm>
            <a:off x="6879462" y="4630176"/>
            <a:ext cx="369196" cy="235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6" name="Rectángulo 25"/>
          <p:cNvSpPr/>
          <p:nvPr/>
        </p:nvSpPr>
        <p:spPr>
          <a:xfrm>
            <a:off x="6873022" y="5193836"/>
            <a:ext cx="452909" cy="3183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7" name="Rectángulo 26"/>
          <p:cNvSpPr/>
          <p:nvPr/>
        </p:nvSpPr>
        <p:spPr>
          <a:xfrm>
            <a:off x="7652198" y="4627487"/>
            <a:ext cx="433588" cy="2556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8" name="Rectángulo 27"/>
          <p:cNvSpPr/>
          <p:nvPr/>
        </p:nvSpPr>
        <p:spPr>
          <a:xfrm>
            <a:off x="7639316" y="5163258"/>
            <a:ext cx="480813" cy="348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9" name="Rectángulo 28"/>
          <p:cNvSpPr/>
          <p:nvPr/>
        </p:nvSpPr>
        <p:spPr>
          <a:xfrm>
            <a:off x="6879462" y="5763422"/>
            <a:ext cx="446469" cy="4466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0" name="Rectángulo 29"/>
          <p:cNvSpPr/>
          <p:nvPr/>
        </p:nvSpPr>
        <p:spPr>
          <a:xfrm>
            <a:off x="7677822" y="5763422"/>
            <a:ext cx="442307" cy="3897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3" name="Cara sonriente 32"/>
          <p:cNvSpPr/>
          <p:nvPr/>
        </p:nvSpPr>
        <p:spPr>
          <a:xfrm>
            <a:off x="8744754" y="2794183"/>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Cara sonriente 33"/>
          <p:cNvSpPr/>
          <p:nvPr/>
        </p:nvSpPr>
        <p:spPr>
          <a:xfrm>
            <a:off x="8754412" y="3332826"/>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Cara sonriente 34"/>
          <p:cNvSpPr/>
          <p:nvPr/>
        </p:nvSpPr>
        <p:spPr>
          <a:xfrm>
            <a:off x="8787685" y="3886617"/>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Cara sonriente 35"/>
          <p:cNvSpPr/>
          <p:nvPr/>
        </p:nvSpPr>
        <p:spPr>
          <a:xfrm>
            <a:off x="6876241" y="4627676"/>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Cara sonriente 36"/>
          <p:cNvSpPr/>
          <p:nvPr/>
        </p:nvSpPr>
        <p:spPr>
          <a:xfrm>
            <a:off x="6906294" y="5810363"/>
            <a:ext cx="342364" cy="34281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Señal de prohibido 30"/>
          <p:cNvSpPr/>
          <p:nvPr/>
        </p:nvSpPr>
        <p:spPr>
          <a:xfrm>
            <a:off x="7747644" y="5180293"/>
            <a:ext cx="294201" cy="331864"/>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Tree>
    <p:extLst>
      <p:ext uri="{BB962C8B-B14F-4D97-AF65-F5344CB8AC3E}">
        <p14:creationId xmlns:p14="http://schemas.microsoft.com/office/powerpoint/2010/main" val="307539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ndo Blanco Con Lápices De Colores En El Borde Ilustraciones Vectoriales,  Clip Art Vectorizado Libre De Derechos. Image 672679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2" name="Rectangle 14"/>
          <p:cNvSpPr>
            <a:spLocks noChangeArrowheads="1"/>
          </p:cNvSpPr>
          <p:nvPr/>
        </p:nvSpPr>
        <p:spPr bwMode="auto">
          <a:xfrm>
            <a:off x="1" y="-1537660"/>
            <a:ext cx="11732654"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0" i="0" u="none" strike="noStrike" cap="none" normalizeH="0" baseline="0" dirty="0">
                <a:ln>
                  <a:noFill/>
                </a:ln>
                <a:solidFill>
                  <a:schemeClr val="tx1"/>
                </a:solidFill>
                <a:effectLst/>
                <a:latin typeface="Arial" panose="020B0604020202020204" pitchFamily="34" charset="0"/>
              </a:rPr>
              <a:t/>
            </a:r>
            <a:br>
              <a:rPr kumimoji="0" lang="es-MX" sz="1800" b="0" i="0" u="none" strike="noStrike" cap="none" normalizeH="0" baseline="0" dirty="0">
                <a:ln>
                  <a:noFill/>
                </a:ln>
                <a:solidFill>
                  <a:schemeClr val="tx1"/>
                </a:solidFill>
                <a:effectLst/>
                <a:latin typeface="Arial" panose="020B0604020202020204" pitchFamily="34" charset="0"/>
              </a:rPr>
            </a:br>
            <a:endParaRPr kumimoji="0" lang="es-MX"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1" i="0" u="none" strike="noStrike" cap="none" normalizeH="0" baseline="0" dirty="0">
              <a:ln>
                <a:noFill/>
              </a:ln>
              <a:solidFill>
                <a:srgbClr val="FF66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2800" b="1" dirty="0">
              <a:solidFill>
                <a:srgbClr val="FF66FF"/>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1" i="0" u="none" strike="noStrike" cap="none" normalizeH="0" baseline="0" dirty="0">
              <a:ln>
                <a:noFill/>
              </a:ln>
              <a:solidFill>
                <a:srgbClr val="FF66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2800" b="1" dirty="0">
              <a:solidFill>
                <a:srgbClr val="FF66FF"/>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1" i="0" u="none" strike="noStrike" cap="none" normalizeH="0" baseline="0" dirty="0">
              <a:ln>
                <a:noFill/>
              </a:ln>
              <a:solidFill>
                <a:srgbClr val="FF66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2800" b="1" dirty="0">
              <a:solidFill>
                <a:srgbClr val="FF66FF"/>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1" i="0" u="none" strike="noStrike" cap="none" normalizeH="0" baseline="0" dirty="0">
              <a:ln>
                <a:noFill/>
              </a:ln>
              <a:solidFill>
                <a:srgbClr val="FF66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2800" b="1" dirty="0">
              <a:solidFill>
                <a:srgbClr val="FF66FF"/>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2800" b="1" i="0" u="none" strike="noStrike" cap="none" normalizeH="0" baseline="0" dirty="0">
              <a:ln>
                <a:noFill/>
              </a:ln>
              <a:solidFill>
                <a:srgbClr val="FF66FF"/>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MX" sz="2800" b="1" dirty="0">
              <a:solidFill>
                <a:srgbClr val="FF66FF"/>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800" b="1"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Arial" panose="020B0604020202020204" pitchFamily="34" charset="0"/>
              </a:rPr>
              <a:t>.</a:t>
            </a:r>
            <a:endParaRPr kumimoji="0" lang="es-MX" sz="1800" b="0" i="0" u="none" strike="noStrike" cap="none" normalizeH="0" baseline="0" dirty="0">
              <a:ln>
                <a:noFill/>
              </a:ln>
              <a:solidFill>
                <a:schemeClr val="tx1"/>
              </a:solidFill>
              <a:effectLst/>
              <a:latin typeface="Arial" panose="020B0604020202020204" pitchFamily="34" charset="0"/>
            </a:endParaRPr>
          </a:p>
        </p:txBody>
      </p:sp>
      <p:sp>
        <p:nvSpPr>
          <p:cNvPr id="14" name="Doble onda 13"/>
          <p:cNvSpPr/>
          <p:nvPr/>
        </p:nvSpPr>
        <p:spPr>
          <a:xfrm>
            <a:off x="425003" y="457200"/>
            <a:ext cx="2949262" cy="714777"/>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rgbClr val="002060"/>
                </a:solidFill>
                <a:latin typeface="Elephant" panose="02020904090505020303" pitchFamily="18" charset="0"/>
              </a:rPr>
              <a:t>MI INTERVENCION</a:t>
            </a:r>
          </a:p>
        </p:txBody>
      </p:sp>
      <p:sp>
        <p:nvSpPr>
          <p:cNvPr id="15" name="Doble onda 14"/>
          <p:cNvSpPr/>
          <p:nvPr/>
        </p:nvSpPr>
        <p:spPr>
          <a:xfrm>
            <a:off x="4623515" y="457200"/>
            <a:ext cx="2807595" cy="766293"/>
          </a:xfrm>
          <a:prstGeom prst="doubleWav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rgbClr val="002060"/>
                </a:solidFill>
                <a:latin typeface="Elephant" panose="02020904090505020303" pitchFamily="18" charset="0"/>
              </a:rPr>
              <a:t>OBSERVACIONES</a:t>
            </a:r>
          </a:p>
        </p:txBody>
      </p:sp>
      <p:sp>
        <p:nvSpPr>
          <p:cNvPr id="16" name="CuadroTexto 15"/>
          <p:cNvSpPr txBox="1"/>
          <p:nvPr/>
        </p:nvSpPr>
        <p:spPr>
          <a:xfrm>
            <a:off x="128789" y="1596811"/>
            <a:ext cx="3842198" cy="3970318"/>
          </a:xfrm>
          <a:prstGeom prst="rect">
            <a:avLst/>
          </a:prstGeom>
          <a:noFill/>
          <a:ln>
            <a:solidFill>
              <a:schemeClr val="tx1"/>
            </a:solidFill>
          </a:ln>
        </p:spPr>
        <p:txBody>
          <a:bodyPr wrap="square" rtlCol="0">
            <a:spAutoFit/>
          </a:bodyPr>
          <a:lstStyle/>
          <a:p>
            <a:r>
              <a:rPr lang="es-MX" sz="1400" dirty="0">
                <a:latin typeface="Arial" panose="020B0604020202020204" pitchFamily="34" charset="0"/>
                <a:cs typeface="Arial" panose="020B0604020202020204" pitchFamily="34" charset="0"/>
              </a:rPr>
              <a:t>Mi intervención comienza a las 10:30 de la mañana hago el pase de lista y los buenos días a todos los niños. Al empezar la actividad los motivo poniéndoles una canción y cantándola todos juntos para que se familiaricen con el tema de los números.</a:t>
            </a:r>
          </a:p>
          <a:p>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Hice uso de unas tarjetas numéricas las cuales los niños tenían que irme mencionando su nombre, al finalizar nuevamente sacaba una tarjeta numérica al azar y los niños con bolitas de fomi tenían que pegar en una hoja de maquina la cantidad de bolitas correspondientes al numero al igual tenían que dibujarlo y remarcarlo.</a:t>
            </a:r>
          </a:p>
          <a:p>
            <a:r>
              <a:rPr lang="es-MX" sz="1400" dirty="0">
                <a:latin typeface="Arial" panose="020B0604020202020204" pitchFamily="34" charset="0"/>
                <a:cs typeface="Arial" panose="020B0604020202020204" pitchFamily="34" charset="0"/>
              </a:rPr>
              <a:t>Para que con esto favoreciera su capacidad de comunicar de manera oral escrita los números.</a:t>
            </a:r>
          </a:p>
        </p:txBody>
      </p:sp>
      <p:sp>
        <p:nvSpPr>
          <p:cNvPr id="17" name="CuadroTexto 16"/>
          <p:cNvSpPr txBox="1"/>
          <p:nvPr/>
        </p:nvSpPr>
        <p:spPr>
          <a:xfrm>
            <a:off x="4468969" y="1558501"/>
            <a:ext cx="3889420" cy="3323987"/>
          </a:xfrm>
          <a:prstGeom prst="rect">
            <a:avLst/>
          </a:prstGeom>
          <a:noFill/>
          <a:ln>
            <a:solidFill>
              <a:schemeClr val="tx1"/>
            </a:solidFill>
          </a:ln>
        </p:spPr>
        <p:txBody>
          <a:bodyPr wrap="square" rtlCol="0">
            <a:spAutoFit/>
          </a:bodyPr>
          <a:lstStyle/>
          <a:p>
            <a:r>
              <a:rPr lang="es-MX" sz="1400" dirty="0">
                <a:latin typeface="Arial" panose="020B0604020202020204" pitchFamily="34" charset="0"/>
                <a:cs typeface="Arial" panose="020B0604020202020204" pitchFamily="34" charset="0"/>
              </a:rPr>
              <a:t>Durante la primera semana de practica note que los niños estaban muy desmotivados al momento de trabajar con la educadora paulina.</a:t>
            </a:r>
          </a:p>
          <a:p>
            <a:r>
              <a:rPr lang="es-MX" sz="1400" dirty="0">
                <a:latin typeface="Arial" panose="020B0604020202020204" pitchFamily="34" charset="0"/>
                <a:cs typeface="Arial" panose="020B0604020202020204" pitchFamily="34" charset="0"/>
              </a:rPr>
              <a:t>Cuando anuncie que estaríamos trabajando una canción ellos se alegraron y querían que la clase no se acabara.</a:t>
            </a:r>
          </a:p>
          <a:p>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La mayoría de los niños no se encontraban en su hogar lo cual dificulto mas llamar su atención ya que se distraían comiendo o viendo la televisión.</a:t>
            </a:r>
          </a:p>
          <a:p>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Al final si logre obtener los aprendizajes esperados.</a:t>
            </a:r>
          </a:p>
        </p:txBody>
      </p:sp>
    </p:spTree>
    <p:extLst>
      <p:ext uri="{BB962C8B-B14F-4D97-AF65-F5344CB8AC3E}">
        <p14:creationId xmlns:p14="http://schemas.microsoft.com/office/powerpoint/2010/main" val="48325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5130" name="Picture 10" descr="Graduación Etapa de Infantil | Mi caja mág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6068"/>
          </a:xfrm>
          <a:prstGeom prst="rect">
            <a:avLst/>
          </a:prstGeom>
          <a:noFill/>
          <a:extLst>
            <a:ext uri="{909E8E84-426E-40DD-AFC4-6F175D3DCCD1}">
              <a14:hiddenFill xmlns:a14="http://schemas.microsoft.com/office/drawing/2010/main">
                <a:solidFill>
                  <a:srgbClr val="FFFFFF"/>
                </a:solidFill>
              </a14:hiddenFill>
            </a:ext>
          </a:extLst>
        </p:spPr>
      </p:pic>
      <p:sp>
        <p:nvSpPr>
          <p:cNvPr id="11" name="Doble onda 10"/>
          <p:cNvSpPr/>
          <p:nvPr/>
        </p:nvSpPr>
        <p:spPr>
          <a:xfrm>
            <a:off x="115909" y="23980"/>
            <a:ext cx="4675031" cy="695459"/>
          </a:xfrm>
          <a:prstGeom prst="doubleWave">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7200" b="1" dirty="0">
                <a:latin typeface="Brush Script MT" panose="03060802040406070304" pitchFamily="66" charset="0"/>
                <a:ea typeface="Calibri" panose="020F0502020204030204" pitchFamily="34" charset="0"/>
                <a:cs typeface="Times New Roman" panose="02020603050405020304" pitchFamily="18" charset="0"/>
              </a:rPr>
              <a:t>Diario </a:t>
            </a:r>
            <a:endParaRPr lang="es-MX" sz="1100" dirty="0">
              <a:effectLst/>
              <a:ea typeface="Calibri" panose="020F0502020204030204" pitchFamily="34" charset="0"/>
              <a:cs typeface="Times New Roman" panose="02020603050405020304" pitchFamily="18" charset="0"/>
            </a:endParaRPr>
          </a:p>
        </p:txBody>
      </p:sp>
      <p:sp>
        <p:nvSpPr>
          <p:cNvPr id="12" name="Doble onda 11"/>
          <p:cNvSpPr/>
          <p:nvPr/>
        </p:nvSpPr>
        <p:spPr>
          <a:xfrm>
            <a:off x="7868992" y="128789"/>
            <a:ext cx="2923504" cy="540913"/>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latin typeface="Elephant" panose="02020904090505020303" pitchFamily="18" charset="0"/>
                <a:cs typeface="Arial" panose="020B0604020202020204" pitchFamily="34" charset="0"/>
              </a:rPr>
              <a:t>21/mayo/2021</a:t>
            </a:r>
          </a:p>
        </p:txBody>
      </p:sp>
      <p:sp>
        <p:nvSpPr>
          <p:cNvPr id="13" name="Doble onda 12"/>
          <p:cNvSpPr/>
          <p:nvPr/>
        </p:nvSpPr>
        <p:spPr>
          <a:xfrm>
            <a:off x="1323303" y="1579945"/>
            <a:ext cx="2846231" cy="502276"/>
          </a:xfrm>
          <a:prstGeom prst="doubleWav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7030A0"/>
                </a:solidFill>
                <a:latin typeface="Elephant" panose="02020904090505020303" pitchFamily="18" charset="0"/>
              </a:rPr>
              <a:t>Aprendizaje clave</a:t>
            </a:r>
          </a:p>
        </p:txBody>
      </p:sp>
      <p:sp>
        <p:nvSpPr>
          <p:cNvPr id="14" name="Doble onda 13"/>
          <p:cNvSpPr/>
          <p:nvPr/>
        </p:nvSpPr>
        <p:spPr>
          <a:xfrm>
            <a:off x="1368380" y="2730321"/>
            <a:ext cx="2756079" cy="540912"/>
          </a:xfrm>
          <a:prstGeom prst="doubleWav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solidFill>
                  <a:srgbClr val="7030A0"/>
                </a:solidFill>
                <a:latin typeface="Elephant" panose="02020904090505020303" pitchFamily="18" charset="0"/>
              </a:rPr>
              <a:t>Trabajo en el aula</a:t>
            </a:r>
          </a:p>
        </p:txBody>
      </p:sp>
      <p:sp>
        <p:nvSpPr>
          <p:cNvPr id="15" name="Doble onda 14"/>
          <p:cNvSpPr/>
          <p:nvPr/>
        </p:nvSpPr>
        <p:spPr>
          <a:xfrm>
            <a:off x="1323303" y="3976966"/>
            <a:ext cx="2659486" cy="489397"/>
          </a:xfrm>
          <a:prstGeom prst="doubleWav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rgbClr val="7030A0"/>
                </a:solidFill>
                <a:latin typeface="Elephant" panose="02020904090505020303" pitchFamily="18" charset="0"/>
              </a:rPr>
              <a:t>Alumnos</a:t>
            </a:r>
            <a:r>
              <a:rPr lang="es-MX" dirty="0">
                <a:latin typeface="Elephant" panose="02020904090505020303" pitchFamily="18" charset="0"/>
              </a:rPr>
              <a:t> </a:t>
            </a:r>
          </a:p>
        </p:txBody>
      </p:sp>
      <p:sp>
        <p:nvSpPr>
          <p:cNvPr id="16" name="CuadroTexto 15"/>
          <p:cNvSpPr txBox="1"/>
          <p:nvPr/>
        </p:nvSpPr>
        <p:spPr>
          <a:xfrm>
            <a:off x="4124459" y="848228"/>
            <a:ext cx="6014433" cy="461665"/>
          </a:xfrm>
          <a:prstGeom prst="rect">
            <a:avLst/>
          </a:prstGeom>
          <a:noFill/>
          <a:ln>
            <a:solidFill>
              <a:srgbClr val="7030A0"/>
            </a:solidFill>
          </a:ln>
        </p:spPr>
        <p:txBody>
          <a:bodyPr wrap="square" rtlCol="0">
            <a:spAutoFit/>
          </a:bodyPr>
          <a:lstStyle/>
          <a:p>
            <a:pPr algn="ctr"/>
            <a:r>
              <a:rPr lang="es-MX" sz="2400" b="1" dirty="0">
                <a:solidFill>
                  <a:schemeClr val="accent2"/>
                </a:solidFill>
                <a:latin typeface="Elephant" panose="02020904090505020303" pitchFamily="18" charset="0"/>
              </a:rPr>
              <a:t>¿Cómo </a:t>
            </a:r>
            <a:r>
              <a:rPr lang="es-MX" sz="2400" b="1" dirty="0">
                <a:solidFill>
                  <a:srgbClr val="7030A0"/>
                </a:solidFill>
                <a:latin typeface="Elephant" panose="02020904090505020303" pitchFamily="18" charset="0"/>
              </a:rPr>
              <a:t>es</a:t>
            </a:r>
            <a:r>
              <a:rPr lang="es-MX" sz="2400" b="1" dirty="0">
                <a:latin typeface="Elephant" panose="02020904090505020303" pitchFamily="18" charset="0"/>
              </a:rPr>
              <a:t> </a:t>
            </a:r>
            <a:r>
              <a:rPr lang="es-MX" sz="2400" b="1" dirty="0">
                <a:solidFill>
                  <a:schemeClr val="accent5">
                    <a:lumMod val="75000"/>
                  </a:schemeClr>
                </a:solidFill>
                <a:latin typeface="Elephant" panose="02020904090505020303" pitchFamily="18" charset="0"/>
              </a:rPr>
              <a:t>el?</a:t>
            </a:r>
            <a:r>
              <a:rPr lang="es-MX" sz="2400" b="1" dirty="0">
                <a:solidFill>
                  <a:srgbClr val="FFFF00"/>
                </a:solidFill>
                <a:latin typeface="Elephant" panose="02020904090505020303" pitchFamily="18" charset="0"/>
              </a:rPr>
              <a:t> Y </a:t>
            </a:r>
            <a:r>
              <a:rPr lang="es-MX" sz="2400" b="1" dirty="0">
                <a:solidFill>
                  <a:srgbClr val="FF0000"/>
                </a:solidFill>
                <a:latin typeface="Elephant" panose="02020904090505020303" pitchFamily="18" charset="0"/>
              </a:rPr>
              <a:t>¿Cómo </a:t>
            </a:r>
            <a:r>
              <a:rPr lang="es-MX" sz="2400" b="1" dirty="0">
                <a:solidFill>
                  <a:schemeClr val="accent1">
                    <a:lumMod val="75000"/>
                  </a:schemeClr>
                </a:solidFill>
                <a:latin typeface="Elephant" panose="02020904090505020303" pitchFamily="18" charset="0"/>
              </a:rPr>
              <a:t>soy</a:t>
            </a:r>
            <a:r>
              <a:rPr lang="es-MX" sz="2400" b="1" dirty="0">
                <a:latin typeface="Elephant" panose="02020904090505020303" pitchFamily="18" charset="0"/>
              </a:rPr>
              <a:t> </a:t>
            </a:r>
            <a:r>
              <a:rPr lang="es-MX" sz="2400" b="1" dirty="0">
                <a:solidFill>
                  <a:srgbClr val="7030A0"/>
                </a:solidFill>
                <a:latin typeface="Elephant" panose="02020904090505020303" pitchFamily="18" charset="0"/>
              </a:rPr>
              <a:t>yo?</a:t>
            </a:r>
            <a:endParaRPr lang="es-MX" sz="2400" dirty="0">
              <a:solidFill>
                <a:srgbClr val="7030A0"/>
              </a:solidFill>
              <a:latin typeface="Elephant" panose="02020904090505020303" pitchFamily="18" charset="0"/>
            </a:endParaRPr>
          </a:p>
        </p:txBody>
      </p:sp>
      <p:sp>
        <p:nvSpPr>
          <p:cNvPr id="17" name="CuadroTexto 16"/>
          <p:cNvSpPr txBox="1"/>
          <p:nvPr/>
        </p:nvSpPr>
        <p:spPr>
          <a:xfrm>
            <a:off x="4629954" y="1507917"/>
            <a:ext cx="3206840" cy="646331"/>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200" dirty="0">
                <a:latin typeface="Arial" panose="020B0604020202020204" pitchFamily="34" charset="0"/>
                <a:cs typeface="Arial" panose="020B0604020202020204" pitchFamily="34" charset="0"/>
              </a:rPr>
              <a:t>Pensamiento matemático</a:t>
            </a:r>
          </a:p>
          <a:p>
            <a:pPr marL="285750" indent="-285750">
              <a:buFont typeface="Wingdings" panose="05000000000000000000" pitchFamily="2" charset="2"/>
              <a:buChar char="q"/>
            </a:pPr>
            <a:r>
              <a:rPr lang="es-MX" sz="1200" b="1" dirty="0">
                <a:solidFill>
                  <a:srgbClr val="FF0000"/>
                </a:solidFill>
                <a:latin typeface="Arial" panose="020B0604020202020204" pitchFamily="34" charset="0"/>
                <a:cs typeface="Arial" panose="020B0604020202020204" pitchFamily="34" charset="0"/>
              </a:rPr>
              <a:t>Leguaje y comunicación</a:t>
            </a:r>
          </a:p>
          <a:p>
            <a:pPr marL="285750" indent="-285750">
              <a:buFont typeface="Wingdings" panose="05000000000000000000" pitchFamily="2" charset="2"/>
              <a:buChar char="q"/>
            </a:pPr>
            <a:r>
              <a:rPr lang="es-MX" sz="1200" dirty="0">
                <a:latin typeface="Arial" panose="020B0604020202020204" pitchFamily="34" charset="0"/>
                <a:cs typeface="Arial" panose="020B0604020202020204" pitchFamily="34" charset="0"/>
              </a:rPr>
              <a:t>Exploración y comprensión del mundo </a:t>
            </a:r>
          </a:p>
        </p:txBody>
      </p:sp>
      <p:sp>
        <p:nvSpPr>
          <p:cNvPr id="19" name="CuadroTexto 18"/>
          <p:cNvSpPr txBox="1"/>
          <p:nvPr/>
        </p:nvSpPr>
        <p:spPr>
          <a:xfrm>
            <a:off x="4301544" y="2389719"/>
            <a:ext cx="4005329" cy="1600438"/>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El desarrollo de las actividades fue en tiempo y forma</a:t>
            </a: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Se lograron los aprendizajes esperados en los alumnos</a:t>
            </a: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Resultaron adecuados el uso del material, las indicaciones y organización de los alumnos</a:t>
            </a:r>
          </a:p>
        </p:txBody>
      </p:sp>
      <p:sp>
        <p:nvSpPr>
          <p:cNvPr id="21" name="Rectángulo 20"/>
          <p:cNvSpPr/>
          <p:nvPr/>
        </p:nvSpPr>
        <p:spPr>
          <a:xfrm>
            <a:off x="8693239" y="2131350"/>
            <a:ext cx="553792" cy="405788"/>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Elephant" panose="02020904090505020303" pitchFamily="18" charset="0"/>
                <a:cs typeface="Arial" panose="020B0604020202020204" pitchFamily="34" charset="0"/>
              </a:rPr>
              <a:t>SI</a:t>
            </a:r>
          </a:p>
        </p:txBody>
      </p:sp>
      <p:sp>
        <p:nvSpPr>
          <p:cNvPr id="22" name="Rectángulo 21"/>
          <p:cNvSpPr/>
          <p:nvPr/>
        </p:nvSpPr>
        <p:spPr>
          <a:xfrm>
            <a:off x="9633397" y="2112135"/>
            <a:ext cx="515155" cy="425003"/>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Elephant" panose="02020904090505020303" pitchFamily="18" charset="0"/>
              </a:rPr>
              <a:t>NO</a:t>
            </a:r>
          </a:p>
        </p:txBody>
      </p:sp>
      <p:sp>
        <p:nvSpPr>
          <p:cNvPr id="23" name="Rectángulo 22"/>
          <p:cNvSpPr/>
          <p:nvPr/>
        </p:nvSpPr>
        <p:spPr>
          <a:xfrm>
            <a:off x="8673920" y="2730321"/>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4" name="Rectángulo 23"/>
          <p:cNvSpPr/>
          <p:nvPr/>
        </p:nvSpPr>
        <p:spPr>
          <a:xfrm>
            <a:off x="8673919" y="3266046"/>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5" name="Rectángulo 24"/>
          <p:cNvSpPr/>
          <p:nvPr/>
        </p:nvSpPr>
        <p:spPr>
          <a:xfrm>
            <a:off x="8673918" y="3863037"/>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6" name="Rectángulo 25"/>
          <p:cNvSpPr/>
          <p:nvPr/>
        </p:nvSpPr>
        <p:spPr>
          <a:xfrm>
            <a:off x="9588320" y="2727819"/>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7" name="Rectángulo 26"/>
          <p:cNvSpPr/>
          <p:nvPr/>
        </p:nvSpPr>
        <p:spPr>
          <a:xfrm>
            <a:off x="9569002" y="3373639"/>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8" name="Rectángulo 27"/>
          <p:cNvSpPr/>
          <p:nvPr/>
        </p:nvSpPr>
        <p:spPr>
          <a:xfrm>
            <a:off x="9592611" y="3863037"/>
            <a:ext cx="549500"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9" name="CuadroTexto 28"/>
          <p:cNvSpPr txBox="1"/>
          <p:nvPr/>
        </p:nvSpPr>
        <p:spPr>
          <a:xfrm>
            <a:off x="1701620" y="4638257"/>
            <a:ext cx="4935828" cy="1384995"/>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Se mostraron interesados en las actividades</a:t>
            </a: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Se involucraron en las actividades</a:t>
            </a: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Culminaron las actividades de forma satisfactoria</a:t>
            </a:r>
          </a:p>
          <a:p>
            <a:endParaRPr lang="es-MX"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Los alumnos que requieren apoyo son: </a:t>
            </a:r>
          </a:p>
          <a:p>
            <a:pPr marL="285750" indent="-285750">
              <a:buFont typeface="Wingdings" panose="05000000000000000000" pitchFamily="2" charset="2"/>
              <a:buChar char="q"/>
            </a:pPr>
            <a:r>
              <a:rPr lang="es-MX" sz="1400" dirty="0">
                <a:latin typeface="Arial" panose="020B0604020202020204" pitchFamily="34" charset="0"/>
                <a:cs typeface="Arial" panose="020B0604020202020204" pitchFamily="34" charset="0"/>
              </a:rPr>
              <a:t>Alumnos participativos: </a:t>
            </a:r>
          </a:p>
        </p:txBody>
      </p:sp>
      <p:sp>
        <p:nvSpPr>
          <p:cNvPr id="30" name="Rectángulo 29"/>
          <p:cNvSpPr/>
          <p:nvPr/>
        </p:nvSpPr>
        <p:spPr>
          <a:xfrm>
            <a:off x="6965324" y="4248894"/>
            <a:ext cx="566670" cy="434938"/>
          </a:xfrm>
          <a:prstGeom prst="rect">
            <a:avLst/>
          </a:prstGeom>
          <a:solidFill>
            <a:srgbClr val="C96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latin typeface="Elephant" panose="02020904090505020303" pitchFamily="18" charset="0"/>
              </a:rPr>
              <a:t>SI</a:t>
            </a:r>
          </a:p>
        </p:txBody>
      </p:sp>
      <p:sp>
        <p:nvSpPr>
          <p:cNvPr id="31" name="Rectángulo 30"/>
          <p:cNvSpPr/>
          <p:nvPr/>
        </p:nvSpPr>
        <p:spPr>
          <a:xfrm>
            <a:off x="7706933" y="4221664"/>
            <a:ext cx="566670" cy="461253"/>
          </a:xfrm>
          <a:prstGeom prst="rect">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Elephant" panose="02020904090505020303" pitchFamily="18" charset="0"/>
              </a:rPr>
              <a:t>NO</a:t>
            </a:r>
          </a:p>
        </p:txBody>
      </p:sp>
      <p:sp>
        <p:nvSpPr>
          <p:cNvPr id="32" name="Rectángulo 31"/>
          <p:cNvSpPr/>
          <p:nvPr/>
        </p:nvSpPr>
        <p:spPr>
          <a:xfrm>
            <a:off x="6965324" y="4868505"/>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3" name="Rectángulo 32"/>
          <p:cNvSpPr/>
          <p:nvPr/>
        </p:nvSpPr>
        <p:spPr>
          <a:xfrm>
            <a:off x="6984641" y="5314126"/>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4" name="Rectángulo 33"/>
          <p:cNvSpPr/>
          <p:nvPr/>
        </p:nvSpPr>
        <p:spPr>
          <a:xfrm>
            <a:off x="6984641" y="5836508"/>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5" name="Rectángulo 34"/>
          <p:cNvSpPr/>
          <p:nvPr/>
        </p:nvSpPr>
        <p:spPr>
          <a:xfrm>
            <a:off x="7706933" y="4868504"/>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6" name="Rectángulo 35"/>
          <p:cNvSpPr/>
          <p:nvPr/>
        </p:nvSpPr>
        <p:spPr>
          <a:xfrm>
            <a:off x="7706932" y="5330754"/>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7" name="Rectángulo 36"/>
          <p:cNvSpPr/>
          <p:nvPr/>
        </p:nvSpPr>
        <p:spPr>
          <a:xfrm>
            <a:off x="7716591" y="5872286"/>
            <a:ext cx="547353" cy="3734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10" name="Cara sonriente 9"/>
          <p:cNvSpPr/>
          <p:nvPr/>
        </p:nvSpPr>
        <p:spPr>
          <a:xfrm>
            <a:off x="8744754" y="2794183"/>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Cara sonriente 38"/>
          <p:cNvSpPr/>
          <p:nvPr/>
        </p:nvSpPr>
        <p:spPr>
          <a:xfrm>
            <a:off x="8742607" y="3346228"/>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ara sonriente 39"/>
          <p:cNvSpPr/>
          <p:nvPr/>
        </p:nvSpPr>
        <p:spPr>
          <a:xfrm>
            <a:off x="8737776" y="3965444"/>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Cara sonriente 40"/>
          <p:cNvSpPr/>
          <p:nvPr/>
        </p:nvSpPr>
        <p:spPr>
          <a:xfrm>
            <a:off x="7015229" y="4936006"/>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Cara sonriente 41"/>
          <p:cNvSpPr/>
          <p:nvPr/>
        </p:nvSpPr>
        <p:spPr>
          <a:xfrm>
            <a:off x="7055475" y="5356563"/>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ara sonriente 42"/>
          <p:cNvSpPr/>
          <p:nvPr/>
        </p:nvSpPr>
        <p:spPr>
          <a:xfrm>
            <a:off x="7065133" y="5889274"/>
            <a:ext cx="386367" cy="26795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7333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Lápices de colores aislados sobre fondo blanco. | Foto Prem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7940"/>
          </a:xfrm>
          <a:prstGeom prst="rect">
            <a:avLst/>
          </a:prstGeom>
          <a:noFill/>
          <a:extLst>
            <a:ext uri="{909E8E84-426E-40DD-AFC4-6F175D3DCCD1}">
              <a14:hiddenFill xmlns:a14="http://schemas.microsoft.com/office/drawing/2010/main">
                <a:solidFill>
                  <a:srgbClr val="FFFFFF"/>
                </a:solidFill>
              </a14:hiddenFill>
            </a:ext>
          </a:extLst>
        </p:spPr>
      </p:pic>
      <p:sp>
        <p:nvSpPr>
          <p:cNvPr id="6" name="Doble onda 5"/>
          <p:cNvSpPr/>
          <p:nvPr/>
        </p:nvSpPr>
        <p:spPr>
          <a:xfrm>
            <a:off x="425003" y="457200"/>
            <a:ext cx="2949262" cy="714777"/>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rgbClr val="002060"/>
                </a:solidFill>
                <a:latin typeface="Elephant" panose="02020904090505020303" pitchFamily="18" charset="0"/>
              </a:rPr>
              <a:t>MI INTERVENCION</a:t>
            </a:r>
          </a:p>
        </p:txBody>
      </p:sp>
      <p:sp>
        <p:nvSpPr>
          <p:cNvPr id="7" name="Doble onda 6"/>
          <p:cNvSpPr/>
          <p:nvPr/>
        </p:nvSpPr>
        <p:spPr>
          <a:xfrm>
            <a:off x="4623515" y="457200"/>
            <a:ext cx="2807595" cy="766293"/>
          </a:xfrm>
          <a:prstGeom prst="doubleWav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rgbClr val="002060"/>
                </a:solidFill>
                <a:latin typeface="Elephant" panose="02020904090505020303" pitchFamily="18" charset="0"/>
              </a:rPr>
              <a:t>OBSERVACIONES</a:t>
            </a:r>
          </a:p>
        </p:txBody>
      </p:sp>
      <p:sp>
        <p:nvSpPr>
          <p:cNvPr id="4" name="CuadroTexto 3"/>
          <p:cNvSpPr txBox="1"/>
          <p:nvPr/>
        </p:nvSpPr>
        <p:spPr>
          <a:xfrm>
            <a:off x="231820" y="1790163"/>
            <a:ext cx="3593205" cy="3323987"/>
          </a:xfrm>
          <a:prstGeom prst="rect">
            <a:avLst/>
          </a:prstGeom>
          <a:noFill/>
          <a:ln>
            <a:solidFill>
              <a:schemeClr val="tx1"/>
            </a:solidFill>
          </a:ln>
        </p:spPr>
        <p:txBody>
          <a:bodyPr wrap="square" rtlCol="0">
            <a:spAutoFit/>
          </a:bodyPr>
          <a:lstStyle/>
          <a:p>
            <a:r>
              <a:rPr lang="es-MX" sz="1400" dirty="0">
                <a:latin typeface="Arial" panose="020B0604020202020204" pitchFamily="34" charset="0"/>
                <a:cs typeface="Arial" panose="020B0604020202020204" pitchFamily="34" charset="0"/>
              </a:rPr>
              <a:t>Mi intervención comienza a las 10:30 de la mañana hago el pase de lista y los buenos días a todos los niños. Al empezar la actividad hago una pregunta generadora para que los niños se familiaricen con el tema de la importancia de saber las características de ellos y las de los demás.</a:t>
            </a:r>
          </a:p>
          <a:p>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Hice uso de una presentación donde ellos tenían que describirme las características de los personajes que se les mostraba.</a:t>
            </a:r>
          </a:p>
          <a:p>
            <a:r>
              <a:rPr lang="es-MX" sz="1400" dirty="0">
                <a:latin typeface="Arial" panose="020B0604020202020204" pitchFamily="34" charset="0"/>
                <a:cs typeface="Arial" panose="020B0604020202020204" pitchFamily="34" charset="0"/>
              </a:rPr>
              <a:t>Al finalizar con la presentación los niños se les pidió dibujarse a ellos mismos con sus características y al finalizar exponer su dibujo.</a:t>
            </a:r>
          </a:p>
        </p:txBody>
      </p:sp>
      <p:sp>
        <p:nvSpPr>
          <p:cNvPr id="5" name="CuadroTexto 4"/>
          <p:cNvSpPr txBox="1"/>
          <p:nvPr/>
        </p:nvSpPr>
        <p:spPr>
          <a:xfrm>
            <a:off x="4389549" y="1790163"/>
            <a:ext cx="3618963" cy="3323987"/>
          </a:xfrm>
          <a:prstGeom prst="rect">
            <a:avLst/>
          </a:prstGeom>
          <a:noFill/>
          <a:ln>
            <a:solidFill>
              <a:schemeClr val="tx1"/>
            </a:solidFill>
          </a:ln>
        </p:spPr>
        <p:txBody>
          <a:bodyPr wrap="square" rtlCol="0">
            <a:spAutoFit/>
          </a:bodyPr>
          <a:lstStyle/>
          <a:p>
            <a:r>
              <a:rPr lang="es-MX" sz="1400" dirty="0">
                <a:latin typeface="Arial" panose="020B0604020202020204" pitchFamily="34" charset="0"/>
                <a:cs typeface="Arial" panose="020B0604020202020204" pitchFamily="34" charset="0"/>
              </a:rPr>
              <a:t>Durante la segunda semana de practica note un ligero cambio de la primera semana a esta ya que los niños se notaban mas participativos, mas motivados.</a:t>
            </a:r>
          </a:p>
          <a:p>
            <a:r>
              <a:rPr lang="es-MX" sz="1400" dirty="0">
                <a:latin typeface="Arial" panose="020B0604020202020204" pitchFamily="34" charset="0"/>
                <a:cs typeface="Arial" panose="020B0604020202020204" pitchFamily="34" charset="0"/>
              </a:rPr>
              <a:t>No había la misma cantidad de niños como la sesión pasada, la cantidad de niños había disminuido.</a:t>
            </a:r>
          </a:p>
          <a:p>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La atención fue mayoritaria, los niños trabajaron y participaron en la actividad manejaban perfectamente la narración de características de objetos y personas.</a:t>
            </a:r>
          </a:p>
          <a:p>
            <a:endParaRPr lang="es-MX" sz="1400" dirty="0">
              <a:latin typeface="Arial" panose="020B0604020202020204" pitchFamily="34" charset="0"/>
              <a:cs typeface="Arial" panose="020B0604020202020204" pitchFamily="34" charset="0"/>
            </a:endParaRPr>
          </a:p>
          <a:p>
            <a:r>
              <a:rPr lang="es-MX" sz="1400" dirty="0">
                <a:latin typeface="Arial" panose="020B0604020202020204" pitchFamily="34" charset="0"/>
                <a:cs typeface="Arial" panose="020B0604020202020204" pitchFamily="34" charset="0"/>
              </a:rPr>
              <a:t>La atención de padres de familia fue asertiva y cooperativa durante la actividad.</a:t>
            </a:r>
          </a:p>
        </p:txBody>
      </p:sp>
    </p:spTree>
    <p:extLst>
      <p:ext uri="{BB962C8B-B14F-4D97-AF65-F5344CB8AC3E}">
        <p14:creationId xmlns:p14="http://schemas.microsoft.com/office/powerpoint/2010/main" val="26070374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1461</Words>
  <Application>Microsoft Office PowerPoint</Application>
  <PresentationFormat>Panorámica</PresentationFormat>
  <Paragraphs>129</Paragraphs>
  <Slides>12</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12</vt:i4>
      </vt:variant>
    </vt:vector>
  </HeadingPairs>
  <TitlesOfParts>
    <vt:vector size="23" baseType="lpstr">
      <vt:lpstr>Arial</vt:lpstr>
      <vt:lpstr>Arial Black</vt:lpstr>
      <vt:lpstr>Arial Rounded MT Bold</vt:lpstr>
      <vt:lpstr>Brush Script MT</vt:lpstr>
      <vt:lpstr>Calibri</vt:lpstr>
      <vt:lpstr>Calibri Light</vt:lpstr>
      <vt:lpstr>Cooper Black</vt:lpstr>
      <vt:lpstr>Elephant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HOME</dc:creator>
  <cp:lastModifiedBy>HOME</cp:lastModifiedBy>
  <cp:revision>30</cp:revision>
  <dcterms:created xsi:type="dcterms:W3CDTF">2021-05-24T13:10:22Z</dcterms:created>
  <dcterms:modified xsi:type="dcterms:W3CDTF">2021-05-25T19:23:00Z</dcterms:modified>
</cp:coreProperties>
</file>