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9FAEF-1765-4A8F-A496-21D7EF696EA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734763-D752-4252-A29D-A5CED1336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B5CBAAB-B42B-4216-9E93-C8D49BFCA17D}"/>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5" name="Marcador de pie de página 4">
            <a:extLst>
              <a:ext uri="{FF2B5EF4-FFF2-40B4-BE49-F238E27FC236}">
                <a16:creationId xmlns:a16="http://schemas.microsoft.com/office/drawing/2014/main" id="{D2EBBE6D-FFC3-4631-9617-869E2080C0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DF0621-252A-4E07-860A-D5ECB7312B0E}"/>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32855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B1A06-B2F2-4662-A6F5-FBE73A6EC7D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8C68D7-9AA0-4091-A16C-A05E6C8FCE2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95566E-A3AD-4892-BDC8-9F532485DCBB}"/>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5" name="Marcador de pie de página 4">
            <a:extLst>
              <a:ext uri="{FF2B5EF4-FFF2-40B4-BE49-F238E27FC236}">
                <a16:creationId xmlns:a16="http://schemas.microsoft.com/office/drawing/2014/main" id="{31FA7DC0-202D-499A-BF53-A1D4A7031B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1EDDAC0-3324-443C-98B5-70407BF37BDB}"/>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302480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3BAAC9-D9C7-4FA8-B51E-A211AE5A59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CE347C-2E98-40C6-89B9-DCE6C2EDAF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9A2022-247D-440D-BAFF-78F5AC57632B}"/>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5" name="Marcador de pie de página 4">
            <a:extLst>
              <a:ext uri="{FF2B5EF4-FFF2-40B4-BE49-F238E27FC236}">
                <a16:creationId xmlns:a16="http://schemas.microsoft.com/office/drawing/2014/main" id="{1CB9EAD1-9215-4ABD-8CEE-C53620764FC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FFDCB7-C99F-486E-84FA-E30EB820D8C2}"/>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123746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336D0-BF99-48E7-AEF6-626D4826DB3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AA20DE-490D-4EDF-98D1-31C846DF237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D8006F-984C-4BA3-9D9A-D0CAE0778A7C}"/>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5" name="Marcador de pie de página 4">
            <a:extLst>
              <a:ext uri="{FF2B5EF4-FFF2-40B4-BE49-F238E27FC236}">
                <a16:creationId xmlns:a16="http://schemas.microsoft.com/office/drawing/2014/main" id="{3EEFE13A-290A-4033-AF65-CEFB25DBDA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B5B943-7BAC-4A96-B4BC-65AB0115FA19}"/>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161449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6D6D8-AE1E-4817-B244-A464AC3C36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1AC757-9B8E-48E9-9108-1E9A7CC39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DA9886-A4B7-4E44-A3D0-3E294E9A09AC}"/>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5" name="Marcador de pie de página 4">
            <a:extLst>
              <a:ext uri="{FF2B5EF4-FFF2-40B4-BE49-F238E27FC236}">
                <a16:creationId xmlns:a16="http://schemas.microsoft.com/office/drawing/2014/main" id="{1E316A62-2BD0-4D28-AB29-D0615F9723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BDEE69-D0D5-4A28-8020-3AB81DAFB2DF}"/>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128121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B1020-6404-4643-AD2A-C06E751E7E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CC003F8-326D-49AB-9AB6-CCD21633D6E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7A126F1-E04E-4B4A-A7EB-CCC253FAF8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2E611D2-2A9A-4200-8B44-8E7AB70093F1}"/>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6" name="Marcador de pie de página 5">
            <a:extLst>
              <a:ext uri="{FF2B5EF4-FFF2-40B4-BE49-F238E27FC236}">
                <a16:creationId xmlns:a16="http://schemas.microsoft.com/office/drawing/2014/main" id="{5E0EB38E-0427-4DF1-8B3A-B38D73E48E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05218B-4BC4-49A5-BAAB-C1F1A288E36F}"/>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398430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B87C3-C120-46B6-94B4-CF1C1AFCEEC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48F1F4-7BDB-4A78-9C7F-F72534DAF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5013C15-11C8-438F-ABD5-B9E465CD47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DA1A672-4299-4539-857C-26F6032AF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65B757-E5E1-4D4B-A0E7-486A1931EFF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9FDA7BE-9289-42E7-8F21-6082642310B2}"/>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8" name="Marcador de pie de página 7">
            <a:extLst>
              <a:ext uri="{FF2B5EF4-FFF2-40B4-BE49-F238E27FC236}">
                <a16:creationId xmlns:a16="http://schemas.microsoft.com/office/drawing/2014/main" id="{AA3C6819-18BD-45B9-9F20-BD07F51FFF2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9CF8088-30FD-4739-B62F-A67789A5DF2C}"/>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138150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5E91AE-2EB9-42B0-9792-17FD333F045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2C46B2A-92C2-4512-AB04-CDE3D12D4353}"/>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4" name="Marcador de pie de página 3">
            <a:extLst>
              <a:ext uri="{FF2B5EF4-FFF2-40B4-BE49-F238E27FC236}">
                <a16:creationId xmlns:a16="http://schemas.microsoft.com/office/drawing/2014/main" id="{D0708579-0D36-419A-8F61-2312743AE6B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FCE730D-75FA-4CA0-B59B-20F824776AC0}"/>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17287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6AF252-1BE7-4160-95B7-F8DAB4C5832D}"/>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3" name="Marcador de pie de página 2">
            <a:extLst>
              <a:ext uri="{FF2B5EF4-FFF2-40B4-BE49-F238E27FC236}">
                <a16:creationId xmlns:a16="http://schemas.microsoft.com/office/drawing/2014/main" id="{F85B805F-C75B-44CD-AA59-EF38BEBD0B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3D2E3E-0882-4754-B30B-3AA2B37F9995}"/>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427669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45961-A1E8-46CE-A808-7E4628335E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EA85913-B8CB-433A-9594-80B202CF9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CD74AE2-FA4F-4F52-A4E4-3A517E199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DC0BB9-B425-412A-99EC-974F6CB4D6B3}"/>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6" name="Marcador de pie de página 5">
            <a:extLst>
              <a:ext uri="{FF2B5EF4-FFF2-40B4-BE49-F238E27FC236}">
                <a16:creationId xmlns:a16="http://schemas.microsoft.com/office/drawing/2014/main" id="{318E291E-A147-4DB8-A350-E850852886A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3911A4-4E0A-4FFA-A515-C2EA9BB6D819}"/>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312472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CF795-66E3-4FD4-B858-403971DF99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237AFD-5334-4665-8557-522649594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95B3365-CC79-4DA5-AF55-5B7F85C0D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691237-09BC-4C0D-8381-7B849EE3A5F8}"/>
              </a:ext>
            </a:extLst>
          </p:cNvPr>
          <p:cNvSpPr>
            <a:spLocks noGrp="1"/>
          </p:cNvSpPr>
          <p:nvPr>
            <p:ph type="dt" sz="half" idx="10"/>
          </p:nvPr>
        </p:nvSpPr>
        <p:spPr/>
        <p:txBody>
          <a:bodyPr/>
          <a:lstStyle/>
          <a:p>
            <a:fld id="{94C7FBA1-5C75-4320-BF00-3AC2C8B3ABAF}" type="datetimeFigureOut">
              <a:rPr lang="es-ES" smtClean="0"/>
              <a:t>24/05/2021</a:t>
            </a:fld>
            <a:endParaRPr lang="es-ES"/>
          </a:p>
        </p:txBody>
      </p:sp>
      <p:sp>
        <p:nvSpPr>
          <p:cNvPr id="6" name="Marcador de pie de página 5">
            <a:extLst>
              <a:ext uri="{FF2B5EF4-FFF2-40B4-BE49-F238E27FC236}">
                <a16:creationId xmlns:a16="http://schemas.microsoft.com/office/drawing/2014/main" id="{F62694A9-E3C6-4F9E-B1F3-CD6BD97E53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4DA9145-FC90-4D7F-B118-A0F5B093DC24}"/>
              </a:ext>
            </a:extLst>
          </p:cNvPr>
          <p:cNvSpPr>
            <a:spLocks noGrp="1"/>
          </p:cNvSpPr>
          <p:nvPr>
            <p:ph type="sldNum" sz="quarter" idx="12"/>
          </p:nvPr>
        </p:nvSpPr>
        <p:spPr/>
        <p:txBody>
          <a:bodyPr/>
          <a:lstStyle/>
          <a:p>
            <a:fld id="{F1935F6D-7DF5-4D21-9AE6-F6853495BFEE}" type="slidenum">
              <a:rPr lang="es-ES" smtClean="0"/>
              <a:t>‹Nº›</a:t>
            </a:fld>
            <a:endParaRPr lang="es-ES"/>
          </a:p>
        </p:txBody>
      </p:sp>
    </p:spTree>
    <p:extLst>
      <p:ext uri="{BB962C8B-B14F-4D97-AF65-F5344CB8AC3E}">
        <p14:creationId xmlns:p14="http://schemas.microsoft.com/office/powerpoint/2010/main" val="82018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D77C923-F138-4A5B-9373-610EA5C9E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C252F-BD84-43DD-B9AA-F0EFC5706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F8B6AF7-C12A-4619-93F9-E4BF5DEDC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7FBA1-5C75-4320-BF00-3AC2C8B3ABAF}" type="datetimeFigureOut">
              <a:rPr lang="es-ES" smtClean="0"/>
              <a:t>24/05/2021</a:t>
            </a:fld>
            <a:endParaRPr lang="es-ES"/>
          </a:p>
        </p:txBody>
      </p:sp>
      <p:sp>
        <p:nvSpPr>
          <p:cNvPr id="5" name="Marcador de pie de página 4">
            <a:extLst>
              <a:ext uri="{FF2B5EF4-FFF2-40B4-BE49-F238E27FC236}">
                <a16:creationId xmlns:a16="http://schemas.microsoft.com/office/drawing/2014/main" id="{FE66C070-E546-4FD3-A4B3-091FA8B07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47E2400-54B3-4C5E-913E-493F12596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35F6D-7DF5-4D21-9AE6-F6853495BFEE}" type="slidenum">
              <a:rPr lang="es-ES" smtClean="0"/>
              <a:t>‹Nº›</a:t>
            </a:fld>
            <a:endParaRPr lang="es-ES"/>
          </a:p>
        </p:txBody>
      </p:sp>
    </p:spTree>
    <p:extLst>
      <p:ext uri="{BB962C8B-B14F-4D97-AF65-F5344CB8AC3E}">
        <p14:creationId xmlns:p14="http://schemas.microsoft.com/office/powerpoint/2010/main" val="2025107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hyperlink" Target="https://docentecoahuila-my.sharepoint.com/:b:/g/personal/adamarysarahi_arizpe_a0110_alumnocoahuila_gob_mx/EdZF6PAEXptEn45SY3dnYmIBXxWjLp70Nlk8aNtPht8Cdg?e=lrCZR7"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svg"/><Relationship Id="rId2" Type="http://schemas.openxmlformats.org/officeDocument/2006/relationships/hyperlink" Target="https://www.youtube.com/watch?v=cFUaHGlF0Dk&amp;ab_channel=PurosCuentosSaludablesPurosCuentosSaludables" TargetMode="External"/><Relationship Id="rId1" Type="http://schemas.openxmlformats.org/officeDocument/2006/relationships/slideLayout" Target="../slideLayouts/slideLayout6.xml"/><Relationship Id="rId6" Type="http://schemas.openxmlformats.org/officeDocument/2006/relationships/slide" Target="slide6.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slide" Target="slide1.xml"/><Relationship Id="rId4" Type="http://schemas.openxmlformats.org/officeDocument/2006/relationships/slide" Target="slide4.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D2DCDCBE-D3B6-4379-B8FD-3B2F5091EA7B}"/>
              </a:ext>
            </a:extLst>
          </p:cNvPr>
          <p:cNvSpPr/>
          <p:nvPr/>
        </p:nvSpPr>
        <p:spPr>
          <a:xfrm>
            <a:off x="0" y="0"/>
            <a:ext cx="12192000" cy="6858000"/>
          </a:xfrm>
          <a:prstGeom prst="rect">
            <a:avLst/>
          </a:prstGeom>
          <a:pattFill prst="pct5">
            <a:fgClr>
              <a:schemeClr val="accent5">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00" name="Picture 4" descr="Bocadillos de comida rápida sin patrón. bebidas y postres aislados en azul.  | Vector Premium">
            <a:extLst>
              <a:ext uri="{FF2B5EF4-FFF2-40B4-BE49-F238E27FC236}">
                <a16:creationId xmlns:a16="http://schemas.microsoft.com/office/drawing/2014/main" id="{3CB0807D-B377-4BED-A396-BD179A178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59" y="222025"/>
            <a:ext cx="11683681" cy="6413950"/>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esquinas redondeadas 23">
            <a:extLst>
              <a:ext uri="{FF2B5EF4-FFF2-40B4-BE49-F238E27FC236}">
                <a16:creationId xmlns:a16="http://schemas.microsoft.com/office/drawing/2014/main" id="{C8741154-E233-409D-A737-4209F8A7D2F4}"/>
              </a:ext>
            </a:extLst>
          </p:cNvPr>
          <p:cNvSpPr/>
          <p:nvPr/>
        </p:nvSpPr>
        <p:spPr>
          <a:xfrm>
            <a:off x="1191037" y="591904"/>
            <a:ext cx="9809923" cy="5674192"/>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B2132E8-DCE0-4EED-8786-0694144FED12}"/>
              </a:ext>
            </a:extLst>
          </p:cNvPr>
          <p:cNvSpPr txBox="1"/>
          <p:nvPr/>
        </p:nvSpPr>
        <p:spPr>
          <a:xfrm>
            <a:off x="1381539" y="673599"/>
            <a:ext cx="9428922" cy="605615"/>
          </a:xfrm>
          <a:prstGeom prst="rect">
            <a:avLst/>
          </a:prstGeom>
          <a:noFill/>
        </p:spPr>
        <p:txBody>
          <a:bodyPr wrap="square">
            <a:spAutoFit/>
          </a:bodyPr>
          <a:lstStyle/>
          <a:p>
            <a:pPr algn="ctr">
              <a:lnSpc>
                <a:spcPct val="106000"/>
              </a:lnSpc>
              <a:spcAft>
                <a:spcPts val="800"/>
              </a:spcAft>
            </a:pPr>
            <a:r>
              <a:rPr lang="es-ES" sz="3200" dirty="0">
                <a:effectLst/>
                <a:latin typeface="Aharoni" panose="02010803020104030203" pitchFamily="2" charset="-79"/>
                <a:ea typeface="Calibri" panose="020F0502020204030204" pitchFamily="34" charset="0"/>
                <a:cs typeface="Times New Roman" panose="02020603050405020304" pitchFamily="18" charset="0"/>
              </a:rPr>
              <a:t>ESCUELA NORMAL DE EDUCACIÓN PREESCOLAR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22C00995-9B42-4F57-92B6-A98AB5217BCE}"/>
              </a:ext>
            </a:extLst>
          </p:cNvPr>
          <p:cNvSpPr txBox="1"/>
          <p:nvPr/>
        </p:nvSpPr>
        <p:spPr>
          <a:xfrm>
            <a:off x="2826198" y="1185306"/>
            <a:ext cx="6096000" cy="413062"/>
          </a:xfrm>
          <a:prstGeom prst="rect">
            <a:avLst/>
          </a:prstGeom>
          <a:noFill/>
        </p:spPr>
        <p:txBody>
          <a:bodyPr wrap="square">
            <a:spAutoFit/>
          </a:bodyPr>
          <a:lstStyle/>
          <a:p>
            <a:pPr algn="ctr">
              <a:lnSpc>
                <a:spcPct val="106000"/>
              </a:lnSpc>
              <a:spcAft>
                <a:spcPts val="800"/>
              </a:spcAft>
            </a:pPr>
            <a:r>
              <a:rPr lang="es-ES" sz="2000" dirty="0">
                <a:effectLst/>
                <a:latin typeface="Aharoni" panose="02010803020104030203" pitchFamily="2" charset="-79"/>
                <a:ea typeface="Calibri" panose="020F0502020204030204" pitchFamily="34" charset="0"/>
                <a:cs typeface="Times New Roman" panose="02020603050405020304" pitchFamily="18" charset="0"/>
              </a:rPr>
              <a:t>Licenciatura en Educación preescolar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CA080C22-16FF-4AEC-BDA1-FE9F80703A9A}"/>
              </a:ext>
            </a:extLst>
          </p:cNvPr>
          <p:cNvSpPr txBox="1"/>
          <p:nvPr/>
        </p:nvSpPr>
        <p:spPr>
          <a:xfrm>
            <a:off x="2907897" y="1524055"/>
            <a:ext cx="6096000" cy="402418"/>
          </a:xfrm>
          <a:prstGeom prst="rect">
            <a:avLst/>
          </a:prstGeom>
          <a:noFill/>
        </p:spPr>
        <p:txBody>
          <a:bodyPr wrap="square">
            <a:spAutoFit/>
          </a:bodyPr>
          <a:lstStyle/>
          <a:p>
            <a:pPr algn="ctr">
              <a:lnSpc>
                <a:spcPct val="106000"/>
              </a:lnSpc>
              <a:spcAft>
                <a:spcPts val="800"/>
              </a:spcAft>
            </a:pPr>
            <a:r>
              <a:rPr lang="es-ES" sz="2000" dirty="0">
                <a:effectLst/>
                <a:latin typeface="Century Gothic" panose="020B0502020202020204" pitchFamily="34" charset="0"/>
                <a:ea typeface="Calibri" panose="020F0502020204030204" pitchFamily="34" charset="0"/>
                <a:cs typeface="Times New Roman" panose="02020603050405020304" pitchFamily="18" charset="0"/>
              </a:rPr>
              <a:t>Ciclo escolar 2020 – 2021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upo 9">
            <a:extLst>
              <a:ext uri="{FF2B5EF4-FFF2-40B4-BE49-F238E27FC236}">
                <a16:creationId xmlns:a16="http://schemas.microsoft.com/office/drawing/2014/main" id="{3101C2BF-C31E-4351-87CC-A8FF5D3C4074}"/>
              </a:ext>
            </a:extLst>
          </p:cNvPr>
          <p:cNvGrpSpPr/>
          <p:nvPr/>
        </p:nvGrpSpPr>
        <p:grpSpPr>
          <a:xfrm>
            <a:off x="3647402" y="2029008"/>
            <a:ext cx="4737100" cy="1158240"/>
            <a:chOff x="0" y="0"/>
            <a:chExt cx="4420078" cy="984690"/>
          </a:xfrm>
        </p:grpSpPr>
        <p:pic>
          <p:nvPicPr>
            <p:cNvPr id="11" name="2 Imagen">
              <a:extLst>
                <a:ext uri="{FF2B5EF4-FFF2-40B4-BE49-F238E27FC236}">
                  <a16:creationId xmlns:a16="http://schemas.microsoft.com/office/drawing/2014/main" id="{EAFFFD58-F266-4E66-98B5-665C4D098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15446" cy="984690"/>
            </a:xfrm>
            <a:prstGeom prst="rect">
              <a:avLst/>
            </a:prstGeom>
          </p:spPr>
        </p:pic>
        <p:sp>
          <p:nvSpPr>
            <p:cNvPr id="12" name="1 CuadroTexto">
              <a:extLst>
                <a:ext uri="{FF2B5EF4-FFF2-40B4-BE49-F238E27FC236}">
                  <a16:creationId xmlns:a16="http://schemas.microsoft.com/office/drawing/2014/main" id="{AF728D5A-A1DF-402F-8B8A-EB23DDC68A71}"/>
                </a:ext>
              </a:extLst>
            </p:cNvPr>
            <p:cNvSpPr txBox="1"/>
            <p:nvPr/>
          </p:nvSpPr>
          <p:spPr>
            <a:xfrm>
              <a:off x="2135348" y="152871"/>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b="1" kern="1200" dirty="0">
                  <a:solidFill>
                    <a:srgbClr val="939393"/>
                  </a:solidFill>
                  <a:effectLst/>
                  <a:latin typeface="Avenir Next LT Pro" panose="020B0504020202020204" pitchFamily="34" charset="0"/>
                  <a:ea typeface="Times New Roman" panose="02020603050405020304" pitchFamily="18" charset="0"/>
                  <a:cs typeface="Arial" panose="020B0604020202020204" pitchFamily="34" charset="0"/>
                </a:rPr>
                <a:t>COMPUTACION</a:t>
              </a:r>
              <a:endParaRPr lang="es-ES" sz="1400" dirty="0">
                <a:effectLst/>
                <a:latin typeface="Times New Roman" panose="02020603050405020304" pitchFamily="18" charset="0"/>
                <a:ea typeface="Times New Roman" panose="02020603050405020304" pitchFamily="18" charset="0"/>
              </a:endParaRPr>
            </a:p>
          </p:txBody>
        </p:sp>
        <p:cxnSp>
          <p:nvCxnSpPr>
            <p:cNvPr id="13" name="12 Conector recto">
              <a:extLst>
                <a:ext uri="{FF2B5EF4-FFF2-40B4-BE49-F238E27FC236}">
                  <a16:creationId xmlns:a16="http://schemas.microsoft.com/office/drawing/2014/main" id="{CD2FAFE2-4009-43A9-A546-F04345A6EFCE}"/>
                </a:ext>
              </a:extLst>
            </p:cNvPr>
            <p:cNvCxnSpPr/>
            <p:nvPr/>
          </p:nvCxnSpPr>
          <p:spPr>
            <a:xfrm>
              <a:off x="2079312" y="1"/>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5" name="CuadroTexto 14">
            <a:extLst>
              <a:ext uri="{FF2B5EF4-FFF2-40B4-BE49-F238E27FC236}">
                <a16:creationId xmlns:a16="http://schemas.microsoft.com/office/drawing/2014/main" id="{BDAFEBF7-A7AF-42AD-897E-B29875296C92}"/>
              </a:ext>
            </a:extLst>
          </p:cNvPr>
          <p:cNvSpPr txBox="1"/>
          <p:nvPr/>
        </p:nvSpPr>
        <p:spPr>
          <a:xfrm>
            <a:off x="3048000" y="3239589"/>
            <a:ext cx="6096000" cy="728661"/>
          </a:xfrm>
          <a:prstGeom prst="rect">
            <a:avLst/>
          </a:prstGeom>
          <a:noFill/>
        </p:spPr>
        <p:txBody>
          <a:bodyPr wrap="square">
            <a:spAutoFit/>
          </a:bodyPr>
          <a:lstStyle/>
          <a:p>
            <a:pPr algn="ctr">
              <a:lnSpc>
                <a:spcPct val="106000"/>
              </a:lnSpc>
              <a:spcAft>
                <a:spcPts val="800"/>
              </a:spcAft>
            </a:pPr>
            <a:r>
              <a:rPr lang="es-ES" sz="2000" dirty="0">
                <a:effectLst/>
                <a:latin typeface="Aharoni" panose="02010803020104030203" pitchFamily="2" charset="-79"/>
                <a:ea typeface="Calibri" panose="020F0502020204030204" pitchFamily="34" charset="0"/>
                <a:cs typeface="Times New Roman" panose="02020603050405020304" pitchFamily="18" charset="0"/>
              </a:rPr>
              <a:t>Nombre de la alumna:</a:t>
            </a:r>
            <a:r>
              <a:rPr lang="es-ES" sz="2000" b="1" dirty="0">
                <a:effectLst/>
                <a:latin typeface="Berlin Sans FB" panose="020E0602020502020306" pitchFamily="34" charset="0"/>
                <a:ea typeface="Calibri" panose="020F0502020204030204" pitchFamily="34" charset="0"/>
                <a:cs typeface="Times New Roman" panose="02020603050405020304" pitchFamily="18" charset="0"/>
              </a:rPr>
              <a:t>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Adamary Sarahi Arizpe Alvarez</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CFE0469C-846B-4837-AC48-73EFC476B3D7}"/>
              </a:ext>
            </a:extLst>
          </p:cNvPr>
          <p:cNvSpPr txBox="1"/>
          <p:nvPr/>
        </p:nvSpPr>
        <p:spPr>
          <a:xfrm>
            <a:off x="2839450" y="3895924"/>
            <a:ext cx="6096000" cy="410562"/>
          </a:xfrm>
          <a:prstGeom prst="rect">
            <a:avLst/>
          </a:prstGeom>
          <a:noFill/>
        </p:spPr>
        <p:txBody>
          <a:bodyPr wrap="square">
            <a:spAutoFit/>
          </a:bodyPr>
          <a:lstStyle/>
          <a:p>
            <a:pPr algn="ctr">
              <a:lnSpc>
                <a:spcPct val="106000"/>
              </a:lnSpc>
              <a:spcAft>
                <a:spcPts val="800"/>
              </a:spcAft>
            </a:pPr>
            <a:r>
              <a:rPr lang="es-ES" sz="2000" dirty="0">
                <a:effectLst/>
                <a:latin typeface="Aharoni" panose="02010803020104030203" pitchFamily="2" charset="-79"/>
                <a:ea typeface="Calibri" panose="020F0502020204030204" pitchFamily="34" charset="0"/>
                <a:cs typeface="Times New Roman" panose="02020603050405020304" pitchFamily="18" charset="0"/>
              </a:rPr>
              <a:t>Número de lista:</a:t>
            </a:r>
            <a:r>
              <a:rPr lang="es-ES" sz="2000" b="1" dirty="0">
                <a:effectLst/>
                <a:latin typeface="Aharoni" panose="02010803020104030203" pitchFamily="2" charset="-79"/>
                <a:ea typeface="Calibri" panose="020F0502020204030204" pitchFamily="34" charset="0"/>
                <a:cs typeface="Times New Roman" panose="02020603050405020304" pitchFamily="18" charset="0"/>
              </a:rPr>
              <a:t> </a:t>
            </a:r>
            <a:r>
              <a:rPr lang="es-ES" sz="2000" dirty="0">
                <a:effectLst/>
                <a:latin typeface="Aharoni" panose="02010803020104030203" pitchFamily="2" charset="-79"/>
                <a:ea typeface="Calibri" panose="020F0502020204030204" pitchFamily="34" charset="0"/>
                <a:cs typeface="Times New Roman" panose="02020603050405020304" pitchFamily="18" charset="0"/>
              </a:rPr>
              <a:t>·</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2</a:t>
            </a:r>
            <a:r>
              <a:rPr lang="es-ES" sz="20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2000" dirty="0">
                <a:effectLst/>
                <a:latin typeface="Aharoni" panose="02010803020104030203" pitchFamily="2" charset="-79"/>
                <a:ea typeface="Calibri" panose="020F0502020204030204" pitchFamily="34" charset="0"/>
                <a:cs typeface="Times New Roman" panose="02020603050405020304" pitchFamily="18" charset="0"/>
              </a:rPr>
              <a:t>Grupo:</a:t>
            </a:r>
            <a:r>
              <a:rPr lang="es-ES" sz="2000" b="1" dirty="0">
                <a:effectLst/>
                <a:latin typeface="Berlin Sans FB" panose="020E0602020502020306" pitchFamily="34" charset="0"/>
                <a:ea typeface="Calibri" panose="020F0502020204030204" pitchFamily="34" charset="0"/>
                <a:cs typeface="Times New Roman" panose="02020603050405020304" pitchFamily="18" charset="0"/>
              </a:rPr>
              <a:t>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2ºA</a:t>
            </a:r>
            <a:r>
              <a:rPr lang="es-ES" sz="2000" u="sng" dirty="0">
                <a:effectLst/>
                <a:latin typeface="Century Gothic" panose="020B0502020202020204" pitchFamily="34" charset="0"/>
                <a:ea typeface="Calibri" panose="020F0502020204030204" pitchFamily="34" charset="0"/>
                <a:cs typeface="Times New Roman" panose="02020603050405020304" pitchFamily="18" charset="0"/>
              </a:rPr>
              <a:t> </a:t>
            </a:r>
            <a:r>
              <a:rPr lang="es-ES" sz="2000" u="sng" dirty="0">
                <a:effectLst/>
                <a:latin typeface="Avenir Next LT Pro" panose="020B050402020202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0E60FF73-E86C-4FEC-A5F9-561790312175}"/>
              </a:ext>
            </a:extLst>
          </p:cNvPr>
          <p:cNvSpPr txBox="1"/>
          <p:nvPr/>
        </p:nvSpPr>
        <p:spPr>
          <a:xfrm>
            <a:off x="2967952" y="4270201"/>
            <a:ext cx="6096000" cy="461665"/>
          </a:xfrm>
          <a:prstGeom prst="rect">
            <a:avLst/>
          </a:prstGeom>
          <a:noFill/>
        </p:spPr>
        <p:txBody>
          <a:bodyPr wrap="square">
            <a:spAutoFit/>
          </a:bodyPr>
          <a:lstStyle/>
          <a:p>
            <a:pPr algn="ctr"/>
            <a:r>
              <a:rPr lang="es-ES" sz="2400" dirty="0">
                <a:effectLst/>
                <a:latin typeface="Aharoni" panose="02010803020104030203" pitchFamily="2" charset="-79"/>
                <a:ea typeface="Calibri" panose="020F0502020204030204" pitchFamily="34" charset="0"/>
              </a:rPr>
              <a:t>“</a:t>
            </a:r>
            <a:r>
              <a:rPr lang="es-ES" sz="2400" dirty="0">
                <a:latin typeface="Aharoni" panose="02010803020104030203" pitchFamily="2" charset="-79"/>
                <a:ea typeface="Calibri" panose="020F0502020204030204" pitchFamily="34" charset="0"/>
              </a:rPr>
              <a:t>Comida sana y chatarra</a:t>
            </a:r>
            <a:r>
              <a:rPr lang="es-ES" sz="2400" dirty="0">
                <a:effectLst/>
                <a:latin typeface="Aharoni" panose="02010803020104030203" pitchFamily="2" charset="-79"/>
                <a:ea typeface="Calibri" panose="020F0502020204030204" pitchFamily="34" charset="0"/>
              </a:rPr>
              <a:t>”</a:t>
            </a:r>
            <a:endParaRPr lang="es-ES" sz="2400" dirty="0"/>
          </a:p>
        </p:txBody>
      </p:sp>
      <p:sp>
        <p:nvSpPr>
          <p:cNvPr id="21" name="CuadroTexto 20">
            <a:extLst>
              <a:ext uri="{FF2B5EF4-FFF2-40B4-BE49-F238E27FC236}">
                <a16:creationId xmlns:a16="http://schemas.microsoft.com/office/drawing/2014/main" id="{5264235D-1A84-4C02-AF46-B050D47D1767}"/>
              </a:ext>
            </a:extLst>
          </p:cNvPr>
          <p:cNvSpPr txBox="1"/>
          <p:nvPr/>
        </p:nvSpPr>
        <p:spPr>
          <a:xfrm>
            <a:off x="2888974" y="4680763"/>
            <a:ext cx="6096000" cy="728661"/>
          </a:xfrm>
          <a:prstGeom prst="rect">
            <a:avLst/>
          </a:prstGeom>
          <a:noFill/>
        </p:spPr>
        <p:txBody>
          <a:bodyPr wrap="square">
            <a:spAutoFit/>
          </a:bodyPr>
          <a:lstStyle/>
          <a:p>
            <a:pPr algn="ctr">
              <a:lnSpc>
                <a:spcPct val="106000"/>
              </a:lnSpc>
              <a:spcAft>
                <a:spcPts val="800"/>
              </a:spcAft>
            </a:pPr>
            <a:r>
              <a:rPr lang="es-ES" sz="2000" dirty="0">
                <a:effectLst/>
                <a:latin typeface="Aharoni" panose="02010803020104030203" pitchFamily="2" charset="-79"/>
                <a:ea typeface="Calibri" panose="020F0502020204030204" pitchFamily="34" charset="0"/>
                <a:cs typeface="Times New Roman" panose="02020603050405020304" pitchFamily="18" charset="0"/>
              </a:rPr>
              <a:t>Nombre del docente:</a:t>
            </a:r>
            <a:r>
              <a:rPr lang="es-ES" sz="2000" b="1" dirty="0">
                <a:effectLst/>
                <a:latin typeface="Berlin Sans FB" panose="020E0602020502020306" pitchFamily="34" charset="0"/>
                <a:ea typeface="Calibri" panose="020F0502020204030204" pitchFamily="34" charset="0"/>
                <a:cs typeface="Times New Roman" panose="02020603050405020304" pitchFamily="18" charset="0"/>
              </a:rPr>
              <a:t>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Mario Alejandro Gutiérrez Hernandez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uadroTexto 22">
            <a:extLst>
              <a:ext uri="{FF2B5EF4-FFF2-40B4-BE49-F238E27FC236}">
                <a16:creationId xmlns:a16="http://schemas.microsoft.com/office/drawing/2014/main" id="{76C18C69-1125-48ED-BD43-9D9CE0A0A770}"/>
              </a:ext>
            </a:extLst>
          </p:cNvPr>
          <p:cNvSpPr txBox="1"/>
          <p:nvPr/>
        </p:nvSpPr>
        <p:spPr>
          <a:xfrm>
            <a:off x="2839450" y="5461765"/>
            <a:ext cx="6096000" cy="410562"/>
          </a:xfrm>
          <a:prstGeom prst="rect">
            <a:avLst/>
          </a:prstGeom>
          <a:noFill/>
        </p:spPr>
        <p:txBody>
          <a:bodyPr wrap="square">
            <a:spAutoFit/>
          </a:bodyPr>
          <a:lstStyle/>
          <a:p>
            <a:pPr algn="ctr">
              <a:lnSpc>
                <a:spcPct val="106000"/>
              </a:lnSpc>
              <a:spcAft>
                <a:spcPts val="800"/>
              </a:spcAft>
            </a:pPr>
            <a:r>
              <a:rPr lang="es-ES" sz="2000" dirty="0">
                <a:effectLst/>
                <a:latin typeface="Aharoni" panose="02010803020104030203" pitchFamily="2" charset="-79"/>
                <a:ea typeface="Calibri" panose="020F0502020204030204" pitchFamily="34" charset="0"/>
                <a:cs typeface="Times New Roman" panose="02020603050405020304" pitchFamily="18" charset="0"/>
              </a:rPr>
              <a:t>Fecha:</a:t>
            </a:r>
            <a:r>
              <a:rPr lang="es-ES" sz="2000" dirty="0">
                <a:latin typeface="Avenir Next LT Pro" panose="020B0504020202020204" pitchFamily="34" charset="0"/>
                <a:ea typeface="Calibri" panose="020F0502020204030204" pitchFamily="34" charset="0"/>
                <a:cs typeface="Times New Roman" panose="02020603050405020304" pitchFamily="18" charset="0"/>
              </a:rPr>
              <a:t> Lunes 17</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 de Mayo del 2021</a:t>
            </a:r>
          </a:p>
        </p:txBody>
      </p:sp>
    </p:spTree>
    <p:extLst>
      <p:ext uri="{BB962C8B-B14F-4D97-AF65-F5344CB8AC3E}">
        <p14:creationId xmlns:p14="http://schemas.microsoft.com/office/powerpoint/2010/main" val="963775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B662A19-59FE-450A-9070-2A751F5CA539}"/>
              </a:ext>
            </a:extLst>
          </p:cNvPr>
          <p:cNvSpPr/>
          <p:nvPr/>
        </p:nvSpPr>
        <p:spPr>
          <a:xfrm>
            <a:off x="0" y="0"/>
            <a:ext cx="12192000" cy="6858000"/>
          </a:xfrm>
          <a:prstGeom prst="rect">
            <a:avLst/>
          </a:prstGeom>
          <a:pattFill prst="pct5">
            <a:fgClr>
              <a:schemeClr val="accent5">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esquinas redondeadas 9">
            <a:extLst>
              <a:ext uri="{FF2B5EF4-FFF2-40B4-BE49-F238E27FC236}">
                <a16:creationId xmlns:a16="http://schemas.microsoft.com/office/drawing/2014/main" id="{59407088-902B-456B-AD76-63495D4ACD41}"/>
              </a:ext>
            </a:extLst>
          </p:cNvPr>
          <p:cNvSpPr/>
          <p:nvPr/>
        </p:nvSpPr>
        <p:spPr>
          <a:xfrm>
            <a:off x="1191037" y="591904"/>
            <a:ext cx="9809923" cy="567419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5B3A0745-643E-401B-931E-3F29BFFD6830}"/>
              </a:ext>
            </a:extLst>
          </p:cNvPr>
          <p:cNvSpPr txBox="1"/>
          <p:nvPr/>
        </p:nvSpPr>
        <p:spPr>
          <a:xfrm>
            <a:off x="3048000" y="612601"/>
            <a:ext cx="6096000" cy="523220"/>
          </a:xfrm>
          <a:prstGeom prst="rect">
            <a:avLst/>
          </a:prstGeom>
          <a:noFill/>
        </p:spPr>
        <p:txBody>
          <a:bodyPr wrap="square">
            <a:spAutoFit/>
          </a:bodyPr>
          <a:lstStyle/>
          <a:p>
            <a:pPr algn="ctr"/>
            <a:r>
              <a:rPr lang="es-ES" sz="2800" dirty="0">
                <a:solidFill>
                  <a:srgbClr val="0070C0"/>
                </a:solidFill>
                <a:latin typeface="Aharoni" panose="02010803020104030203" pitchFamily="2" charset="-79"/>
                <a:ea typeface="Calibri" panose="020F0502020204030204" pitchFamily="34" charset="0"/>
              </a:rPr>
              <a:t>COMIDA SANA Y CHATARRA</a:t>
            </a:r>
            <a:endParaRPr lang="es-ES" sz="2800" dirty="0">
              <a:solidFill>
                <a:srgbClr val="0070C0"/>
              </a:solidFill>
            </a:endParaRPr>
          </a:p>
        </p:txBody>
      </p:sp>
      <p:sp>
        <p:nvSpPr>
          <p:cNvPr id="4" name="CuadroTexto 3">
            <a:extLst>
              <a:ext uri="{FF2B5EF4-FFF2-40B4-BE49-F238E27FC236}">
                <a16:creationId xmlns:a16="http://schemas.microsoft.com/office/drawing/2014/main" id="{8B337D06-C7E7-4A3E-9D1A-7C8AE5A2EF97}"/>
              </a:ext>
            </a:extLst>
          </p:cNvPr>
          <p:cNvSpPr txBox="1"/>
          <p:nvPr/>
        </p:nvSpPr>
        <p:spPr>
          <a:xfrm>
            <a:off x="3048000" y="1527458"/>
            <a:ext cx="6096000" cy="1323439"/>
          </a:xfrm>
          <a:prstGeom prst="rect">
            <a:avLst/>
          </a:prstGeom>
          <a:noFill/>
        </p:spPr>
        <p:txBody>
          <a:bodyPr wrap="square">
            <a:spAutoFit/>
          </a:bodyPr>
          <a:lstStyle/>
          <a:p>
            <a:pPr algn="ctr"/>
            <a:r>
              <a:rPr lang="es-ES" sz="1600" b="0" i="0" dirty="0">
                <a:solidFill>
                  <a:srgbClr val="3B3B3B"/>
                </a:solidFill>
                <a:effectLst/>
                <a:latin typeface="Century Gothic" panose="020B0502020202020204" pitchFamily="34" charset="0"/>
              </a:rPr>
              <a:t>La salud es lo más importante para el ser humano, cuidar su bienestar para poder disfrutar de su vida, es por eso que hoy te hablaremos de lo importante que es comer saludable y la diferencia entre comida sana y comida Chatarra para que sepas cómo debes alimentarte.</a:t>
            </a:r>
            <a:endParaRPr lang="es-ES" sz="1600" dirty="0">
              <a:latin typeface="Century Gothic" panose="020B0502020202020204" pitchFamily="34" charset="0"/>
            </a:endParaRPr>
          </a:p>
        </p:txBody>
      </p:sp>
      <p:sp>
        <p:nvSpPr>
          <p:cNvPr id="6" name="CuadroTexto 5">
            <a:extLst>
              <a:ext uri="{FF2B5EF4-FFF2-40B4-BE49-F238E27FC236}">
                <a16:creationId xmlns:a16="http://schemas.microsoft.com/office/drawing/2014/main" id="{A7D95770-43B6-4A2D-8B31-934746459856}"/>
              </a:ext>
            </a:extLst>
          </p:cNvPr>
          <p:cNvSpPr txBox="1"/>
          <p:nvPr/>
        </p:nvSpPr>
        <p:spPr>
          <a:xfrm>
            <a:off x="3048000" y="3004786"/>
            <a:ext cx="6096000" cy="1323439"/>
          </a:xfrm>
          <a:prstGeom prst="rect">
            <a:avLst/>
          </a:prstGeom>
          <a:noFill/>
        </p:spPr>
        <p:txBody>
          <a:bodyPr wrap="square">
            <a:spAutoFit/>
          </a:bodyPr>
          <a:lstStyle/>
          <a:p>
            <a:pPr algn="ctr"/>
            <a:r>
              <a:rPr lang="es-ES" sz="1600" b="0" i="0" dirty="0">
                <a:solidFill>
                  <a:srgbClr val="3B3B3B"/>
                </a:solidFill>
                <a:effectLst/>
                <a:latin typeface="Century Gothic" panose="020B0502020202020204" pitchFamily="34" charset="0"/>
              </a:rPr>
              <a:t>Es importante conocer las diferencias entre las comidas que benefician al organismo de aquellas que solo son un antojo para el cuerpo y que perjudican la salud si se consume en exceso, el abuso al consumir alimentos es la causa de muchas enfermedades a nivel mundial.</a:t>
            </a:r>
            <a:endParaRPr lang="es-ES" sz="1600" dirty="0">
              <a:latin typeface="Century Gothic" panose="020B0502020202020204" pitchFamily="34" charset="0"/>
            </a:endParaRPr>
          </a:p>
        </p:txBody>
      </p:sp>
      <p:sp>
        <p:nvSpPr>
          <p:cNvPr id="8" name="CuadroTexto 7">
            <a:extLst>
              <a:ext uri="{FF2B5EF4-FFF2-40B4-BE49-F238E27FC236}">
                <a16:creationId xmlns:a16="http://schemas.microsoft.com/office/drawing/2014/main" id="{E9D8ED63-04B4-405F-BFA6-C2208EA1B2C2}"/>
              </a:ext>
            </a:extLst>
          </p:cNvPr>
          <p:cNvSpPr txBox="1"/>
          <p:nvPr/>
        </p:nvSpPr>
        <p:spPr>
          <a:xfrm>
            <a:off x="3048000" y="4482114"/>
            <a:ext cx="6096000" cy="1569660"/>
          </a:xfrm>
          <a:prstGeom prst="rect">
            <a:avLst/>
          </a:prstGeom>
          <a:noFill/>
        </p:spPr>
        <p:txBody>
          <a:bodyPr wrap="square">
            <a:spAutoFit/>
          </a:bodyPr>
          <a:lstStyle/>
          <a:p>
            <a:pPr algn="ctr"/>
            <a:r>
              <a:rPr lang="es-ES" sz="1600" b="0" i="0" dirty="0">
                <a:solidFill>
                  <a:srgbClr val="3B3B3B"/>
                </a:solidFill>
                <a:effectLst/>
                <a:latin typeface="Century Gothic" panose="020B0502020202020204" pitchFamily="34" charset="0"/>
              </a:rPr>
              <a:t>A diferencia de la comida saludable la comida Chatarra o comida rápida causa efectos negativos en el organismo a largo plazo que podría empeorar con el consumo constante, se suele ingerir este tipo de comidas en eventos familiares, reuniones amistosas, celebraciones, una cena de amigos, entre otras situaciones.</a:t>
            </a:r>
            <a:endParaRPr lang="es-ES" sz="1600" dirty="0">
              <a:latin typeface="Century Gothic" panose="020B0502020202020204" pitchFamily="34" charset="0"/>
            </a:endParaRPr>
          </a:p>
        </p:txBody>
      </p:sp>
      <p:pic>
        <p:nvPicPr>
          <p:cNvPr id="6148" name="Picture 4" descr="Pautas para mejorar la comunicación con niños TEA">
            <a:extLst>
              <a:ext uri="{FF2B5EF4-FFF2-40B4-BE49-F238E27FC236}">
                <a16:creationId xmlns:a16="http://schemas.microsoft.com/office/drawing/2014/main" id="{1AA1ACD8-90AE-4F93-B9C3-3572569D2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0647" y="4392257"/>
            <a:ext cx="1439195" cy="14391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esgarga+gratis+los+mejores+gifs+animados+de+flechas.+Imágenes+animadas+de+ flechas+y+más+gifs+animados+como+buenos+dias,+animale… | Flechas, Gifs,  Imagenes animadas">
            <a:hlinkClick r:id="rId3" action="ppaction://hlinksldjump"/>
            <a:extLst>
              <a:ext uri="{FF2B5EF4-FFF2-40B4-BE49-F238E27FC236}">
                <a16:creationId xmlns:a16="http://schemas.microsoft.com/office/drawing/2014/main" id="{DE58C3B0-6426-426C-99C2-16BF50F8BB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436954" y="5831452"/>
            <a:ext cx="2607865" cy="86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40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E6601C-F4B9-4D98-9BA9-FF999DE35515}"/>
              </a:ext>
            </a:extLst>
          </p:cNvPr>
          <p:cNvSpPr/>
          <p:nvPr/>
        </p:nvSpPr>
        <p:spPr>
          <a:xfrm>
            <a:off x="0" y="0"/>
            <a:ext cx="12192000" cy="6858000"/>
          </a:xfrm>
          <a:prstGeom prst="rect">
            <a:avLst/>
          </a:prstGeom>
          <a:pattFill prst="pct5">
            <a:fgClr>
              <a:schemeClr val="accent5">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ángulo: esquinas redondeadas 3">
            <a:extLst>
              <a:ext uri="{FF2B5EF4-FFF2-40B4-BE49-F238E27FC236}">
                <a16:creationId xmlns:a16="http://schemas.microsoft.com/office/drawing/2014/main" id="{702E480B-C03B-405E-8172-6DFACB2410A8}"/>
              </a:ext>
            </a:extLst>
          </p:cNvPr>
          <p:cNvSpPr/>
          <p:nvPr/>
        </p:nvSpPr>
        <p:spPr>
          <a:xfrm>
            <a:off x="1191037" y="591904"/>
            <a:ext cx="9809923" cy="567419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Diagrama de flujo: conector 4">
            <a:extLst>
              <a:ext uri="{FF2B5EF4-FFF2-40B4-BE49-F238E27FC236}">
                <a16:creationId xmlns:a16="http://schemas.microsoft.com/office/drawing/2014/main" id="{4FF4BA5F-A841-4473-92B7-682AA2F44BB1}"/>
              </a:ext>
            </a:extLst>
          </p:cNvPr>
          <p:cNvSpPr/>
          <p:nvPr/>
        </p:nvSpPr>
        <p:spPr>
          <a:xfrm>
            <a:off x="5340623" y="1743196"/>
            <a:ext cx="1749287" cy="1652118"/>
          </a:xfrm>
          <a:prstGeom prst="flowChartConnector">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Aharoni" panose="02010803020104030203" pitchFamily="2" charset="-79"/>
                <a:cs typeface="Aharoni" panose="02010803020104030203" pitchFamily="2" charset="-79"/>
              </a:rPr>
              <a:t>1.</a:t>
            </a:r>
            <a:r>
              <a:rPr lang="es-ES" sz="1400" dirty="0">
                <a:solidFill>
                  <a:srgbClr val="00B0F0"/>
                </a:solidFill>
                <a:latin typeface="Aharoni" panose="02010803020104030203" pitchFamily="2" charset="-79"/>
                <a:cs typeface="Aharoni" panose="02010803020104030203" pitchFamily="2" charset="-79"/>
              </a:rPr>
              <a:t>Cuento explicativo del tema </a:t>
            </a:r>
          </a:p>
        </p:txBody>
      </p:sp>
      <p:sp>
        <p:nvSpPr>
          <p:cNvPr id="6" name="Diagrama de flujo: conector 5">
            <a:extLst>
              <a:ext uri="{FF2B5EF4-FFF2-40B4-BE49-F238E27FC236}">
                <a16:creationId xmlns:a16="http://schemas.microsoft.com/office/drawing/2014/main" id="{64B4D39D-EB6A-4BC0-8796-BC52556C9BD8}"/>
              </a:ext>
            </a:extLst>
          </p:cNvPr>
          <p:cNvSpPr/>
          <p:nvPr/>
        </p:nvSpPr>
        <p:spPr>
          <a:xfrm>
            <a:off x="3422982" y="3015971"/>
            <a:ext cx="1749287" cy="1652118"/>
          </a:xfrm>
          <a:prstGeom prst="flowChartConnector">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Aharoni" panose="02010803020104030203" pitchFamily="2" charset="-79"/>
                <a:cs typeface="Aharoni" panose="02010803020104030203" pitchFamily="2" charset="-79"/>
              </a:rPr>
              <a:t>2.</a:t>
            </a:r>
            <a:r>
              <a:rPr lang="es-ES" sz="1400" dirty="0">
                <a:solidFill>
                  <a:srgbClr val="00B0F0"/>
                </a:solidFill>
                <a:latin typeface="Aharoni" panose="02010803020104030203" pitchFamily="2" charset="-79"/>
                <a:cs typeface="Aharoni" panose="02010803020104030203" pitchFamily="2" charset="-79"/>
              </a:rPr>
              <a:t>COMIDA SANA</a:t>
            </a:r>
          </a:p>
        </p:txBody>
      </p:sp>
      <p:sp>
        <p:nvSpPr>
          <p:cNvPr id="7" name="Diagrama de flujo: conector 6">
            <a:extLst>
              <a:ext uri="{FF2B5EF4-FFF2-40B4-BE49-F238E27FC236}">
                <a16:creationId xmlns:a16="http://schemas.microsoft.com/office/drawing/2014/main" id="{B2201C11-D62B-4692-87D4-A51BCA7AA50B}"/>
              </a:ext>
            </a:extLst>
          </p:cNvPr>
          <p:cNvSpPr/>
          <p:nvPr/>
        </p:nvSpPr>
        <p:spPr>
          <a:xfrm>
            <a:off x="7253549" y="3015333"/>
            <a:ext cx="1749287" cy="1652118"/>
          </a:xfrm>
          <a:prstGeom prst="flowChartConnector">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Aharoni" panose="02010803020104030203" pitchFamily="2" charset="-79"/>
                <a:cs typeface="Aharoni" panose="02010803020104030203" pitchFamily="2" charset="-79"/>
              </a:rPr>
              <a:t>3.</a:t>
            </a:r>
            <a:r>
              <a:rPr lang="es-ES" sz="1400" dirty="0">
                <a:solidFill>
                  <a:srgbClr val="00B0F0"/>
                </a:solidFill>
                <a:latin typeface="Aharoni" panose="02010803020104030203" pitchFamily="2" charset="-79"/>
                <a:cs typeface="Aharoni" panose="02010803020104030203" pitchFamily="2" charset="-79"/>
              </a:rPr>
              <a:t>COMIDA CHATARRA</a:t>
            </a:r>
          </a:p>
        </p:txBody>
      </p:sp>
      <p:sp>
        <p:nvSpPr>
          <p:cNvPr id="9" name="Diagrama de flujo: conector 8">
            <a:extLst>
              <a:ext uri="{FF2B5EF4-FFF2-40B4-BE49-F238E27FC236}">
                <a16:creationId xmlns:a16="http://schemas.microsoft.com/office/drawing/2014/main" id="{7AAF5AA3-153F-4D92-91BE-7E7732056B68}"/>
              </a:ext>
            </a:extLst>
          </p:cNvPr>
          <p:cNvSpPr/>
          <p:nvPr/>
        </p:nvSpPr>
        <p:spPr>
          <a:xfrm>
            <a:off x="5340624" y="4255059"/>
            <a:ext cx="1749287" cy="1652118"/>
          </a:xfrm>
          <a:prstGeom prst="flowChartConnector">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Aharoni" panose="02010803020104030203" pitchFamily="2" charset="-79"/>
                <a:cs typeface="Aharoni" panose="02010803020104030203" pitchFamily="2" charset="-79"/>
              </a:rPr>
              <a:t>4.</a:t>
            </a:r>
            <a:r>
              <a:rPr lang="es-ES" sz="1400" dirty="0">
                <a:solidFill>
                  <a:srgbClr val="00B0F0"/>
                </a:solidFill>
                <a:latin typeface="Aharoni" panose="02010803020104030203" pitchFamily="2" charset="-79"/>
                <a:cs typeface="Aharoni" panose="02010803020104030203" pitchFamily="2" charset="-79"/>
              </a:rPr>
              <a:t>Actividad</a:t>
            </a:r>
          </a:p>
        </p:txBody>
      </p:sp>
      <p:pic>
        <p:nvPicPr>
          <p:cNvPr id="1026" name="Picture 2" descr="Youtube Kids para Android renueva su interfaz y explica cómo funciona su  control parental">
            <a:hlinkClick r:id="rId2"/>
            <a:extLst>
              <a:ext uri="{FF2B5EF4-FFF2-40B4-BE49-F238E27FC236}">
                <a16:creationId xmlns:a16="http://schemas.microsoft.com/office/drawing/2014/main" id="{9D268250-1B04-4D60-8363-493CDB175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313" y="1709104"/>
            <a:ext cx="860151" cy="860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FS : IMÁGENES DE FRUTAS | Frutas, Dibujos de frutas, Imágenes">
            <a:hlinkClick r:id="rId4" action="ppaction://hlinksldjump"/>
            <a:extLst>
              <a:ext uri="{FF2B5EF4-FFF2-40B4-BE49-F238E27FC236}">
                <a16:creationId xmlns:a16="http://schemas.microsoft.com/office/drawing/2014/main" id="{91258335-A802-42B5-A9F1-C381A35DC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9801" y="3908846"/>
            <a:ext cx="586361" cy="6924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tdog Comida Rápida - Imagen gratis en Pixabay">
            <a:hlinkClick r:id="rId6" action="ppaction://hlinksldjump"/>
            <a:extLst>
              <a:ext uri="{FF2B5EF4-FFF2-40B4-BE49-F238E27FC236}">
                <a16:creationId xmlns:a16="http://schemas.microsoft.com/office/drawing/2014/main" id="{0FCC194F-A966-4887-A577-38A48C8E94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5636" y="4155201"/>
            <a:ext cx="914400" cy="405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ápiz Grande PNG transparente - StickPNG">
            <a:hlinkClick r:id="rId8"/>
            <a:extLst>
              <a:ext uri="{FF2B5EF4-FFF2-40B4-BE49-F238E27FC236}">
                <a16:creationId xmlns:a16="http://schemas.microsoft.com/office/drawing/2014/main" id="{B0F4AF05-AFCC-4DC7-A768-796318B0DA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914" y="5081118"/>
            <a:ext cx="1092084" cy="109208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E5020DCC-0687-44D2-B9E6-0AEFB1AF2967}"/>
              </a:ext>
            </a:extLst>
          </p:cNvPr>
          <p:cNvSpPr txBox="1"/>
          <p:nvPr/>
        </p:nvSpPr>
        <p:spPr>
          <a:xfrm>
            <a:off x="3047998" y="769802"/>
            <a:ext cx="6096000" cy="954107"/>
          </a:xfrm>
          <a:prstGeom prst="rect">
            <a:avLst/>
          </a:prstGeom>
          <a:noFill/>
        </p:spPr>
        <p:txBody>
          <a:bodyPr wrap="square">
            <a:spAutoFit/>
          </a:bodyPr>
          <a:lstStyle/>
          <a:p>
            <a:pPr algn="ctr"/>
            <a:r>
              <a:rPr lang="es-ES" sz="4000" dirty="0">
                <a:solidFill>
                  <a:srgbClr val="00B0F0"/>
                </a:solidFill>
                <a:latin typeface="Aharoni" panose="02010803020104030203" pitchFamily="2" charset="-79"/>
                <a:cs typeface="Aharoni" panose="02010803020104030203" pitchFamily="2" charset="-79"/>
              </a:rPr>
              <a:t>MEN</a:t>
            </a:r>
            <a:r>
              <a:rPr lang="es-ES" sz="4000" b="0" i="0" dirty="0">
                <a:solidFill>
                  <a:srgbClr val="00B0F0"/>
                </a:solidFill>
                <a:effectLst/>
                <a:latin typeface="Aharoni" panose="02010803020104030203" pitchFamily="2" charset="-79"/>
                <a:cs typeface="Aharoni" panose="02010803020104030203" pitchFamily="2" charset="-79"/>
              </a:rPr>
              <a:t>Ú</a:t>
            </a:r>
          </a:p>
          <a:p>
            <a:pPr algn="ctr"/>
            <a:r>
              <a:rPr lang="es-ES" sz="1600" dirty="0">
                <a:solidFill>
                  <a:srgbClr val="00B0F0"/>
                </a:solidFill>
                <a:latin typeface="Aharoni" panose="02010803020104030203" pitchFamily="2" charset="-79"/>
                <a:cs typeface="Aharoni" panose="02010803020104030203" pitchFamily="2" charset="-79"/>
              </a:rPr>
              <a:t>(Da clic a cada imagen) </a:t>
            </a:r>
            <a:r>
              <a:rPr lang="es-ES" sz="900" dirty="0"/>
              <a:t> </a:t>
            </a:r>
          </a:p>
        </p:txBody>
      </p:sp>
      <p:pic>
        <p:nvPicPr>
          <p:cNvPr id="12" name="Gráfico 11" descr="Casa con relleno sólido">
            <a:hlinkClick r:id="rId10" action="ppaction://hlinksldjump"/>
            <a:extLst>
              <a:ext uri="{FF2B5EF4-FFF2-40B4-BE49-F238E27FC236}">
                <a16:creationId xmlns:a16="http://schemas.microsoft.com/office/drawing/2014/main" id="{E3314882-FBAB-4C16-B04F-89DB228F93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30608" y="5956810"/>
            <a:ext cx="673591" cy="673591"/>
          </a:xfrm>
          <a:prstGeom prst="rect">
            <a:avLst/>
          </a:prstGeom>
        </p:spPr>
      </p:pic>
    </p:spTree>
    <p:extLst>
      <p:ext uri="{BB962C8B-B14F-4D97-AF65-F5344CB8AC3E}">
        <p14:creationId xmlns:p14="http://schemas.microsoft.com/office/powerpoint/2010/main" val="19500343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B2E565B-A4EA-4963-81C5-E3DD799ACFEC}"/>
              </a:ext>
            </a:extLst>
          </p:cNvPr>
          <p:cNvSpPr/>
          <p:nvPr/>
        </p:nvSpPr>
        <p:spPr>
          <a:xfrm>
            <a:off x="0" y="0"/>
            <a:ext cx="12192000" cy="6858000"/>
          </a:xfrm>
          <a:prstGeom prst="rect">
            <a:avLst/>
          </a:prstGeom>
          <a:pattFill prst="pct5">
            <a:fgClr>
              <a:schemeClr val="accent5">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esquinas redondeadas 9">
            <a:extLst>
              <a:ext uri="{FF2B5EF4-FFF2-40B4-BE49-F238E27FC236}">
                <a16:creationId xmlns:a16="http://schemas.microsoft.com/office/drawing/2014/main" id="{76296C4D-5DAC-45B1-B4A0-9A231929AA03}"/>
              </a:ext>
            </a:extLst>
          </p:cNvPr>
          <p:cNvSpPr/>
          <p:nvPr/>
        </p:nvSpPr>
        <p:spPr>
          <a:xfrm>
            <a:off x="1191037" y="591904"/>
            <a:ext cx="9809923" cy="567419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7E976CD-D595-4178-A0F2-21198723978F}"/>
              </a:ext>
            </a:extLst>
          </p:cNvPr>
          <p:cNvSpPr txBox="1"/>
          <p:nvPr/>
        </p:nvSpPr>
        <p:spPr>
          <a:xfrm>
            <a:off x="3048000" y="1487050"/>
            <a:ext cx="6096000" cy="707886"/>
          </a:xfrm>
          <a:prstGeom prst="rect">
            <a:avLst/>
          </a:prstGeom>
          <a:noFill/>
        </p:spPr>
        <p:txBody>
          <a:bodyPr wrap="square">
            <a:spAutoFit/>
          </a:bodyPr>
          <a:lstStyle/>
          <a:p>
            <a:pPr algn="ctr"/>
            <a:r>
              <a:rPr lang="es-ES" sz="4000" dirty="0">
                <a:solidFill>
                  <a:srgbClr val="0070C0"/>
                </a:solidFill>
                <a:latin typeface="Aharoni" panose="02010803020104030203" pitchFamily="2" charset="-79"/>
                <a:ea typeface="Calibri" panose="020F0502020204030204" pitchFamily="34" charset="0"/>
              </a:rPr>
              <a:t>COMIDA SANA </a:t>
            </a:r>
            <a:endParaRPr lang="es-ES" sz="4000" dirty="0">
              <a:solidFill>
                <a:srgbClr val="0070C0"/>
              </a:solidFill>
            </a:endParaRPr>
          </a:p>
        </p:txBody>
      </p:sp>
      <p:sp>
        <p:nvSpPr>
          <p:cNvPr id="6" name="CuadroTexto 5">
            <a:extLst>
              <a:ext uri="{FF2B5EF4-FFF2-40B4-BE49-F238E27FC236}">
                <a16:creationId xmlns:a16="http://schemas.microsoft.com/office/drawing/2014/main" id="{3BCE0238-A104-488E-B819-93F0B221770B}"/>
              </a:ext>
            </a:extLst>
          </p:cNvPr>
          <p:cNvSpPr txBox="1"/>
          <p:nvPr/>
        </p:nvSpPr>
        <p:spPr>
          <a:xfrm>
            <a:off x="3048000" y="2219498"/>
            <a:ext cx="6096000" cy="830997"/>
          </a:xfrm>
          <a:prstGeom prst="rect">
            <a:avLst/>
          </a:prstGeom>
          <a:noFill/>
        </p:spPr>
        <p:txBody>
          <a:bodyPr wrap="square">
            <a:spAutoFit/>
          </a:bodyPr>
          <a:lstStyle/>
          <a:p>
            <a:pPr algn="ctr"/>
            <a:r>
              <a:rPr lang="es-ES" sz="1600" b="0" i="0" dirty="0">
                <a:effectLst/>
                <a:latin typeface="Century Gothic" panose="020B0502020202020204" pitchFamily="34" charset="0"/>
              </a:rPr>
              <a:t>Una alimentación saludable proporciona la combinación adecuada de energía y nutrientes, a través del consumo de diferentes alimentos en suficiente cantidad y calidad.</a:t>
            </a:r>
            <a:endParaRPr lang="es-ES" sz="1600" dirty="0">
              <a:latin typeface="Century Gothic" panose="020B0502020202020204" pitchFamily="34" charset="0"/>
            </a:endParaRPr>
          </a:p>
        </p:txBody>
      </p:sp>
      <p:sp>
        <p:nvSpPr>
          <p:cNvPr id="8" name="CuadroTexto 7">
            <a:extLst>
              <a:ext uri="{FF2B5EF4-FFF2-40B4-BE49-F238E27FC236}">
                <a16:creationId xmlns:a16="http://schemas.microsoft.com/office/drawing/2014/main" id="{AF94583D-2513-4D9E-8FD0-32C0C708A8E1}"/>
              </a:ext>
            </a:extLst>
          </p:cNvPr>
          <p:cNvSpPr txBox="1"/>
          <p:nvPr/>
        </p:nvSpPr>
        <p:spPr>
          <a:xfrm>
            <a:off x="1451113" y="3050495"/>
            <a:ext cx="9289774" cy="2339102"/>
          </a:xfrm>
          <a:prstGeom prst="rect">
            <a:avLst/>
          </a:prstGeom>
          <a:noFill/>
        </p:spPr>
        <p:txBody>
          <a:bodyPr wrap="square">
            <a:spAutoFit/>
          </a:bodyPr>
          <a:lstStyle/>
          <a:p>
            <a:pPr algn="ctr"/>
            <a:r>
              <a:rPr lang="es-ES" sz="1600" i="0" dirty="0">
                <a:effectLst/>
                <a:latin typeface="Century Gothic" panose="020B0502020202020204" pitchFamily="34" charset="0"/>
              </a:rPr>
              <a:t>Una alimentación saludable se caracteriza por ser suficiente, moderada, equilibrada y variada. Suficiente porque proporciona la energía, nutrientes y fibra adecuados para mantener la salud de una persona.  Equilibrada  porque proporciona una combinación equilibrada de alimentos que aportan todos los nutrientes necesarios.</a:t>
            </a:r>
          </a:p>
          <a:p>
            <a:pPr algn="ctr"/>
            <a:r>
              <a:rPr lang="es-ES" sz="1600" i="0" dirty="0">
                <a:effectLst/>
                <a:latin typeface="Century Gothic" panose="020B0502020202020204" pitchFamily="34" charset="0"/>
              </a:rPr>
              <a:t> Moderada porque proporciona las cantidades adecuadas de alimentos para mantener un peso saludable y para optimizar los procesos metabólicos del cuerpo. Es decir, comer sólo la cantidad de alimentos que el cuerpo necesita. Variada porque incluye habitualmente alimentos diferentes pertenecientes a los distintos grupos de alimentos existentes</a:t>
            </a:r>
            <a:r>
              <a:rPr lang="es-ES" sz="1800" b="0" i="0" dirty="0">
                <a:effectLst/>
                <a:latin typeface="Arial" panose="020B0604020202020204" pitchFamily="34" charset="0"/>
              </a:rPr>
              <a:t>.</a:t>
            </a:r>
            <a:endParaRPr lang="es-ES" dirty="0"/>
          </a:p>
        </p:txBody>
      </p:sp>
      <p:pic>
        <p:nvPicPr>
          <p:cNvPr id="5122" name="Picture 2" descr="Plano de fruta de manzana - Descargar PNG/SVG transparente">
            <a:extLst>
              <a:ext uri="{FF2B5EF4-FFF2-40B4-BE49-F238E27FC236}">
                <a16:creationId xmlns:a16="http://schemas.microsoft.com/office/drawing/2014/main" id="{574521A8-8BEF-4A50-AAC4-0F05CEE06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73" y="223426"/>
            <a:ext cx="1597774" cy="15977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sgarga+gratis+los+mejores+gifs+animados+de+flechas.+Imágenes+animadas+de+ flechas+y+más+gifs+animados+como+buenos+dias,+animale… | Flechas, Gifs,  Imagenes animadas">
            <a:hlinkClick r:id="rId3" action="ppaction://hlinksldjump"/>
            <a:extLst>
              <a:ext uri="{FF2B5EF4-FFF2-40B4-BE49-F238E27FC236}">
                <a16:creationId xmlns:a16="http://schemas.microsoft.com/office/drawing/2014/main" id="{E2826958-E389-4827-870F-4B1877409C0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436954" y="5831452"/>
            <a:ext cx="2607865" cy="86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93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3CE655D-01CE-4D4A-86CB-730A6A763EC9}"/>
              </a:ext>
            </a:extLst>
          </p:cNvPr>
          <p:cNvSpPr/>
          <p:nvPr/>
        </p:nvSpPr>
        <p:spPr>
          <a:xfrm>
            <a:off x="0" y="0"/>
            <a:ext cx="12192000" cy="6858000"/>
          </a:xfrm>
          <a:prstGeom prst="rect">
            <a:avLst/>
          </a:prstGeom>
          <a:pattFill prst="pct5">
            <a:fgClr>
              <a:schemeClr val="accent5">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Pin en comida">
            <a:extLst>
              <a:ext uri="{FF2B5EF4-FFF2-40B4-BE49-F238E27FC236}">
                <a16:creationId xmlns:a16="http://schemas.microsoft.com/office/drawing/2014/main" id="{943A8B09-529C-427D-98C6-1D885B8B52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1" b="-1"/>
          <a:stretch/>
        </p:blipFill>
        <p:spPr bwMode="auto">
          <a:xfrm>
            <a:off x="3672681" y="689113"/>
            <a:ext cx="4846637" cy="5493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FE4A985-53FE-41AF-B1D1-DFAFC07F2029}"/>
              </a:ext>
            </a:extLst>
          </p:cNvPr>
          <p:cNvSpPr/>
          <p:nvPr/>
        </p:nvSpPr>
        <p:spPr>
          <a:xfrm>
            <a:off x="1338471" y="689113"/>
            <a:ext cx="2080591" cy="6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10160">
                  <a:solidFill>
                    <a:schemeClr val="accent1">
                      <a:lumMod val="50000"/>
                    </a:schemeClr>
                  </a:solidFill>
                  <a:prstDash val="solid"/>
                </a:ln>
                <a:solidFill>
                  <a:srgbClr val="0070C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FRUTAS</a:t>
            </a:r>
            <a:endParaRPr lang="es-ES" dirty="0">
              <a:ln w="10160">
                <a:solidFill>
                  <a:schemeClr val="accent1">
                    <a:lumMod val="50000"/>
                  </a:schemeClr>
                </a:solidFill>
                <a:prstDash val="solid"/>
              </a:ln>
              <a:solidFill>
                <a:srgbClr val="0070C0"/>
              </a:solidFill>
              <a:latin typeface="Aharoni" panose="02010803020104030203" pitchFamily="2" charset="-79"/>
              <a:cs typeface="Aharoni" panose="02010803020104030203" pitchFamily="2" charset="-79"/>
            </a:endParaRPr>
          </a:p>
        </p:txBody>
      </p:sp>
      <p:sp>
        <p:nvSpPr>
          <p:cNvPr id="4" name="Rectángulo 3">
            <a:extLst>
              <a:ext uri="{FF2B5EF4-FFF2-40B4-BE49-F238E27FC236}">
                <a16:creationId xmlns:a16="http://schemas.microsoft.com/office/drawing/2014/main" id="{1D883DCF-1412-4840-BB07-D5A37B50C88F}"/>
              </a:ext>
            </a:extLst>
          </p:cNvPr>
          <p:cNvSpPr/>
          <p:nvPr/>
        </p:nvSpPr>
        <p:spPr>
          <a:xfrm>
            <a:off x="8772937" y="1550504"/>
            <a:ext cx="2080591" cy="6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10160">
                  <a:solidFill>
                    <a:schemeClr val="accent1">
                      <a:lumMod val="50000"/>
                    </a:schemeClr>
                  </a:solidFill>
                  <a:prstDash val="solid"/>
                </a:ln>
                <a:solidFill>
                  <a:srgbClr val="0070C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VERDURAS</a:t>
            </a:r>
            <a:endParaRPr lang="es-ES" dirty="0">
              <a:ln w="10160">
                <a:solidFill>
                  <a:schemeClr val="accent1">
                    <a:lumMod val="50000"/>
                  </a:schemeClr>
                </a:solidFill>
                <a:prstDash val="solid"/>
              </a:ln>
              <a:solidFill>
                <a:srgbClr val="0070C0"/>
              </a:solidFill>
              <a:latin typeface="Aharoni" panose="02010803020104030203" pitchFamily="2" charset="-79"/>
              <a:cs typeface="Aharoni" panose="02010803020104030203" pitchFamily="2" charset="-79"/>
            </a:endParaRPr>
          </a:p>
        </p:txBody>
      </p:sp>
      <p:sp>
        <p:nvSpPr>
          <p:cNvPr id="5" name="Rectángulo 4">
            <a:extLst>
              <a:ext uri="{FF2B5EF4-FFF2-40B4-BE49-F238E27FC236}">
                <a16:creationId xmlns:a16="http://schemas.microsoft.com/office/drawing/2014/main" id="{69576E57-1260-47AB-9946-0BD1052143F3}"/>
              </a:ext>
            </a:extLst>
          </p:cNvPr>
          <p:cNvSpPr/>
          <p:nvPr/>
        </p:nvSpPr>
        <p:spPr>
          <a:xfrm>
            <a:off x="1338470" y="2517913"/>
            <a:ext cx="2080591" cy="6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10160">
                  <a:solidFill>
                    <a:schemeClr val="accent1">
                      <a:lumMod val="50000"/>
                    </a:schemeClr>
                  </a:solidFill>
                  <a:prstDash val="solid"/>
                </a:ln>
                <a:solidFill>
                  <a:srgbClr val="0070C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CEREALES</a:t>
            </a:r>
            <a:endParaRPr lang="es-ES" dirty="0">
              <a:ln w="10160">
                <a:solidFill>
                  <a:schemeClr val="accent1">
                    <a:lumMod val="50000"/>
                  </a:schemeClr>
                </a:solidFill>
                <a:prstDash val="solid"/>
              </a:ln>
              <a:solidFill>
                <a:srgbClr val="0070C0"/>
              </a:solidFill>
              <a:latin typeface="Aharoni" panose="02010803020104030203" pitchFamily="2" charset="-79"/>
              <a:cs typeface="Aharoni" panose="02010803020104030203" pitchFamily="2" charset="-79"/>
            </a:endParaRPr>
          </a:p>
        </p:txBody>
      </p:sp>
      <p:sp>
        <p:nvSpPr>
          <p:cNvPr id="6" name="Rectángulo 5">
            <a:extLst>
              <a:ext uri="{FF2B5EF4-FFF2-40B4-BE49-F238E27FC236}">
                <a16:creationId xmlns:a16="http://schemas.microsoft.com/office/drawing/2014/main" id="{B3104B21-3ADA-48F2-B80E-B7CC0EB37E35}"/>
              </a:ext>
            </a:extLst>
          </p:cNvPr>
          <p:cNvSpPr/>
          <p:nvPr/>
        </p:nvSpPr>
        <p:spPr>
          <a:xfrm>
            <a:off x="8772937" y="3803374"/>
            <a:ext cx="2769706" cy="6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10160">
                  <a:solidFill>
                    <a:schemeClr val="accent1">
                      <a:lumMod val="50000"/>
                    </a:schemeClr>
                  </a:solidFill>
                  <a:prstDash val="solid"/>
                </a:ln>
                <a:solidFill>
                  <a:srgbClr val="0070C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LEGUMINOSAS</a:t>
            </a:r>
            <a:endParaRPr lang="es-ES" dirty="0">
              <a:ln w="10160">
                <a:solidFill>
                  <a:schemeClr val="accent1">
                    <a:lumMod val="50000"/>
                  </a:schemeClr>
                </a:solidFill>
                <a:prstDash val="solid"/>
              </a:ln>
              <a:solidFill>
                <a:srgbClr val="0070C0"/>
              </a:solidFill>
              <a:latin typeface="Aharoni" panose="02010803020104030203" pitchFamily="2" charset="-79"/>
              <a:cs typeface="Aharoni" panose="02010803020104030203" pitchFamily="2" charset="-79"/>
            </a:endParaRPr>
          </a:p>
        </p:txBody>
      </p:sp>
      <p:sp>
        <p:nvSpPr>
          <p:cNvPr id="7" name="Rectángulo 6">
            <a:extLst>
              <a:ext uri="{FF2B5EF4-FFF2-40B4-BE49-F238E27FC236}">
                <a16:creationId xmlns:a16="http://schemas.microsoft.com/office/drawing/2014/main" id="{C85FF38D-245A-4927-9BE4-DC36E57A4FDA}"/>
              </a:ext>
            </a:extLst>
          </p:cNvPr>
          <p:cNvSpPr/>
          <p:nvPr/>
        </p:nvSpPr>
        <p:spPr>
          <a:xfrm>
            <a:off x="1084849" y="5115340"/>
            <a:ext cx="2334212" cy="728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10160">
                  <a:solidFill>
                    <a:schemeClr val="accent1">
                      <a:lumMod val="50000"/>
                    </a:schemeClr>
                  </a:solidFill>
                  <a:prstDash val="solid"/>
                </a:ln>
                <a:solidFill>
                  <a:srgbClr val="0070C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ALIMENTOS DE ORIGEN ANIMAL</a:t>
            </a:r>
            <a:endParaRPr lang="es-ES" dirty="0">
              <a:ln w="10160">
                <a:solidFill>
                  <a:schemeClr val="accent1">
                    <a:lumMod val="50000"/>
                  </a:schemeClr>
                </a:solidFill>
                <a:prstDash val="solid"/>
              </a:ln>
              <a:solidFill>
                <a:srgbClr val="0070C0"/>
              </a:solidFill>
              <a:latin typeface="Aharoni" panose="02010803020104030203" pitchFamily="2" charset="-79"/>
              <a:cs typeface="Aharoni" panose="02010803020104030203" pitchFamily="2" charset="-79"/>
            </a:endParaRPr>
          </a:p>
        </p:txBody>
      </p:sp>
      <p:pic>
        <p:nvPicPr>
          <p:cNvPr id="9" name="Gráfico 8" descr="Menú contorno">
            <a:hlinkClick r:id="rId3" action="ppaction://hlinksldjump"/>
            <a:extLst>
              <a:ext uri="{FF2B5EF4-FFF2-40B4-BE49-F238E27FC236}">
                <a16:creationId xmlns:a16="http://schemas.microsoft.com/office/drawing/2014/main" id="{55E443D7-0605-47F0-9FEA-30DAFD7CB9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07151" y="5814392"/>
            <a:ext cx="914400" cy="914400"/>
          </a:xfrm>
          <a:prstGeom prst="rect">
            <a:avLst/>
          </a:prstGeom>
        </p:spPr>
      </p:pic>
    </p:spTree>
    <p:extLst>
      <p:ext uri="{BB962C8B-B14F-4D97-AF65-F5344CB8AC3E}">
        <p14:creationId xmlns:p14="http://schemas.microsoft.com/office/powerpoint/2010/main" val="21523759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1C40920-AFB0-429E-9445-C3DFF26048BC}"/>
              </a:ext>
            </a:extLst>
          </p:cNvPr>
          <p:cNvSpPr/>
          <p:nvPr/>
        </p:nvSpPr>
        <p:spPr>
          <a:xfrm>
            <a:off x="0" y="0"/>
            <a:ext cx="12192000" cy="6858000"/>
          </a:xfrm>
          <a:prstGeom prst="rect">
            <a:avLst/>
          </a:prstGeom>
          <a:pattFill prst="pct5">
            <a:fgClr>
              <a:schemeClr val="accent5">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esquinas redondeadas 6">
            <a:extLst>
              <a:ext uri="{FF2B5EF4-FFF2-40B4-BE49-F238E27FC236}">
                <a16:creationId xmlns:a16="http://schemas.microsoft.com/office/drawing/2014/main" id="{F8E3447F-A154-49C5-966C-C8013F0E2842}"/>
              </a:ext>
            </a:extLst>
          </p:cNvPr>
          <p:cNvSpPr/>
          <p:nvPr/>
        </p:nvSpPr>
        <p:spPr>
          <a:xfrm>
            <a:off x="1191037" y="591904"/>
            <a:ext cx="9809923" cy="567419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F9ADD01-6891-4436-841D-97B0346E5651}"/>
              </a:ext>
            </a:extLst>
          </p:cNvPr>
          <p:cNvSpPr txBox="1"/>
          <p:nvPr/>
        </p:nvSpPr>
        <p:spPr>
          <a:xfrm>
            <a:off x="3048000" y="1392343"/>
            <a:ext cx="6096000" cy="707886"/>
          </a:xfrm>
          <a:prstGeom prst="rect">
            <a:avLst/>
          </a:prstGeom>
          <a:noFill/>
        </p:spPr>
        <p:txBody>
          <a:bodyPr wrap="square">
            <a:spAutoFit/>
          </a:bodyPr>
          <a:lstStyle/>
          <a:p>
            <a:pPr algn="ctr"/>
            <a:r>
              <a:rPr lang="es-ES" sz="4000" dirty="0">
                <a:solidFill>
                  <a:srgbClr val="0070C0"/>
                </a:solidFill>
                <a:latin typeface="Aharoni" panose="02010803020104030203" pitchFamily="2" charset="-79"/>
                <a:ea typeface="Calibri" panose="020F0502020204030204" pitchFamily="34" charset="0"/>
              </a:rPr>
              <a:t>COMIDA CHATARRA </a:t>
            </a:r>
            <a:endParaRPr lang="es-ES" sz="4000" dirty="0">
              <a:solidFill>
                <a:srgbClr val="0070C0"/>
              </a:solidFill>
            </a:endParaRPr>
          </a:p>
        </p:txBody>
      </p:sp>
      <p:sp>
        <p:nvSpPr>
          <p:cNvPr id="5" name="CuadroTexto 4">
            <a:extLst>
              <a:ext uri="{FF2B5EF4-FFF2-40B4-BE49-F238E27FC236}">
                <a16:creationId xmlns:a16="http://schemas.microsoft.com/office/drawing/2014/main" id="{2389E09A-89F4-41F0-B13E-B44547E8F459}"/>
              </a:ext>
            </a:extLst>
          </p:cNvPr>
          <p:cNvSpPr txBox="1"/>
          <p:nvPr/>
        </p:nvSpPr>
        <p:spPr>
          <a:xfrm>
            <a:off x="3048000" y="2080110"/>
            <a:ext cx="6096000" cy="3539430"/>
          </a:xfrm>
          <a:prstGeom prst="rect">
            <a:avLst/>
          </a:prstGeom>
          <a:noFill/>
        </p:spPr>
        <p:txBody>
          <a:bodyPr wrap="square">
            <a:spAutoFit/>
          </a:bodyPr>
          <a:lstStyle/>
          <a:p>
            <a:pPr algn="ctr"/>
            <a:r>
              <a:rPr lang="es-ES" sz="1600" dirty="0">
                <a:latin typeface="Century Gothic" panose="020B0502020202020204" pitchFamily="34" charset="0"/>
              </a:rPr>
              <a:t>Todos estos productos tienen muchas calorías que nos provocan tener un exceso de peso, y esto es malo, para la salud, suelen tener mucha azúcar y otros endulzantes que dañan nuestro hígado, además de provocarnos enfermedades.</a:t>
            </a:r>
          </a:p>
          <a:p>
            <a:pPr algn="ctr"/>
            <a:r>
              <a:rPr lang="es-ES" sz="1600" dirty="0">
                <a:latin typeface="Century Gothic" panose="020B0502020202020204" pitchFamily="34" charset="0"/>
              </a:rPr>
              <a:t>También suelen tener mucha sal lo que puede dañar nuestro corazón.</a:t>
            </a:r>
          </a:p>
          <a:p>
            <a:pPr algn="ctr"/>
            <a:r>
              <a:rPr lang="es-ES" sz="1600" dirty="0">
                <a:latin typeface="Century Gothic" panose="020B0502020202020204" pitchFamily="34" charset="0"/>
              </a:rPr>
              <a:t>La combinación de azúcar, grasa y sodio de estos productos hacen que nos enfermemos constantemente.</a:t>
            </a:r>
          </a:p>
          <a:p>
            <a:pPr algn="ctr"/>
            <a:r>
              <a:rPr lang="es-ES" sz="1600" dirty="0">
                <a:latin typeface="Century Gothic" panose="020B0502020202020204" pitchFamily="34" charset="0"/>
              </a:rPr>
              <a:t>Y por ultimo nos genera adicciones por el azúcar, grasa y sal. No podemos dejar de comer estos productos aunque nos hagan daño.</a:t>
            </a:r>
          </a:p>
          <a:p>
            <a:pPr algn="ctr"/>
            <a:r>
              <a:rPr lang="es-ES" sz="1600" dirty="0">
                <a:latin typeface="Century Gothic" panose="020B0502020202020204" pitchFamily="34" charset="0"/>
              </a:rPr>
              <a:t>Cada vez comenzamos a comer mas y mas.</a:t>
            </a:r>
          </a:p>
          <a:p>
            <a:pPr algn="ctr"/>
            <a:endParaRPr lang="es-ES" sz="1600" dirty="0">
              <a:latin typeface="Century Gothic" panose="020B0502020202020204" pitchFamily="34" charset="0"/>
            </a:endParaRPr>
          </a:p>
        </p:txBody>
      </p:sp>
      <p:pic>
        <p:nvPicPr>
          <p:cNvPr id="2052" name="Picture 4" descr="Etiqueta de pizza - Descargar PNG/SVG transparente">
            <a:extLst>
              <a:ext uri="{FF2B5EF4-FFF2-40B4-BE49-F238E27FC236}">
                <a16:creationId xmlns:a16="http://schemas.microsoft.com/office/drawing/2014/main" id="{1C8AA233-4C14-4E34-AFEC-A155700BE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5" y="-323054"/>
            <a:ext cx="3123028" cy="3123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esgarga+gratis+los+mejores+gifs+animados+de+flechas.+Imágenes+animadas+de+ flechas+y+más+gifs+animados+como+buenos+dias,+animale… | Flechas, Gifs,  Imagenes animadas">
            <a:hlinkClick r:id="rId3" action="ppaction://hlinksldjump"/>
            <a:extLst>
              <a:ext uri="{FF2B5EF4-FFF2-40B4-BE49-F238E27FC236}">
                <a16:creationId xmlns:a16="http://schemas.microsoft.com/office/drawing/2014/main" id="{443D9205-1403-4BE2-9BA0-BDF0352AE5F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436954" y="5831452"/>
            <a:ext cx="2607865" cy="86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401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7D5D6D-D244-457D-989C-EAD52B514094}"/>
              </a:ext>
            </a:extLst>
          </p:cNvPr>
          <p:cNvSpPr/>
          <p:nvPr/>
        </p:nvSpPr>
        <p:spPr>
          <a:xfrm>
            <a:off x="0" y="0"/>
            <a:ext cx="12192000" cy="6858000"/>
          </a:xfrm>
          <a:prstGeom prst="rect">
            <a:avLst/>
          </a:prstGeom>
          <a:pattFill prst="pct5">
            <a:fgClr>
              <a:schemeClr val="accent5">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descr="comida animada - Buscar con Google | Dibujos de comida chatarra, Imágenes  de comida, Comida chatarra">
            <a:extLst>
              <a:ext uri="{FF2B5EF4-FFF2-40B4-BE49-F238E27FC236}">
                <a16:creationId xmlns:a16="http://schemas.microsoft.com/office/drawing/2014/main" id="{7FC41E1F-BF3A-49E5-BBBB-5F7B4DE1A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204" y="674204"/>
            <a:ext cx="5509591" cy="5509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EC521357-C4B8-46D7-9698-FD575FD4A786}"/>
              </a:ext>
            </a:extLst>
          </p:cNvPr>
          <p:cNvSpPr/>
          <p:nvPr/>
        </p:nvSpPr>
        <p:spPr>
          <a:xfrm>
            <a:off x="9170503" y="1336815"/>
            <a:ext cx="2080591" cy="6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10160">
                  <a:solidFill>
                    <a:schemeClr val="accent1">
                      <a:lumMod val="50000"/>
                    </a:schemeClr>
                  </a:solidFill>
                  <a:prstDash val="solid"/>
                </a:ln>
                <a:solidFill>
                  <a:srgbClr val="0070C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COMIDA RAPIDA</a:t>
            </a:r>
            <a:endParaRPr lang="es-ES" dirty="0">
              <a:ln w="10160">
                <a:solidFill>
                  <a:schemeClr val="accent1">
                    <a:lumMod val="50000"/>
                  </a:schemeClr>
                </a:solidFill>
                <a:prstDash val="solid"/>
              </a:ln>
              <a:solidFill>
                <a:srgbClr val="0070C0"/>
              </a:solidFill>
              <a:latin typeface="Aharoni" panose="02010803020104030203" pitchFamily="2" charset="-79"/>
              <a:cs typeface="Aharoni" panose="02010803020104030203" pitchFamily="2" charset="-79"/>
            </a:endParaRPr>
          </a:p>
        </p:txBody>
      </p:sp>
      <p:sp>
        <p:nvSpPr>
          <p:cNvPr id="4" name="Rectángulo 3">
            <a:extLst>
              <a:ext uri="{FF2B5EF4-FFF2-40B4-BE49-F238E27FC236}">
                <a16:creationId xmlns:a16="http://schemas.microsoft.com/office/drawing/2014/main" id="{9342051B-2233-4AA0-97C4-CCF4F36B0A9B}"/>
              </a:ext>
            </a:extLst>
          </p:cNvPr>
          <p:cNvSpPr/>
          <p:nvPr/>
        </p:nvSpPr>
        <p:spPr>
          <a:xfrm>
            <a:off x="715615" y="2902225"/>
            <a:ext cx="2080591" cy="6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10160">
                  <a:solidFill>
                    <a:schemeClr val="accent1">
                      <a:lumMod val="50000"/>
                    </a:schemeClr>
                  </a:solidFill>
                  <a:prstDash val="solid"/>
                </a:ln>
                <a:solidFill>
                  <a:srgbClr val="0070C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REFRESCOS</a:t>
            </a:r>
            <a:endParaRPr lang="es-ES" dirty="0">
              <a:ln w="10160">
                <a:solidFill>
                  <a:schemeClr val="accent1">
                    <a:lumMod val="50000"/>
                  </a:schemeClr>
                </a:solidFill>
                <a:prstDash val="solid"/>
              </a:ln>
              <a:solidFill>
                <a:srgbClr val="0070C0"/>
              </a:solidFill>
              <a:latin typeface="Aharoni" panose="02010803020104030203" pitchFamily="2" charset="-79"/>
              <a:cs typeface="Aharoni" panose="02010803020104030203" pitchFamily="2" charset="-79"/>
            </a:endParaRPr>
          </a:p>
        </p:txBody>
      </p:sp>
      <p:sp>
        <p:nvSpPr>
          <p:cNvPr id="5" name="Rectángulo 4">
            <a:extLst>
              <a:ext uri="{FF2B5EF4-FFF2-40B4-BE49-F238E27FC236}">
                <a16:creationId xmlns:a16="http://schemas.microsoft.com/office/drawing/2014/main" id="{4A07CF29-CA20-4A62-BE04-58C99312C68D}"/>
              </a:ext>
            </a:extLst>
          </p:cNvPr>
          <p:cNvSpPr/>
          <p:nvPr/>
        </p:nvSpPr>
        <p:spPr>
          <a:xfrm>
            <a:off x="9170503" y="4885081"/>
            <a:ext cx="2080591" cy="6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10160">
                  <a:solidFill>
                    <a:schemeClr val="accent1">
                      <a:lumMod val="50000"/>
                    </a:schemeClr>
                  </a:solidFill>
                  <a:prstDash val="solid"/>
                </a:ln>
                <a:solidFill>
                  <a:srgbClr val="0070C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GRASAS</a:t>
            </a:r>
            <a:endParaRPr lang="es-ES" dirty="0">
              <a:ln w="10160">
                <a:solidFill>
                  <a:schemeClr val="accent1">
                    <a:lumMod val="50000"/>
                  </a:schemeClr>
                </a:solidFill>
                <a:prstDash val="solid"/>
              </a:ln>
              <a:solidFill>
                <a:srgbClr val="0070C0"/>
              </a:solidFill>
              <a:latin typeface="Aharoni" panose="02010803020104030203" pitchFamily="2" charset="-79"/>
              <a:cs typeface="Aharoni" panose="02010803020104030203" pitchFamily="2" charset="-79"/>
            </a:endParaRPr>
          </a:p>
        </p:txBody>
      </p:sp>
      <p:pic>
        <p:nvPicPr>
          <p:cNvPr id="7" name="Gráfico 6" descr="Menú contorno">
            <a:hlinkClick r:id="rId3" action="ppaction://hlinksldjump"/>
            <a:extLst>
              <a:ext uri="{FF2B5EF4-FFF2-40B4-BE49-F238E27FC236}">
                <a16:creationId xmlns:a16="http://schemas.microsoft.com/office/drawing/2014/main" id="{A1778D02-DC4D-4E95-B4B6-71792F9649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07151" y="5814392"/>
            <a:ext cx="914400" cy="914400"/>
          </a:xfrm>
          <a:prstGeom prst="rect">
            <a:avLst/>
          </a:prstGeom>
        </p:spPr>
      </p:pic>
    </p:spTree>
    <p:extLst>
      <p:ext uri="{BB962C8B-B14F-4D97-AF65-F5344CB8AC3E}">
        <p14:creationId xmlns:p14="http://schemas.microsoft.com/office/powerpoint/2010/main" val="30565595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485</Words>
  <Application>Microsoft Office PowerPoint</Application>
  <PresentationFormat>Panorámica</PresentationFormat>
  <Paragraphs>39</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Aharoni</vt:lpstr>
      <vt:lpstr>Arial</vt:lpstr>
      <vt:lpstr>Avenir Next LT Pro</vt:lpstr>
      <vt:lpstr>Berlin Sans FB</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ADAMARY SARAHI ARIZPE ALVAREZ</dc:creator>
  <cp:lastModifiedBy>ADAMARY SARAHI ARIZPE ALVAREZ</cp:lastModifiedBy>
  <cp:revision>12</cp:revision>
  <dcterms:created xsi:type="dcterms:W3CDTF">2021-05-19T00:41:16Z</dcterms:created>
  <dcterms:modified xsi:type="dcterms:W3CDTF">2021-05-25T02:06:45Z</dcterms:modified>
</cp:coreProperties>
</file>