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60" r:id="rId5"/>
    <p:sldId id="263" r:id="rId6"/>
    <p:sldId id="258" r:id="rId7"/>
    <p:sldId id="259" r:id="rId8"/>
    <p:sldId id="261" r:id="rId9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D5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7" d="100"/>
          <a:sy n="77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148C0B-5B3D-4F7B-8B4D-184EF98672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DF94FE8-6634-4DFF-A21C-3750406E44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C552735-85D4-462A-BAE7-2AAB142653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2EA2F-994B-4D7F-9612-EFA6961C4F5D}" type="datetimeFigureOut">
              <a:rPr lang="es-MX" smtClean="0"/>
              <a:t>23/05/2021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7E287F2-F1E7-4664-852C-8FE63F0B1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A434EA9-3471-4BD6-98B9-5A6911975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E1B86-1722-447A-8576-0DAA8B0C26D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908476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5391E1-CD11-462E-BFA2-653C988FD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85B65FE-72F5-4187-9FA2-659CDE3D35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082CE60-6DCB-403D-8849-634AB9922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2EA2F-994B-4D7F-9612-EFA6961C4F5D}" type="datetimeFigureOut">
              <a:rPr lang="es-MX" smtClean="0"/>
              <a:t>23/05/2021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40DC0A0-0344-46BC-A3FE-F687A002D0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67200FE-FF6C-44F5-A1FD-EF179CB52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E1B86-1722-447A-8576-0DAA8B0C26D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81951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22679E1-9F1F-4688-8646-E5A3839306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A0F97A7-EA68-4D34-B06D-391EC9C8DF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C303AAF-92EA-473E-9CE2-A6A18C155B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2EA2F-994B-4D7F-9612-EFA6961C4F5D}" type="datetimeFigureOut">
              <a:rPr lang="es-MX" smtClean="0"/>
              <a:t>23/05/2021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1910F7B-8E17-42EE-A19F-E8BE0EB24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1BCB358-9F1F-4E76-81F8-019D66B50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E1B86-1722-447A-8576-0DAA8B0C26D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09842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89F44C-7657-4B28-A11F-78EA6349C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39AC74D-1B5D-46F0-97F0-0E5722F505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2D55C18-95AC-48A3-91DC-95A15EE48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2EA2F-994B-4D7F-9612-EFA6961C4F5D}" type="datetimeFigureOut">
              <a:rPr lang="es-MX" smtClean="0"/>
              <a:t>23/05/2021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4D0BAC5-767C-42D5-BDD9-9A01FD8070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DAE22F8-0614-46A8-8632-C5E03DA11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E1B86-1722-447A-8576-0DAA8B0C26D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93474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B7D95E-7E46-4E2E-902E-8239759E0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D676161-5660-4330-B476-E52E0D8A3A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9177399-3562-40A0-8E9D-2E4844944B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2EA2F-994B-4D7F-9612-EFA6961C4F5D}" type="datetimeFigureOut">
              <a:rPr lang="es-MX" smtClean="0"/>
              <a:t>23/05/2021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057AE23-5C36-4F72-9567-E82FE6B15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FD7E437-400B-4E3B-9CAF-67FDFD7AE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E1B86-1722-447A-8576-0DAA8B0C26D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28220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AC7950-F955-44A2-B28E-D8E81D7886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BBC0FC9-723C-457A-BD93-B6ED385921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F4CE42B-340D-4A31-8BCF-1B1FE02230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036E1D2-FE7B-4725-9984-BE414A0CF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2EA2F-994B-4D7F-9612-EFA6961C4F5D}" type="datetimeFigureOut">
              <a:rPr lang="es-MX" smtClean="0"/>
              <a:t>23/05/2021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276F107-F13D-4791-8650-E66366A3D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B5F181A-E054-4F0E-8956-9B115EE15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E1B86-1722-447A-8576-0DAA8B0C26D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85245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CA5A43-0C81-47AC-BE3D-D08872A12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E1A685B-7BC8-4D9B-BDFF-5E00830499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C3F20C6-A63D-4844-83C7-E591FE3768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BA1E669-9C59-4E5E-8330-E9382364D9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4718CF0-7AC7-40C3-B1D7-C564DFC53B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00CA500-8BB0-446A-99FD-5DA38D620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2EA2F-994B-4D7F-9612-EFA6961C4F5D}" type="datetimeFigureOut">
              <a:rPr lang="es-MX" smtClean="0"/>
              <a:t>23/05/2021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E192F1D8-1127-4DD9-AC77-527DC130C0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C51E1ED-1C14-4D80-BA4E-5DD2205BA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E1B86-1722-447A-8576-0DAA8B0C26D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9524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BD6CD2-C52A-4C00-A352-DCECC22C23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EC3E6B7-487C-4240-B773-344F098B36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2EA2F-994B-4D7F-9612-EFA6961C4F5D}" type="datetimeFigureOut">
              <a:rPr lang="es-MX" smtClean="0"/>
              <a:t>23/05/2021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351DE18-F39B-48CA-ADDC-76FDEE4C78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1D8B82D-757B-4771-AE85-E5349BC67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E1B86-1722-447A-8576-0DAA8B0C26D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58591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5BDF0AC-58F4-422D-8F95-F25E0039A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2EA2F-994B-4D7F-9612-EFA6961C4F5D}" type="datetimeFigureOut">
              <a:rPr lang="es-MX" smtClean="0"/>
              <a:t>23/05/2021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63D55BA-E4FD-4DD9-8B07-3EEEAF533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45719DF-CEBD-4A82-B8A0-89165FE2B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E1B86-1722-447A-8576-0DAA8B0C26D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22180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275C93-D76D-473C-8B22-8809098BB1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8132C7A-39CE-4FB6-B63D-08CFDC94CA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294751A-3C1F-4553-A7E1-3E5A8B938C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69CDD66-771A-4A58-ACF5-22DC2D1D41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2EA2F-994B-4D7F-9612-EFA6961C4F5D}" type="datetimeFigureOut">
              <a:rPr lang="es-MX" smtClean="0"/>
              <a:t>23/05/2021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F926E11-D5E9-419F-9EEB-A43DBE90B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9168CE8-14D0-4001-93E7-3C98D6F55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E1B86-1722-447A-8576-0DAA8B0C26D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93407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40CF8A-78D9-490B-BE15-9111E5D04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260FC18-7FC9-413D-8EFC-073A4E29C9B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5F3FB65-24FA-4210-8A7C-E9C870275A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CF295FA-55CF-4F1E-B42E-87FBB1AFF0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2EA2F-994B-4D7F-9612-EFA6961C4F5D}" type="datetimeFigureOut">
              <a:rPr lang="es-MX" smtClean="0"/>
              <a:t>23/05/2021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6CB2899-47C9-42E9-B9C9-44CFA95422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C367FA4-E867-48A8-8CCD-5FFA7133B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E1B86-1722-447A-8576-0DAA8B0C26D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23496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88000">
              <a:srgbClr val="81BF4C"/>
            </a:gs>
            <a:gs pos="59000">
              <a:srgbClr val="FFFF00"/>
            </a:gs>
            <a:gs pos="100000">
              <a:schemeClr val="accent6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D09B2BF-5EFE-4E1D-9AA2-7F1CAC496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6E8B6B4-BCEC-49D8-9BA4-EFACED650B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F948862-C1CB-4207-97AF-DB115CC6F0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42EA2F-994B-4D7F-9612-EFA6961C4F5D}" type="datetimeFigureOut">
              <a:rPr lang="es-MX" smtClean="0"/>
              <a:t>23/05/2021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FEFDD92-2199-4708-B33B-8F6A79EB9E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59EF146-02C9-446F-98A7-6D23D1F650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BE1B86-1722-447A-8576-0DAA8B0C26D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34538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docentecoahuila-my.sharepoint.com/:b:/g/personal/jimenasarahi_gaytan_e0111_alumnocoahuila_gob_mx/EVbbKJ6MNRZMn17Zk_EOLckBflrxUwYk1NS6ckwtojaCQQ?e=hwxuDm" TargetMode="External"/><Relationship Id="rId3" Type="http://schemas.openxmlformats.org/officeDocument/2006/relationships/hyperlink" Target="https://www.mundoprimaria.com/lecturas-para-ninos-primaria/el-maiz" TargetMode="External"/><Relationship Id="rId7" Type="http://schemas.openxmlformats.org/officeDocument/2006/relationships/slide" Target="slide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5" Type="http://schemas.openxmlformats.org/officeDocument/2006/relationships/hyperlink" Target="https://www.youtube.com/watch?v=OD0GdvbMPAo" TargetMode="External"/><Relationship Id="rId4" Type="http://schemas.openxmlformats.org/officeDocument/2006/relationships/slide" Target="slide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o 10">
            <a:extLst>
              <a:ext uri="{FF2B5EF4-FFF2-40B4-BE49-F238E27FC236}">
                <a16:creationId xmlns:a16="http://schemas.microsoft.com/office/drawing/2014/main" id="{9DD44E3A-E3FE-4FB5-838C-C96019608385}"/>
              </a:ext>
            </a:extLst>
          </p:cNvPr>
          <p:cNvGrpSpPr/>
          <p:nvPr/>
        </p:nvGrpSpPr>
        <p:grpSpPr>
          <a:xfrm>
            <a:off x="1089765" y="2176304"/>
            <a:ext cx="5563644" cy="1862048"/>
            <a:chOff x="1240077" y="2151252"/>
            <a:chExt cx="5563644" cy="1862048"/>
          </a:xfrm>
        </p:grpSpPr>
        <p:sp>
          <p:nvSpPr>
            <p:cNvPr id="9" name="CuadroTexto 8">
              <a:extLst>
                <a:ext uri="{FF2B5EF4-FFF2-40B4-BE49-F238E27FC236}">
                  <a16:creationId xmlns:a16="http://schemas.microsoft.com/office/drawing/2014/main" id="{0F45E5CD-9C7F-4355-B9DE-41DACF592967}"/>
                </a:ext>
              </a:extLst>
            </p:cNvPr>
            <p:cNvSpPr txBox="1"/>
            <p:nvPr/>
          </p:nvSpPr>
          <p:spPr>
            <a:xfrm>
              <a:off x="1240077" y="2151252"/>
              <a:ext cx="5448822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1500" b="1" dirty="0">
                  <a:ln>
                    <a:solidFill>
                      <a:schemeClr val="tx1"/>
                    </a:solidFill>
                  </a:ln>
                  <a:solidFill>
                    <a:schemeClr val="accent6"/>
                  </a:solidFill>
                  <a:latin typeface="Cartoo Nature" pitchFamily="2" charset="0"/>
                </a:rPr>
                <a:t>El Maíz</a:t>
              </a:r>
            </a:p>
          </p:txBody>
        </p:sp>
        <p:sp>
          <p:nvSpPr>
            <p:cNvPr id="10" name="CuadroTexto 9">
              <a:extLst>
                <a:ext uri="{FF2B5EF4-FFF2-40B4-BE49-F238E27FC236}">
                  <a16:creationId xmlns:a16="http://schemas.microsoft.com/office/drawing/2014/main" id="{814DD5EF-006F-4079-AD24-7730E459CDA1}"/>
                </a:ext>
              </a:extLst>
            </p:cNvPr>
            <p:cNvSpPr txBox="1"/>
            <p:nvPr/>
          </p:nvSpPr>
          <p:spPr>
            <a:xfrm>
              <a:off x="1354899" y="2151252"/>
              <a:ext cx="5448822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1500" dirty="0">
                  <a:ln>
                    <a:solidFill>
                      <a:schemeClr val="tx1"/>
                    </a:solidFill>
                  </a:ln>
                  <a:solidFill>
                    <a:srgbClr val="FFFF00"/>
                  </a:solidFill>
                  <a:latin typeface="Cartoo Nature" pitchFamily="2" charset="0"/>
                </a:rPr>
                <a:t>El Maíz</a:t>
              </a:r>
            </a:p>
          </p:txBody>
        </p:sp>
      </p:grpSp>
      <p:pic>
        <p:nvPicPr>
          <p:cNvPr id="13" name="Imagen 12" descr="Un par de maíz&#10;&#10;Descripción generada automáticamente">
            <a:extLst>
              <a:ext uri="{FF2B5EF4-FFF2-40B4-BE49-F238E27FC236}">
                <a16:creationId xmlns:a16="http://schemas.microsoft.com/office/drawing/2014/main" id="{A21B1C08-537C-4392-A3BE-9596B08788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587" y="1456063"/>
            <a:ext cx="5204239" cy="3945874"/>
          </a:xfrm>
          <a:prstGeom prst="rect">
            <a:avLst/>
          </a:prstGeom>
        </p:spPr>
      </p:pic>
      <p:sp>
        <p:nvSpPr>
          <p:cNvPr id="2" name="Botón de acción: ir hacia delante o siguiente 1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7A2AE57A-9119-48EF-9A07-CF0C5210073A}"/>
              </a:ext>
            </a:extLst>
          </p:cNvPr>
          <p:cNvSpPr/>
          <p:nvPr/>
        </p:nvSpPr>
        <p:spPr>
          <a:xfrm>
            <a:off x="3225453" y="4170296"/>
            <a:ext cx="588723" cy="549848"/>
          </a:xfrm>
          <a:prstGeom prst="actionButtonForwardNext">
            <a:avLst/>
          </a:prstGeom>
          <a:solidFill>
            <a:schemeClr val="accent6"/>
          </a:solidFill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44716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o 10">
            <a:extLst>
              <a:ext uri="{FF2B5EF4-FFF2-40B4-BE49-F238E27FC236}">
                <a16:creationId xmlns:a16="http://schemas.microsoft.com/office/drawing/2014/main" id="{9DD44E3A-E3FE-4FB5-838C-C96019608385}"/>
              </a:ext>
            </a:extLst>
          </p:cNvPr>
          <p:cNvGrpSpPr/>
          <p:nvPr/>
        </p:nvGrpSpPr>
        <p:grpSpPr>
          <a:xfrm>
            <a:off x="3995803" y="448275"/>
            <a:ext cx="3701131" cy="1420161"/>
            <a:chOff x="1240078" y="2151252"/>
            <a:chExt cx="5479731" cy="2663636"/>
          </a:xfrm>
        </p:grpSpPr>
        <p:sp>
          <p:nvSpPr>
            <p:cNvPr id="9" name="CuadroTexto 8">
              <a:extLst>
                <a:ext uri="{FF2B5EF4-FFF2-40B4-BE49-F238E27FC236}">
                  <a16:creationId xmlns:a16="http://schemas.microsoft.com/office/drawing/2014/main" id="{0F45E5CD-9C7F-4355-B9DE-41DACF592967}"/>
                </a:ext>
              </a:extLst>
            </p:cNvPr>
            <p:cNvSpPr txBox="1"/>
            <p:nvPr/>
          </p:nvSpPr>
          <p:spPr>
            <a:xfrm>
              <a:off x="1240078" y="2151252"/>
              <a:ext cx="5448821" cy="24822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8000" b="1" dirty="0">
                  <a:ln>
                    <a:solidFill>
                      <a:schemeClr val="tx1"/>
                    </a:solidFill>
                  </a:ln>
                  <a:solidFill>
                    <a:schemeClr val="accent6"/>
                  </a:solidFill>
                  <a:latin typeface="Cartoo Nature" pitchFamily="2" charset="0"/>
                </a:rPr>
                <a:t>El Maíz</a:t>
              </a:r>
            </a:p>
          </p:txBody>
        </p:sp>
        <p:sp>
          <p:nvSpPr>
            <p:cNvPr id="10" name="CuadroTexto 9">
              <a:extLst>
                <a:ext uri="{FF2B5EF4-FFF2-40B4-BE49-F238E27FC236}">
                  <a16:creationId xmlns:a16="http://schemas.microsoft.com/office/drawing/2014/main" id="{814DD5EF-006F-4079-AD24-7730E459CDA1}"/>
                </a:ext>
              </a:extLst>
            </p:cNvPr>
            <p:cNvSpPr txBox="1"/>
            <p:nvPr/>
          </p:nvSpPr>
          <p:spPr>
            <a:xfrm>
              <a:off x="1270988" y="2332662"/>
              <a:ext cx="5448821" cy="24822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8000" dirty="0">
                  <a:ln>
                    <a:solidFill>
                      <a:schemeClr val="tx1"/>
                    </a:solidFill>
                  </a:ln>
                  <a:solidFill>
                    <a:srgbClr val="FFFF00"/>
                  </a:solidFill>
                  <a:latin typeface="Cartoo Nature" pitchFamily="2" charset="0"/>
                </a:rPr>
                <a:t>El Maíz</a:t>
              </a:r>
            </a:p>
          </p:txBody>
        </p:sp>
      </p:grpSp>
      <p:pic>
        <p:nvPicPr>
          <p:cNvPr id="13" name="Imagen 12" descr="Un par de maíz&#10;&#10;Descripción generada automáticamente">
            <a:extLst>
              <a:ext uri="{FF2B5EF4-FFF2-40B4-BE49-F238E27FC236}">
                <a16:creationId xmlns:a16="http://schemas.microsoft.com/office/drawing/2014/main" id="{A21B1C08-537C-4392-A3BE-9596B08788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923" y="1619276"/>
            <a:ext cx="2661456" cy="2017926"/>
          </a:xfrm>
          <a:prstGeom prst="rect">
            <a:avLst/>
          </a:prstGeom>
        </p:spPr>
      </p:pic>
      <p:sp>
        <p:nvSpPr>
          <p:cNvPr id="2" name="Rectángulo: esquinas redondeadas 1">
            <a:hlinkClick r:id="rId3"/>
            <a:extLst>
              <a:ext uri="{FF2B5EF4-FFF2-40B4-BE49-F238E27FC236}">
                <a16:creationId xmlns:a16="http://schemas.microsoft.com/office/drawing/2014/main" id="{553FE7D5-F791-4B8D-8EC5-03155182979B}"/>
              </a:ext>
            </a:extLst>
          </p:cNvPr>
          <p:cNvSpPr/>
          <p:nvPr/>
        </p:nvSpPr>
        <p:spPr>
          <a:xfrm>
            <a:off x="1235901" y="2628239"/>
            <a:ext cx="2480154" cy="626302"/>
          </a:xfrm>
          <a:prstGeom prst="roundRect">
            <a:avLst/>
          </a:prstGeom>
          <a:solidFill>
            <a:srgbClr val="92D050"/>
          </a:solidFill>
          <a:ln w="76200">
            <a:solidFill>
              <a:srgbClr val="F8D5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>
                <a:solidFill>
                  <a:schemeClr val="accent6">
                    <a:lumMod val="50000"/>
                  </a:schemeClr>
                </a:solidFill>
                <a:latin typeface="Arial Rounded MT Bold" panose="020F0704030504030204" pitchFamily="34" charset="0"/>
              </a:rPr>
              <a:t>JUEGO</a:t>
            </a:r>
            <a:endParaRPr lang="es-MX" sz="1600" b="1" dirty="0">
              <a:solidFill>
                <a:schemeClr val="accent6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7" name="Rectángulo: esquinas redondeadas 6">
            <a:hlinkClick r:id="rId4" action="ppaction://hlinksldjump"/>
            <a:extLst>
              <a:ext uri="{FF2B5EF4-FFF2-40B4-BE49-F238E27FC236}">
                <a16:creationId xmlns:a16="http://schemas.microsoft.com/office/drawing/2014/main" id="{3E0AEBC0-A6C1-4629-9873-457F988E0074}"/>
              </a:ext>
            </a:extLst>
          </p:cNvPr>
          <p:cNvSpPr/>
          <p:nvPr/>
        </p:nvSpPr>
        <p:spPr>
          <a:xfrm>
            <a:off x="4855923" y="4989565"/>
            <a:ext cx="2480154" cy="626302"/>
          </a:xfrm>
          <a:prstGeom prst="roundRect">
            <a:avLst/>
          </a:prstGeom>
          <a:solidFill>
            <a:srgbClr val="92D050"/>
          </a:solidFill>
          <a:ln w="76200">
            <a:solidFill>
              <a:srgbClr val="F8D5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b="1" dirty="0">
                <a:solidFill>
                  <a:schemeClr val="accent6">
                    <a:lumMod val="50000"/>
                  </a:schemeClr>
                </a:solidFill>
                <a:latin typeface="Arial Rounded MT Bold" panose="020F0704030504030204" pitchFamily="34" charset="0"/>
              </a:rPr>
              <a:t>TIPOS</a:t>
            </a:r>
            <a:endParaRPr lang="es-MX" b="1" dirty="0">
              <a:solidFill>
                <a:schemeClr val="accent6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8" name="Rectángulo: esquinas redondeadas 7">
            <a:hlinkClick r:id="rId5"/>
            <a:extLst>
              <a:ext uri="{FF2B5EF4-FFF2-40B4-BE49-F238E27FC236}">
                <a16:creationId xmlns:a16="http://schemas.microsoft.com/office/drawing/2014/main" id="{69379C57-D20A-43C3-9B54-CC979E975432}"/>
              </a:ext>
            </a:extLst>
          </p:cNvPr>
          <p:cNvSpPr/>
          <p:nvPr/>
        </p:nvSpPr>
        <p:spPr>
          <a:xfrm>
            <a:off x="8657247" y="2628239"/>
            <a:ext cx="2480154" cy="626302"/>
          </a:xfrm>
          <a:prstGeom prst="roundRect">
            <a:avLst/>
          </a:prstGeom>
          <a:solidFill>
            <a:srgbClr val="92D050"/>
          </a:solidFill>
          <a:ln w="76200">
            <a:solidFill>
              <a:srgbClr val="F8D5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>
                <a:solidFill>
                  <a:schemeClr val="accent6">
                    <a:lumMod val="50000"/>
                  </a:schemeClr>
                </a:solidFill>
                <a:latin typeface="Arial Rounded MT Bold" panose="020F0704030504030204" pitchFamily="34" charset="0"/>
              </a:rPr>
              <a:t>VIDEO</a:t>
            </a:r>
            <a:endParaRPr lang="es-MX" sz="1600" b="1" dirty="0">
              <a:solidFill>
                <a:schemeClr val="accent6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Botón de acción: ir a inicio 2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E680FBD5-2338-49A7-8A4D-73E2D2DDF803}"/>
              </a:ext>
            </a:extLst>
          </p:cNvPr>
          <p:cNvSpPr/>
          <p:nvPr/>
        </p:nvSpPr>
        <p:spPr>
          <a:xfrm>
            <a:off x="11195886" y="325677"/>
            <a:ext cx="566054" cy="626302"/>
          </a:xfrm>
          <a:prstGeom prst="actionButtonHom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" name="Rectángulo: esquinas redondeadas 11">
            <a:hlinkClick r:id="rId6" action="ppaction://hlinksldjump"/>
            <a:extLst>
              <a:ext uri="{FF2B5EF4-FFF2-40B4-BE49-F238E27FC236}">
                <a16:creationId xmlns:a16="http://schemas.microsoft.com/office/drawing/2014/main" id="{03C68A1D-A8B4-464E-ACBC-5A17D9F86317}"/>
              </a:ext>
            </a:extLst>
          </p:cNvPr>
          <p:cNvSpPr/>
          <p:nvPr/>
        </p:nvSpPr>
        <p:spPr>
          <a:xfrm>
            <a:off x="1235901" y="4983333"/>
            <a:ext cx="2480154" cy="626302"/>
          </a:xfrm>
          <a:prstGeom prst="roundRect">
            <a:avLst/>
          </a:prstGeom>
          <a:solidFill>
            <a:srgbClr val="92D050"/>
          </a:solidFill>
          <a:ln w="76200">
            <a:solidFill>
              <a:srgbClr val="F8D5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b="1" dirty="0">
                <a:solidFill>
                  <a:schemeClr val="accent6">
                    <a:lumMod val="50000"/>
                  </a:schemeClr>
                </a:solidFill>
                <a:latin typeface="Arial Rounded MT Bold" panose="020F0704030504030204" pitchFamily="34" charset="0"/>
              </a:rPr>
              <a:t>EL MAÍZ</a:t>
            </a:r>
            <a:endParaRPr lang="es-MX" b="1" dirty="0">
              <a:solidFill>
                <a:schemeClr val="accent6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4" name="Rectángulo: esquinas redondeadas 13">
            <a:hlinkClick r:id="rId7" action="ppaction://hlinksldjump"/>
            <a:extLst>
              <a:ext uri="{FF2B5EF4-FFF2-40B4-BE49-F238E27FC236}">
                <a16:creationId xmlns:a16="http://schemas.microsoft.com/office/drawing/2014/main" id="{74CC5EB2-DF58-4A66-B095-328ECBE82541}"/>
              </a:ext>
            </a:extLst>
          </p:cNvPr>
          <p:cNvSpPr/>
          <p:nvPr/>
        </p:nvSpPr>
        <p:spPr>
          <a:xfrm>
            <a:off x="8204547" y="4989565"/>
            <a:ext cx="2480154" cy="626302"/>
          </a:xfrm>
          <a:prstGeom prst="roundRect">
            <a:avLst/>
          </a:prstGeom>
          <a:solidFill>
            <a:srgbClr val="92D050"/>
          </a:solidFill>
          <a:ln w="76200">
            <a:solidFill>
              <a:srgbClr val="F8D5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b="1" dirty="0">
                <a:solidFill>
                  <a:schemeClr val="accent6">
                    <a:lumMod val="50000"/>
                  </a:schemeClr>
                </a:solidFill>
                <a:latin typeface="Arial Rounded MT Bold" panose="020F0704030504030204" pitchFamily="34" charset="0"/>
              </a:rPr>
              <a:t>USOS</a:t>
            </a:r>
            <a:endParaRPr lang="es-MX" b="1" dirty="0">
              <a:solidFill>
                <a:schemeClr val="accent6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5" name="Rectángulo: esquinas redondeadas 14">
            <a:hlinkClick r:id="rId8"/>
            <a:extLst>
              <a:ext uri="{FF2B5EF4-FFF2-40B4-BE49-F238E27FC236}">
                <a16:creationId xmlns:a16="http://schemas.microsoft.com/office/drawing/2014/main" id="{EEEA4010-0D9B-4E96-991C-8344CC13F79B}"/>
              </a:ext>
            </a:extLst>
          </p:cNvPr>
          <p:cNvSpPr/>
          <p:nvPr/>
        </p:nvSpPr>
        <p:spPr>
          <a:xfrm>
            <a:off x="4855923" y="3687081"/>
            <a:ext cx="2480154" cy="626302"/>
          </a:xfrm>
          <a:prstGeom prst="roundRect">
            <a:avLst/>
          </a:prstGeom>
          <a:solidFill>
            <a:srgbClr val="92D050"/>
          </a:solidFill>
          <a:ln w="76200">
            <a:solidFill>
              <a:srgbClr val="F8D5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>
                <a:solidFill>
                  <a:schemeClr val="accent6">
                    <a:lumMod val="50000"/>
                  </a:schemeClr>
                </a:solidFill>
                <a:latin typeface="Arial Rounded MT Bold" panose="020F0704030504030204" pitchFamily="34" charset="0"/>
              </a:rPr>
              <a:t>ACTIVIDAD</a:t>
            </a:r>
            <a:endParaRPr lang="es-MX" sz="1600" b="1" dirty="0">
              <a:solidFill>
                <a:schemeClr val="accent6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2226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12" grpId="0" animBg="1"/>
      <p:bldP spid="14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>
            <a:extLst>
              <a:ext uri="{FF2B5EF4-FFF2-40B4-BE49-F238E27FC236}">
                <a16:creationId xmlns:a16="http://schemas.microsoft.com/office/drawing/2014/main" id="{8C027EEB-77BC-4615-93F8-4DDC1F2FA700}"/>
              </a:ext>
            </a:extLst>
          </p:cNvPr>
          <p:cNvGrpSpPr/>
          <p:nvPr/>
        </p:nvGrpSpPr>
        <p:grpSpPr>
          <a:xfrm>
            <a:off x="464061" y="1661739"/>
            <a:ext cx="6187856" cy="5016758"/>
            <a:chOff x="864297" y="1413063"/>
            <a:chExt cx="6601217" cy="5016758"/>
          </a:xfrm>
        </p:grpSpPr>
        <p:sp>
          <p:nvSpPr>
            <p:cNvPr id="2" name="CuadroTexto 1">
              <a:extLst>
                <a:ext uri="{FF2B5EF4-FFF2-40B4-BE49-F238E27FC236}">
                  <a16:creationId xmlns:a16="http://schemas.microsoft.com/office/drawing/2014/main" id="{CBC9C846-D3ED-4863-8A94-20014B3B22DD}"/>
                </a:ext>
              </a:extLst>
            </p:cNvPr>
            <p:cNvSpPr txBox="1"/>
            <p:nvPr/>
          </p:nvSpPr>
          <p:spPr>
            <a:xfrm>
              <a:off x="864297" y="1413063"/>
              <a:ext cx="6601217" cy="50167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3200" b="1" dirty="0">
                  <a:ln w="76200">
                    <a:solidFill>
                      <a:schemeClr val="accent6">
                        <a:lumMod val="75000"/>
                      </a:schemeClr>
                    </a:solidFill>
                  </a:ln>
                  <a:solidFill>
                    <a:schemeClr val="accent6">
                      <a:lumMod val="75000"/>
                    </a:schemeClr>
                  </a:solidFill>
                  <a:latin typeface="Arial Rounded MT Bold" panose="020F0704030504030204" pitchFamily="34" charset="0"/>
                </a:rPr>
                <a:t>El maíz es un cereal, al igual que el trigo, que destaca por su riqueza en almidón y, en menor medida, en grasas y proteínas. Además, no contiene gluten y puede ser consumido por personas que padecen intolerancia al mismo </a:t>
              </a:r>
            </a:p>
            <a:p>
              <a:pPr algn="ctr"/>
              <a:endParaRPr lang="es-MX" sz="3200" b="1" dirty="0">
                <a:ln w="76200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Cartoo Nature" pitchFamily="2" charset="0"/>
              </a:endParaRPr>
            </a:p>
          </p:txBody>
        </p:sp>
        <p:sp>
          <p:nvSpPr>
            <p:cNvPr id="4" name="CuadroTexto 3">
              <a:extLst>
                <a:ext uri="{FF2B5EF4-FFF2-40B4-BE49-F238E27FC236}">
                  <a16:creationId xmlns:a16="http://schemas.microsoft.com/office/drawing/2014/main" id="{B496B0FE-74FE-413D-91C9-E12B31B089BF}"/>
                </a:ext>
              </a:extLst>
            </p:cNvPr>
            <p:cNvSpPr txBox="1"/>
            <p:nvPr/>
          </p:nvSpPr>
          <p:spPr>
            <a:xfrm>
              <a:off x="864297" y="1413063"/>
              <a:ext cx="6601216" cy="45243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3200" b="1" dirty="0">
                  <a:ln w="3175">
                    <a:solidFill>
                      <a:schemeClr val="tx1"/>
                    </a:solidFill>
                  </a:ln>
                  <a:solidFill>
                    <a:srgbClr val="FFFF00"/>
                  </a:solidFill>
                  <a:latin typeface="Arial Rounded MT Bold" panose="020F0704030504030204" pitchFamily="34" charset="0"/>
                </a:rPr>
                <a:t>El maíz es un cereal, al igual que el trigo, que destaca por su riqueza en almidón y, en menor medida, en grasas y proteínas. Además, no contiene gluten y puede ser consumido por personas que padecen intolerancia al mismo</a:t>
              </a:r>
            </a:p>
          </p:txBody>
        </p:sp>
      </p:grpSp>
      <p:pic>
        <p:nvPicPr>
          <p:cNvPr id="7" name="Imagen 6" descr="Imagen que contiene comida, tabla, puesto, pila&#10;&#10;Descripción generada automáticamente">
            <a:extLst>
              <a:ext uri="{FF2B5EF4-FFF2-40B4-BE49-F238E27FC236}">
                <a16:creationId xmlns:a16="http://schemas.microsoft.com/office/drawing/2014/main" id="{FE7D16A9-8137-4B8A-B88D-E2AD0DA1E9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2212" y="3429000"/>
            <a:ext cx="4685727" cy="2635722"/>
          </a:xfrm>
          <a:prstGeom prst="rect">
            <a:avLst/>
          </a:prstGeom>
          <a:effectLst>
            <a:softEdge rad="63500"/>
          </a:effectLst>
        </p:spPr>
      </p:pic>
      <p:grpSp>
        <p:nvGrpSpPr>
          <p:cNvPr id="6" name="Grupo 5">
            <a:extLst>
              <a:ext uri="{FF2B5EF4-FFF2-40B4-BE49-F238E27FC236}">
                <a16:creationId xmlns:a16="http://schemas.microsoft.com/office/drawing/2014/main" id="{38C3B593-39D4-4A4F-A815-FF6A61AA1A64}"/>
              </a:ext>
            </a:extLst>
          </p:cNvPr>
          <p:cNvGrpSpPr/>
          <p:nvPr/>
        </p:nvGrpSpPr>
        <p:grpSpPr>
          <a:xfrm>
            <a:off x="4371584" y="296663"/>
            <a:ext cx="3701131" cy="1420161"/>
            <a:chOff x="1240078" y="2151252"/>
            <a:chExt cx="5479731" cy="2663636"/>
          </a:xfrm>
        </p:grpSpPr>
        <p:sp>
          <p:nvSpPr>
            <p:cNvPr id="8" name="CuadroTexto 7">
              <a:extLst>
                <a:ext uri="{FF2B5EF4-FFF2-40B4-BE49-F238E27FC236}">
                  <a16:creationId xmlns:a16="http://schemas.microsoft.com/office/drawing/2014/main" id="{30E30832-9805-4149-8606-7A62D3BD5E8F}"/>
                </a:ext>
              </a:extLst>
            </p:cNvPr>
            <p:cNvSpPr txBox="1"/>
            <p:nvPr/>
          </p:nvSpPr>
          <p:spPr>
            <a:xfrm>
              <a:off x="1240078" y="2151252"/>
              <a:ext cx="5448821" cy="24822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8000" b="1" dirty="0">
                  <a:ln>
                    <a:solidFill>
                      <a:schemeClr val="tx1"/>
                    </a:solidFill>
                  </a:ln>
                  <a:solidFill>
                    <a:schemeClr val="accent6"/>
                  </a:solidFill>
                  <a:latin typeface="Cartoo Nature" pitchFamily="2" charset="0"/>
                </a:rPr>
                <a:t>El Maíz</a:t>
              </a:r>
            </a:p>
          </p:txBody>
        </p:sp>
        <p:sp>
          <p:nvSpPr>
            <p:cNvPr id="9" name="CuadroTexto 8">
              <a:extLst>
                <a:ext uri="{FF2B5EF4-FFF2-40B4-BE49-F238E27FC236}">
                  <a16:creationId xmlns:a16="http://schemas.microsoft.com/office/drawing/2014/main" id="{03BB469F-D82A-4A41-909C-A6F2ADB69A4D}"/>
                </a:ext>
              </a:extLst>
            </p:cNvPr>
            <p:cNvSpPr txBox="1"/>
            <p:nvPr/>
          </p:nvSpPr>
          <p:spPr>
            <a:xfrm>
              <a:off x="1270988" y="2332662"/>
              <a:ext cx="5448821" cy="24822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8000" dirty="0">
                  <a:ln>
                    <a:solidFill>
                      <a:schemeClr val="tx1"/>
                    </a:solidFill>
                  </a:ln>
                  <a:solidFill>
                    <a:srgbClr val="FFFF00"/>
                  </a:solidFill>
                  <a:latin typeface="Cartoo Nature" pitchFamily="2" charset="0"/>
                </a:rPr>
                <a:t>El Maíz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48107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>
            <a:extLst>
              <a:ext uri="{FF2B5EF4-FFF2-40B4-BE49-F238E27FC236}">
                <a16:creationId xmlns:a16="http://schemas.microsoft.com/office/drawing/2014/main" id="{14BF6B8F-9B12-472A-A9F4-57B7D11AA1C3}"/>
              </a:ext>
            </a:extLst>
          </p:cNvPr>
          <p:cNvGrpSpPr/>
          <p:nvPr/>
        </p:nvGrpSpPr>
        <p:grpSpPr>
          <a:xfrm>
            <a:off x="484029" y="1206716"/>
            <a:ext cx="4809995" cy="2954655"/>
            <a:chOff x="1064712" y="751344"/>
            <a:chExt cx="4809995" cy="2954655"/>
          </a:xfrm>
        </p:grpSpPr>
        <p:sp>
          <p:nvSpPr>
            <p:cNvPr id="2" name="CuadroTexto 1">
              <a:extLst>
                <a:ext uri="{FF2B5EF4-FFF2-40B4-BE49-F238E27FC236}">
                  <a16:creationId xmlns:a16="http://schemas.microsoft.com/office/drawing/2014/main" id="{526AA348-FF00-4019-981A-8BB034C107C2}"/>
                </a:ext>
              </a:extLst>
            </p:cNvPr>
            <p:cNvSpPr txBox="1"/>
            <p:nvPr/>
          </p:nvSpPr>
          <p:spPr>
            <a:xfrm>
              <a:off x="1064712" y="751344"/>
              <a:ext cx="4809995" cy="29546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2400" dirty="0">
                  <a:ln w="76200">
                    <a:solidFill>
                      <a:schemeClr val="accent6"/>
                    </a:solidFill>
                  </a:ln>
                  <a:solidFill>
                    <a:schemeClr val="accent6"/>
                  </a:solidFill>
                  <a:latin typeface="Arial Rounded MT Bold" panose="020F0704030504030204" pitchFamily="34" charset="0"/>
                </a:rPr>
                <a:t>México es el centro de origen del maíz. Aquí se concentra, muy probablemente, la mayor diversidad de maíz del mundo y aquí han evolucionado y viven sus parientes silvestres, los teocintles</a:t>
              </a:r>
            </a:p>
            <a:p>
              <a:pPr algn="ctr"/>
              <a:endParaRPr lang="es-MX" dirty="0"/>
            </a:p>
          </p:txBody>
        </p:sp>
        <p:sp>
          <p:nvSpPr>
            <p:cNvPr id="3" name="CuadroTexto 2">
              <a:extLst>
                <a:ext uri="{FF2B5EF4-FFF2-40B4-BE49-F238E27FC236}">
                  <a16:creationId xmlns:a16="http://schemas.microsoft.com/office/drawing/2014/main" id="{21C353B0-B957-40A7-83E0-7707AC4D8441}"/>
                </a:ext>
              </a:extLst>
            </p:cNvPr>
            <p:cNvSpPr txBox="1"/>
            <p:nvPr/>
          </p:nvSpPr>
          <p:spPr>
            <a:xfrm>
              <a:off x="1064712" y="751344"/>
              <a:ext cx="4809995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2400" dirty="0">
                  <a:ln w="3175">
                    <a:solidFill>
                      <a:schemeClr val="tx1"/>
                    </a:solidFill>
                  </a:ln>
                  <a:solidFill>
                    <a:srgbClr val="FFFF00"/>
                  </a:solidFill>
                  <a:latin typeface="Arial Rounded MT Bold" panose="020F0704030504030204" pitchFamily="34" charset="0"/>
                </a:rPr>
                <a:t>México es el centro de origen del maíz. Aquí se concentra, muy probablemente, la mayor diversidad de maíz del mundo y aquí han evolucionado y viven sus parientes silvestres, los teocintles</a:t>
              </a:r>
              <a:endParaRPr lang="es-MX" dirty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</a:endParaRPr>
            </a:p>
          </p:txBody>
        </p:sp>
      </p:grpSp>
      <p:pic>
        <p:nvPicPr>
          <p:cNvPr id="5" name="Imagen 4">
            <a:extLst>
              <a:ext uri="{FF2B5EF4-FFF2-40B4-BE49-F238E27FC236}">
                <a16:creationId xmlns:a16="http://schemas.microsoft.com/office/drawing/2014/main" id="{9813C4D0-F271-40F0-9474-4449D72A1C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795" t="16057" r="1164" b="6645"/>
          <a:stretch/>
        </p:blipFill>
        <p:spPr>
          <a:xfrm>
            <a:off x="5285984" y="3282296"/>
            <a:ext cx="6501009" cy="3361769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9" name="Botón de acción: ir a inicio 8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5FF40C3F-41EA-439F-9757-2E3FB60A6FC7}"/>
              </a:ext>
            </a:extLst>
          </p:cNvPr>
          <p:cNvSpPr/>
          <p:nvPr/>
        </p:nvSpPr>
        <p:spPr>
          <a:xfrm>
            <a:off x="11195886" y="325677"/>
            <a:ext cx="566054" cy="626302"/>
          </a:xfrm>
          <a:prstGeom prst="actionButtonHom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40254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>
            <a:extLst>
              <a:ext uri="{FF2B5EF4-FFF2-40B4-BE49-F238E27FC236}">
                <a16:creationId xmlns:a16="http://schemas.microsoft.com/office/drawing/2014/main" id="{2FB5EEC4-4810-46EE-9A55-8753FCCAAB5A}"/>
              </a:ext>
            </a:extLst>
          </p:cNvPr>
          <p:cNvGrpSpPr/>
          <p:nvPr/>
        </p:nvGrpSpPr>
        <p:grpSpPr>
          <a:xfrm>
            <a:off x="1518132" y="1673589"/>
            <a:ext cx="9366986" cy="830997"/>
            <a:chOff x="541739" y="365760"/>
            <a:chExt cx="10359222" cy="527526"/>
          </a:xfrm>
        </p:grpSpPr>
        <p:sp>
          <p:nvSpPr>
            <p:cNvPr id="2" name="CuadroTexto 1">
              <a:extLst>
                <a:ext uri="{FF2B5EF4-FFF2-40B4-BE49-F238E27FC236}">
                  <a16:creationId xmlns:a16="http://schemas.microsoft.com/office/drawing/2014/main" id="{A5CC74DF-367D-4B79-8136-06AFE7B2CA00}"/>
                </a:ext>
              </a:extLst>
            </p:cNvPr>
            <p:cNvSpPr txBox="1"/>
            <p:nvPr/>
          </p:nvSpPr>
          <p:spPr>
            <a:xfrm>
              <a:off x="571500" y="365760"/>
              <a:ext cx="10299700" cy="5275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2400" dirty="0">
                  <a:ln w="76200">
                    <a:solidFill>
                      <a:schemeClr val="accent6">
                        <a:lumMod val="75000"/>
                      </a:schemeClr>
                    </a:solidFill>
                  </a:ln>
                  <a:solidFill>
                    <a:schemeClr val="accent6">
                      <a:lumMod val="75000"/>
                    </a:schemeClr>
                  </a:solidFill>
                  <a:latin typeface="Arial Rounded MT Bold" panose="020F0704030504030204" pitchFamily="34" charset="0"/>
                </a:rPr>
                <a:t>Existen muchas variedades de maíz, que se diferencian en función de su color</a:t>
              </a:r>
            </a:p>
          </p:txBody>
        </p:sp>
        <p:sp>
          <p:nvSpPr>
            <p:cNvPr id="6" name="CuadroTexto 5">
              <a:extLst>
                <a:ext uri="{FF2B5EF4-FFF2-40B4-BE49-F238E27FC236}">
                  <a16:creationId xmlns:a16="http://schemas.microsoft.com/office/drawing/2014/main" id="{3A72DCC8-BE52-4944-AAEF-56239A632D15}"/>
                </a:ext>
              </a:extLst>
            </p:cNvPr>
            <p:cNvSpPr txBox="1"/>
            <p:nvPr/>
          </p:nvSpPr>
          <p:spPr>
            <a:xfrm>
              <a:off x="541739" y="365760"/>
              <a:ext cx="10359222" cy="5275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2400" dirty="0">
                  <a:ln w="3175">
                    <a:solidFill>
                      <a:schemeClr val="tx1"/>
                    </a:solidFill>
                  </a:ln>
                  <a:solidFill>
                    <a:srgbClr val="FFFF00"/>
                  </a:solidFill>
                  <a:latin typeface="Arial Rounded MT Bold" panose="020F0704030504030204" pitchFamily="34" charset="0"/>
                </a:rPr>
                <a:t>Existen muchas variedades de maíz, que se diferencian en función de su color</a:t>
              </a:r>
            </a:p>
          </p:txBody>
        </p:sp>
      </p:grpSp>
      <p:grpSp>
        <p:nvGrpSpPr>
          <p:cNvPr id="9" name="Grupo 8">
            <a:extLst>
              <a:ext uri="{FF2B5EF4-FFF2-40B4-BE49-F238E27FC236}">
                <a16:creationId xmlns:a16="http://schemas.microsoft.com/office/drawing/2014/main" id="{BB3702D6-8E4E-4D4C-962E-F01D1D5E893E}"/>
              </a:ext>
            </a:extLst>
          </p:cNvPr>
          <p:cNvGrpSpPr/>
          <p:nvPr/>
        </p:nvGrpSpPr>
        <p:grpSpPr>
          <a:xfrm>
            <a:off x="2394093" y="3681350"/>
            <a:ext cx="3514016" cy="2585323"/>
            <a:chOff x="7681685" y="1373778"/>
            <a:chExt cx="4251960" cy="2585323"/>
          </a:xfrm>
        </p:grpSpPr>
        <p:sp>
          <p:nvSpPr>
            <p:cNvPr id="5" name="CuadroTexto 4">
              <a:extLst>
                <a:ext uri="{FF2B5EF4-FFF2-40B4-BE49-F238E27FC236}">
                  <a16:creationId xmlns:a16="http://schemas.microsoft.com/office/drawing/2014/main" id="{46E359BB-07C8-43E1-9C75-68674F0658F9}"/>
                </a:ext>
              </a:extLst>
            </p:cNvPr>
            <p:cNvSpPr txBox="1"/>
            <p:nvPr/>
          </p:nvSpPr>
          <p:spPr>
            <a:xfrm>
              <a:off x="7681685" y="1373778"/>
              <a:ext cx="4251960" cy="2585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2400" b="1" dirty="0">
                  <a:ln w="76200">
                    <a:solidFill>
                      <a:schemeClr val="accent6">
                        <a:lumMod val="75000"/>
                      </a:schemeClr>
                    </a:solidFill>
                  </a:ln>
                  <a:solidFill>
                    <a:schemeClr val="accent6">
                      <a:lumMod val="75000"/>
                    </a:schemeClr>
                  </a:solidFill>
                  <a:latin typeface="Arial Rounded MT Bold" panose="020F0704030504030204" pitchFamily="34" charset="0"/>
                </a:rPr>
                <a:t>Maíz reventón:</a:t>
              </a:r>
              <a:r>
                <a:rPr lang="es-MX" sz="2400" dirty="0">
                  <a:ln w="76200">
                    <a:solidFill>
                      <a:schemeClr val="accent6">
                        <a:lumMod val="75000"/>
                      </a:schemeClr>
                    </a:solidFill>
                  </a:ln>
                  <a:solidFill>
                    <a:schemeClr val="accent6">
                      <a:lumMod val="75000"/>
                    </a:schemeClr>
                  </a:solidFill>
                  <a:latin typeface="Arial Rounded MT Bold" panose="020F0704030504030204" pitchFamily="34" charset="0"/>
                </a:rPr>
                <a:t> De color anaranjado, grano pequeño y duro, es utilizado para elaborar las populares "palomitas".</a:t>
              </a:r>
            </a:p>
            <a:p>
              <a:pPr algn="ctr"/>
              <a:endParaRPr lang="es-MX" dirty="0">
                <a:ln w="76200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8" name="CuadroTexto 7">
              <a:extLst>
                <a:ext uri="{FF2B5EF4-FFF2-40B4-BE49-F238E27FC236}">
                  <a16:creationId xmlns:a16="http://schemas.microsoft.com/office/drawing/2014/main" id="{E3C26088-6309-46F9-8442-582834263298}"/>
                </a:ext>
              </a:extLst>
            </p:cNvPr>
            <p:cNvSpPr txBox="1"/>
            <p:nvPr/>
          </p:nvSpPr>
          <p:spPr>
            <a:xfrm>
              <a:off x="7681685" y="1373778"/>
              <a:ext cx="4251960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2400" b="1" dirty="0">
                  <a:ln w="3175">
                    <a:solidFill>
                      <a:schemeClr val="tx1"/>
                    </a:solidFill>
                  </a:ln>
                  <a:solidFill>
                    <a:srgbClr val="FFFF00"/>
                  </a:solidFill>
                  <a:latin typeface="Arial Rounded MT Bold" panose="020F0704030504030204" pitchFamily="34" charset="0"/>
                </a:rPr>
                <a:t>Maíz reventón:</a:t>
              </a:r>
              <a:r>
                <a:rPr lang="es-MX" sz="2400" dirty="0">
                  <a:ln w="3175">
                    <a:solidFill>
                      <a:schemeClr val="tx1"/>
                    </a:solidFill>
                  </a:ln>
                  <a:solidFill>
                    <a:srgbClr val="FFFF00"/>
                  </a:solidFill>
                  <a:latin typeface="Arial Rounded MT Bold" panose="020F0704030504030204" pitchFamily="34" charset="0"/>
                </a:rPr>
                <a:t> De color anaranjado, grano pequeño y duro, es utilizado para elaborar las populares "palomitas".</a:t>
              </a:r>
            </a:p>
          </p:txBody>
        </p:sp>
      </p:grpSp>
      <p:pic>
        <p:nvPicPr>
          <p:cNvPr id="17" name="Imagen 16">
            <a:extLst>
              <a:ext uri="{FF2B5EF4-FFF2-40B4-BE49-F238E27FC236}">
                <a16:creationId xmlns:a16="http://schemas.microsoft.com/office/drawing/2014/main" id="{5EA43757-1C98-4B17-B164-DDABE4881C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0874" y="4035412"/>
            <a:ext cx="2857500" cy="1600200"/>
          </a:xfrm>
          <a:prstGeom prst="rect">
            <a:avLst/>
          </a:prstGeom>
        </p:spPr>
      </p:pic>
      <p:grpSp>
        <p:nvGrpSpPr>
          <p:cNvPr id="18" name="Grupo 17">
            <a:extLst>
              <a:ext uri="{FF2B5EF4-FFF2-40B4-BE49-F238E27FC236}">
                <a16:creationId xmlns:a16="http://schemas.microsoft.com/office/drawing/2014/main" id="{3A268B81-68DF-4C6C-892D-F1F9FEFE5C51}"/>
              </a:ext>
            </a:extLst>
          </p:cNvPr>
          <p:cNvGrpSpPr/>
          <p:nvPr/>
        </p:nvGrpSpPr>
        <p:grpSpPr>
          <a:xfrm>
            <a:off x="5079370" y="254641"/>
            <a:ext cx="3680254" cy="1371194"/>
            <a:chOff x="1240078" y="2151252"/>
            <a:chExt cx="5448821" cy="2571795"/>
          </a:xfrm>
        </p:grpSpPr>
        <p:sp>
          <p:nvSpPr>
            <p:cNvPr id="19" name="CuadroTexto 18">
              <a:extLst>
                <a:ext uri="{FF2B5EF4-FFF2-40B4-BE49-F238E27FC236}">
                  <a16:creationId xmlns:a16="http://schemas.microsoft.com/office/drawing/2014/main" id="{13716B87-67FC-407E-8334-94D175835EE9}"/>
                </a:ext>
              </a:extLst>
            </p:cNvPr>
            <p:cNvSpPr txBox="1"/>
            <p:nvPr/>
          </p:nvSpPr>
          <p:spPr>
            <a:xfrm>
              <a:off x="1240078" y="2151252"/>
              <a:ext cx="5448821" cy="24822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8000" b="1" dirty="0">
                  <a:ln>
                    <a:solidFill>
                      <a:schemeClr val="tx1"/>
                    </a:solidFill>
                  </a:ln>
                  <a:solidFill>
                    <a:schemeClr val="accent6"/>
                  </a:solidFill>
                  <a:latin typeface="Cartoo Nature" pitchFamily="2" charset="0"/>
                </a:rPr>
                <a:t>TIPOS</a:t>
              </a:r>
            </a:p>
          </p:txBody>
        </p:sp>
        <p:sp>
          <p:nvSpPr>
            <p:cNvPr id="20" name="CuadroTexto 19">
              <a:extLst>
                <a:ext uri="{FF2B5EF4-FFF2-40B4-BE49-F238E27FC236}">
                  <a16:creationId xmlns:a16="http://schemas.microsoft.com/office/drawing/2014/main" id="{B5AE8178-3E77-47DE-8DD9-830AD43420F4}"/>
                </a:ext>
              </a:extLst>
            </p:cNvPr>
            <p:cNvSpPr txBox="1"/>
            <p:nvPr/>
          </p:nvSpPr>
          <p:spPr>
            <a:xfrm>
              <a:off x="1240078" y="2240823"/>
              <a:ext cx="5448821" cy="24822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8000" dirty="0">
                  <a:ln>
                    <a:solidFill>
                      <a:schemeClr val="tx1"/>
                    </a:solidFill>
                  </a:ln>
                  <a:solidFill>
                    <a:srgbClr val="FFFF00"/>
                  </a:solidFill>
                  <a:latin typeface="Cartoo Nature" pitchFamily="2" charset="0"/>
                </a:rPr>
                <a:t>TIPOS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93704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o 10">
            <a:extLst>
              <a:ext uri="{FF2B5EF4-FFF2-40B4-BE49-F238E27FC236}">
                <a16:creationId xmlns:a16="http://schemas.microsoft.com/office/drawing/2014/main" id="{06D09E59-60F0-4F9B-B69D-52F3533DB66C}"/>
              </a:ext>
            </a:extLst>
          </p:cNvPr>
          <p:cNvGrpSpPr/>
          <p:nvPr/>
        </p:nvGrpSpPr>
        <p:grpSpPr>
          <a:xfrm>
            <a:off x="1574887" y="1036746"/>
            <a:ext cx="4256628" cy="2585323"/>
            <a:chOff x="931454" y="3062514"/>
            <a:chExt cx="4256628" cy="2585323"/>
          </a:xfrm>
        </p:grpSpPr>
        <p:sp>
          <p:nvSpPr>
            <p:cNvPr id="3" name="CuadroTexto 2">
              <a:extLst>
                <a:ext uri="{FF2B5EF4-FFF2-40B4-BE49-F238E27FC236}">
                  <a16:creationId xmlns:a16="http://schemas.microsoft.com/office/drawing/2014/main" id="{930D44AD-2CF5-4ADF-96C7-A0DCF84D811C}"/>
                </a:ext>
              </a:extLst>
            </p:cNvPr>
            <p:cNvSpPr txBox="1"/>
            <p:nvPr/>
          </p:nvSpPr>
          <p:spPr>
            <a:xfrm>
              <a:off x="931454" y="3062514"/>
              <a:ext cx="4251960" cy="2585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2400" b="1" dirty="0">
                  <a:ln w="76200">
                    <a:solidFill>
                      <a:schemeClr val="accent6">
                        <a:lumMod val="75000"/>
                      </a:schemeClr>
                    </a:solidFill>
                  </a:ln>
                  <a:solidFill>
                    <a:schemeClr val="accent6">
                      <a:lumMod val="75000"/>
                    </a:schemeClr>
                  </a:solidFill>
                  <a:latin typeface="Arial Rounded MT Bold" panose="020F0704030504030204" pitchFamily="34" charset="0"/>
                </a:rPr>
                <a:t>Maíz dulce</a:t>
              </a:r>
              <a:r>
                <a:rPr lang="es-MX" sz="2400" dirty="0">
                  <a:ln w="76200">
                    <a:solidFill>
                      <a:schemeClr val="accent6">
                        <a:lumMod val="75000"/>
                      </a:schemeClr>
                    </a:solidFill>
                  </a:ln>
                  <a:solidFill>
                    <a:schemeClr val="accent6">
                      <a:lumMod val="75000"/>
                    </a:schemeClr>
                  </a:solidFill>
                  <a:latin typeface="Arial Rounded MT Bold" panose="020F0704030504030204" pitchFamily="34" charset="0"/>
                </a:rPr>
                <a:t>: Su grano es duro y puede ser de color blanco, amarillo o bicolor. Se consume crudo, como hortaliza fresca, enlatado o congelado.</a:t>
              </a:r>
            </a:p>
            <a:p>
              <a:endParaRPr lang="es-MX" dirty="0"/>
            </a:p>
          </p:txBody>
        </p:sp>
        <p:sp>
          <p:nvSpPr>
            <p:cNvPr id="10" name="CuadroTexto 9">
              <a:extLst>
                <a:ext uri="{FF2B5EF4-FFF2-40B4-BE49-F238E27FC236}">
                  <a16:creationId xmlns:a16="http://schemas.microsoft.com/office/drawing/2014/main" id="{1CE72D3D-CDEE-4A23-845F-79786788ADD4}"/>
                </a:ext>
              </a:extLst>
            </p:cNvPr>
            <p:cNvSpPr txBox="1"/>
            <p:nvPr/>
          </p:nvSpPr>
          <p:spPr>
            <a:xfrm>
              <a:off x="936122" y="3062514"/>
              <a:ext cx="4251960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2400" b="1" dirty="0">
                  <a:ln w="3175">
                    <a:solidFill>
                      <a:schemeClr val="tx1"/>
                    </a:solidFill>
                  </a:ln>
                  <a:solidFill>
                    <a:srgbClr val="FFFF00"/>
                  </a:solidFill>
                  <a:latin typeface="Arial Rounded MT Bold" panose="020F0704030504030204" pitchFamily="34" charset="0"/>
                </a:rPr>
                <a:t>Maíz dulce</a:t>
              </a:r>
              <a:r>
                <a:rPr lang="es-MX" sz="2400" dirty="0">
                  <a:ln w="3175">
                    <a:solidFill>
                      <a:schemeClr val="tx1"/>
                    </a:solidFill>
                  </a:ln>
                  <a:solidFill>
                    <a:srgbClr val="FFFF00"/>
                  </a:solidFill>
                  <a:latin typeface="Arial Rounded MT Bold" panose="020F0704030504030204" pitchFamily="34" charset="0"/>
                </a:rPr>
                <a:t>: Su grano es duro y puede ser de color blanco, amarillo o bicolor. Se consume crudo, como hortaliza fresca, enlatado o congelado.</a:t>
              </a:r>
            </a:p>
          </p:txBody>
        </p:sp>
      </p:grpSp>
      <p:grpSp>
        <p:nvGrpSpPr>
          <p:cNvPr id="13" name="Grupo 12">
            <a:extLst>
              <a:ext uri="{FF2B5EF4-FFF2-40B4-BE49-F238E27FC236}">
                <a16:creationId xmlns:a16="http://schemas.microsoft.com/office/drawing/2014/main" id="{04DCB549-C126-49D4-83BA-C2B7D2AD57D3}"/>
              </a:ext>
            </a:extLst>
          </p:cNvPr>
          <p:cNvGrpSpPr/>
          <p:nvPr/>
        </p:nvGrpSpPr>
        <p:grpSpPr>
          <a:xfrm>
            <a:off x="7792063" y="1405108"/>
            <a:ext cx="2862168" cy="1848598"/>
            <a:chOff x="7395340" y="5566971"/>
            <a:chExt cx="4258906" cy="1848598"/>
          </a:xfrm>
        </p:grpSpPr>
        <p:sp>
          <p:nvSpPr>
            <p:cNvPr id="4" name="CuadroTexto 3">
              <a:extLst>
                <a:ext uri="{FF2B5EF4-FFF2-40B4-BE49-F238E27FC236}">
                  <a16:creationId xmlns:a16="http://schemas.microsoft.com/office/drawing/2014/main" id="{D25614E6-6E4E-48E4-8FDD-C1552EC634E3}"/>
                </a:ext>
              </a:extLst>
            </p:cNvPr>
            <p:cNvSpPr txBox="1"/>
            <p:nvPr/>
          </p:nvSpPr>
          <p:spPr>
            <a:xfrm>
              <a:off x="7402286" y="5568910"/>
              <a:ext cx="4251960" cy="184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2400" b="1" dirty="0">
                  <a:ln w="76200">
                    <a:solidFill>
                      <a:schemeClr val="accent6">
                        <a:lumMod val="75000"/>
                      </a:schemeClr>
                    </a:solidFill>
                  </a:ln>
                  <a:solidFill>
                    <a:schemeClr val="accent6">
                      <a:lumMod val="75000"/>
                    </a:schemeClr>
                  </a:solidFill>
                  <a:latin typeface="Arial Rounded MT Bold" panose="020F0704030504030204" pitchFamily="34" charset="0"/>
                </a:rPr>
                <a:t>Maíz cristalino o vítreo</a:t>
              </a:r>
              <a:r>
                <a:rPr lang="es-MX" sz="2400" dirty="0">
                  <a:ln w="76200">
                    <a:solidFill>
                      <a:schemeClr val="accent6">
                        <a:lumMod val="75000"/>
                      </a:schemeClr>
                    </a:solidFill>
                  </a:ln>
                  <a:solidFill>
                    <a:schemeClr val="accent6">
                      <a:lumMod val="75000"/>
                    </a:schemeClr>
                  </a:solidFill>
                  <a:latin typeface="Arial Rounded MT Bold" panose="020F0704030504030204" pitchFamily="34" charset="0"/>
                </a:rPr>
                <a:t>: De grano liso y duro y de colores</a:t>
              </a:r>
            </a:p>
            <a:p>
              <a:endParaRPr lang="es-MX" dirty="0"/>
            </a:p>
          </p:txBody>
        </p:sp>
        <p:sp>
          <p:nvSpPr>
            <p:cNvPr id="12" name="CuadroTexto 11">
              <a:extLst>
                <a:ext uri="{FF2B5EF4-FFF2-40B4-BE49-F238E27FC236}">
                  <a16:creationId xmlns:a16="http://schemas.microsoft.com/office/drawing/2014/main" id="{0C40B018-351F-48CF-AE1D-B32B4C40E671}"/>
                </a:ext>
              </a:extLst>
            </p:cNvPr>
            <p:cNvSpPr txBox="1"/>
            <p:nvPr/>
          </p:nvSpPr>
          <p:spPr>
            <a:xfrm>
              <a:off x="7395340" y="5566971"/>
              <a:ext cx="425196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2400" b="1" dirty="0">
                  <a:ln w="3175">
                    <a:solidFill>
                      <a:schemeClr val="tx1"/>
                    </a:solidFill>
                  </a:ln>
                  <a:solidFill>
                    <a:srgbClr val="FFFF00"/>
                  </a:solidFill>
                  <a:latin typeface="Arial Rounded MT Bold" panose="020F0704030504030204" pitchFamily="34" charset="0"/>
                </a:rPr>
                <a:t>Maíz cristalino o vítreo</a:t>
              </a:r>
              <a:r>
                <a:rPr lang="es-MX" sz="2400" dirty="0">
                  <a:ln w="3175">
                    <a:solidFill>
                      <a:schemeClr val="tx1"/>
                    </a:solidFill>
                  </a:ln>
                  <a:solidFill>
                    <a:srgbClr val="FFFF00"/>
                  </a:solidFill>
                  <a:latin typeface="Arial Rounded MT Bold" panose="020F0704030504030204" pitchFamily="34" charset="0"/>
                </a:rPr>
                <a:t>: De grano liso y duro y de colores</a:t>
              </a:r>
              <a:endParaRPr lang="es-MX" dirty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latin typeface="Arial Rounded MT Bold" panose="020F0704030504030204" pitchFamily="34" charset="0"/>
              </a:endParaRPr>
            </a:p>
          </p:txBody>
        </p:sp>
      </p:grpSp>
      <p:pic>
        <p:nvPicPr>
          <p:cNvPr id="15" name="Imagen 14">
            <a:extLst>
              <a:ext uri="{FF2B5EF4-FFF2-40B4-BE49-F238E27FC236}">
                <a16:creationId xmlns:a16="http://schemas.microsoft.com/office/drawing/2014/main" id="{4B0FA85E-0617-4C51-822F-C74002F3B3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063" y="3954675"/>
            <a:ext cx="2466975" cy="184785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9AAF6C6E-8BA4-4BF6-B430-D29FD188D2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8359" y="3871824"/>
            <a:ext cx="2463798" cy="1847849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18" name="Botón de acción: ir a inicio 17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9D2575E7-1922-44C6-B346-14EF51201081}"/>
              </a:ext>
            </a:extLst>
          </p:cNvPr>
          <p:cNvSpPr/>
          <p:nvPr/>
        </p:nvSpPr>
        <p:spPr>
          <a:xfrm>
            <a:off x="11195886" y="325677"/>
            <a:ext cx="566054" cy="626302"/>
          </a:xfrm>
          <a:prstGeom prst="actionButtonHom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14058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C433604F-6495-43F3-ACA4-9E7AD90774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110697"/>
            <a:ext cx="4876800" cy="3381375"/>
          </a:xfrm>
          <a:prstGeom prst="rect">
            <a:avLst/>
          </a:prstGeom>
          <a:effectLst>
            <a:softEdge rad="127000"/>
          </a:effectLst>
        </p:spPr>
      </p:pic>
      <p:grpSp>
        <p:nvGrpSpPr>
          <p:cNvPr id="6" name="Grupo 5">
            <a:extLst>
              <a:ext uri="{FF2B5EF4-FFF2-40B4-BE49-F238E27FC236}">
                <a16:creationId xmlns:a16="http://schemas.microsoft.com/office/drawing/2014/main" id="{99BD70C9-97B3-4DFD-B014-8ADBC32F1692}"/>
              </a:ext>
            </a:extLst>
          </p:cNvPr>
          <p:cNvGrpSpPr/>
          <p:nvPr/>
        </p:nvGrpSpPr>
        <p:grpSpPr>
          <a:xfrm>
            <a:off x="6612207" y="1600783"/>
            <a:ext cx="4978401" cy="4708981"/>
            <a:chOff x="6582227" y="1121098"/>
            <a:chExt cx="4978401" cy="4708981"/>
          </a:xfrm>
        </p:grpSpPr>
        <p:sp>
          <p:nvSpPr>
            <p:cNvPr id="4" name="CuadroTexto 3">
              <a:extLst>
                <a:ext uri="{FF2B5EF4-FFF2-40B4-BE49-F238E27FC236}">
                  <a16:creationId xmlns:a16="http://schemas.microsoft.com/office/drawing/2014/main" id="{D0C4AFA4-823D-400F-BB25-CC7D47C29A9D}"/>
                </a:ext>
              </a:extLst>
            </p:cNvPr>
            <p:cNvSpPr txBox="1"/>
            <p:nvPr/>
          </p:nvSpPr>
          <p:spPr>
            <a:xfrm>
              <a:off x="6633028" y="1121098"/>
              <a:ext cx="4876800" cy="47089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2800" dirty="0">
                  <a:ln w="76200">
                    <a:solidFill>
                      <a:schemeClr val="accent6"/>
                    </a:solidFill>
                  </a:ln>
                  <a:solidFill>
                    <a:schemeClr val="accent6"/>
                  </a:solidFill>
                  <a:latin typeface="Arial Rounded MT Bold" panose="020F0704030504030204" pitchFamily="34" charset="0"/>
                </a:rPr>
                <a:t>El maíz es usado en mas formas distintas que cualquier otro cereal; las formas principales en que se utiliza es como alimento humano, ya sea doméstico o industrial; alimento para animales y fermentado para varios productos industriales.</a:t>
              </a:r>
            </a:p>
            <a:p>
              <a:pPr algn="ctr"/>
              <a:endParaRPr lang="es-MX" sz="2000" dirty="0">
                <a:ln w="76200">
                  <a:solidFill>
                    <a:schemeClr val="accent6"/>
                  </a:solidFill>
                </a:ln>
                <a:solidFill>
                  <a:schemeClr val="accent6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5" name="CuadroTexto 4">
              <a:extLst>
                <a:ext uri="{FF2B5EF4-FFF2-40B4-BE49-F238E27FC236}">
                  <a16:creationId xmlns:a16="http://schemas.microsoft.com/office/drawing/2014/main" id="{CDA0CBE1-39E8-41C9-A95E-21D273DFA028}"/>
                </a:ext>
              </a:extLst>
            </p:cNvPr>
            <p:cNvSpPr txBox="1"/>
            <p:nvPr/>
          </p:nvSpPr>
          <p:spPr>
            <a:xfrm>
              <a:off x="6582227" y="1121098"/>
              <a:ext cx="4978401" cy="44012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2800" dirty="0">
                  <a:ln w="3175">
                    <a:solidFill>
                      <a:schemeClr val="tx1"/>
                    </a:solidFill>
                  </a:ln>
                  <a:solidFill>
                    <a:srgbClr val="FFFF00"/>
                  </a:solidFill>
                  <a:latin typeface="Arial Rounded MT Bold" panose="020F0704030504030204" pitchFamily="34" charset="0"/>
                </a:rPr>
                <a:t>El maíz es usado en mas formas distintas que cualquier otro cereal; las formas principales en que se utiliza es como alimento humano, ya sea doméstico o industrial; alimento para animales y fermentado  para varios productos industriales.</a:t>
              </a:r>
            </a:p>
          </p:txBody>
        </p:sp>
      </p:grpSp>
      <p:grpSp>
        <p:nvGrpSpPr>
          <p:cNvPr id="7" name="Grupo 6">
            <a:extLst>
              <a:ext uri="{FF2B5EF4-FFF2-40B4-BE49-F238E27FC236}">
                <a16:creationId xmlns:a16="http://schemas.microsoft.com/office/drawing/2014/main" id="{AEB76352-478F-4F4B-940E-94660355734E}"/>
              </a:ext>
            </a:extLst>
          </p:cNvPr>
          <p:cNvGrpSpPr/>
          <p:nvPr/>
        </p:nvGrpSpPr>
        <p:grpSpPr>
          <a:xfrm>
            <a:off x="5071192" y="177524"/>
            <a:ext cx="3680254" cy="1356975"/>
            <a:chOff x="1240078" y="2151252"/>
            <a:chExt cx="5448821" cy="2545125"/>
          </a:xfrm>
        </p:grpSpPr>
        <p:sp>
          <p:nvSpPr>
            <p:cNvPr id="8" name="CuadroTexto 7">
              <a:extLst>
                <a:ext uri="{FF2B5EF4-FFF2-40B4-BE49-F238E27FC236}">
                  <a16:creationId xmlns:a16="http://schemas.microsoft.com/office/drawing/2014/main" id="{D146F5F6-DB1F-4E2A-908E-62B005D88BD3}"/>
                </a:ext>
              </a:extLst>
            </p:cNvPr>
            <p:cNvSpPr txBox="1"/>
            <p:nvPr/>
          </p:nvSpPr>
          <p:spPr>
            <a:xfrm>
              <a:off x="1240078" y="2151252"/>
              <a:ext cx="5448821" cy="24822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8000" b="1" dirty="0">
                  <a:ln>
                    <a:solidFill>
                      <a:schemeClr val="tx1"/>
                    </a:solidFill>
                  </a:ln>
                  <a:solidFill>
                    <a:schemeClr val="accent6"/>
                  </a:solidFill>
                  <a:latin typeface="Cartoo Nature" pitchFamily="2" charset="0"/>
                </a:rPr>
                <a:t>USOS</a:t>
              </a:r>
            </a:p>
          </p:txBody>
        </p:sp>
        <p:sp>
          <p:nvSpPr>
            <p:cNvPr id="9" name="CuadroTexto 8">
              <a:extLst>
                <a:ext uri="{FF2B5EF4-FFF2-40B4-BE49-F238E27FC236}">
                  <a16:creationId xmlns:a16="http://schemas.microsoft.com/office/drawing/2014/main" id="{EEB4A130-1BFD-4895-B5E0-A7FB81864934}"/>
                </a:ext>
              </a:extLst>
            </p:cNvPr>
            <p:cNvSpPr txBox="1"/>
            <p:nvPr/>
          </p:nvSpPr>
          <p:spPr>
            <a:xfrm>
              <a:off x="1240078" y="2214152"/>
              <a:ext cx="5448821" cy="24822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8000" dirty="0">
                  <a:ln>
                    <a:solidFill>
                      <a:schemeClr val="tx1"/>
                    </a:solidFill>
                  </a:ln>
                  <a:solidFill>
                    <a:srgbClr val="FFFF00"/>
                  </a:solidFill>
                  <a:latin typeface="Cartoo Nature" pitchFamily="2" charset="0"/>
                </a:rPr>
                <a:t>USOS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84578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76676019-C8B1-4A40-9273-36F2C1DBD1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6100" y="2129425"/>
            <a:ext cx="3710862" cy="3315037"/>
          </a:xfrm>
          <a:prstGeom prst="rect">
            <a:avLst/>
          </a:prstGeom>
        </p:spPr>
      </p:pic>
      <p:grpSp>
        <p:nvGrpSpPr>
          <p:cNvPr id="6" name="Grupo 5">
            <a:extLst>
              <a:ext uri="{FF2B5EF4-FFF2-40B4-BE49-F238E27FC236}">
                <a16:creationId xmlns:a16="http://schemas.microsoft.com/office/drawing/2014/main" id="{65C4D47D-6D74-4CD2-9458-62493258A979}"/>
              </a:ext>
            </a:extLst>
          </p:cNvPr>
          <p:cNvGrpSpPr/>
          <p:nvPr/>
        </p:nvGrpSpPr>
        <p:grpSpPr>
          <a:xfrm>
            <a:off x="989556" y="900097"/>
            <a:ext cx="6400800" cy="4093428"/>
            <a:chOff x="989556" y="900097"/>
            <a:chExt cx="6400800" cy="4093428"/>
          </a:xfrm>
        </p:grpSpPr>
        <p:sp>
          <p:nvSpPr>
            <p:cNvPr id="2" name="CuadroTexto 1">
              <a:extLst>
                <a:ext uri="{FF2B5EF4-FFF2-40B4-BE49-F238E27FC236}">
                  <a16:creationId xmlns:a16="http://schemas.microsoft.com/office/drawing/2014/main" id="{95E944CD-EEC9-4C99-A9CD-AD82AA6912A3}"/>
                </a:ext>
              </a:extLst>
            </p:cNvPr>
            <p:cNvSpPr txBox="1"/>
            <p:nvPr/>
          </p:nvSpPr>
          <p:spPr>
            <a:xfrm>
              <a:off x="989556" y="900097"/>
              <a:ext cx="6400800" cy="40934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2800" b="1" dirty="0">
                  <a:ln w="76200">
                    <a:solidFill>
                      <a:schemeClr val="accent6"/>
                    </a:solidFill>
                  </a:ln>
                  <a:solidFill>
                    <a:schemeClr val="accent6"/>
                  </a:solidFill>
                  <a:latin typeface="Arial Rounded MT Bold" panose="020F0704030504030204" pitchFamily="34" charset="0"/>
                </a:rPr>
                <a:t>Los usos mas comunes del maíz en México, en el día a día son:</a:t>
              </a:r>
            </a:p>
            <a:p>
              <a:pPr algn="ctr"/>
              <a:endParaRPr lang="es-MX" sz="2800" b="1" dirty="0">
                <a:ln w="76200">
                  <a:solidFill>
                    <a:schemeClr val="accent6"/>
                  </a:solidFill>
                </a:ln>
                <a:solidFill>
                  <a:schemeClr val="accent6"/>
                </a:solidFill>
                <a:latin typeface="Arial Rounded MT Bold" panose="020F0704030504030204" pitchFamily="34" charset="0"/>
              </a:endParaRPr>
            </a:p>
            <a:p>
              <a:pPr algn="ctr"/>
              <a:r>
                <a:rPr lang="es-MX" sz="2800" b="1" dirty="0">
                  <a:ln w="76200">
                    <a:solidFill>
                      <a:schemeClr val="accent6"/>
                    </a:solidFill>
                  </a:ln>
                  <a:solidFill>
                    <a:schemeClr val="accent6"/>
                  </a:solidFill>
                  <a:latin typeface="Arial Rounded MT Bold" panose="020F0704030504030204" pitchFamily="34" charset="0"/>
                </a:rPr>
                <a:t>Tortillas</a:t>
              </a:r>
            </a:p>
            <a:p>
              <a:pPr algn="ctr"/>
              <a:endParaRPr lang="es-MX" sz="2800" b="1" dirty="0">
                <a:ln w="76200">
                  <a:solidFill>
                    <a:schemeClr val="accent6"/>
                  </a:solidFill>
                </a:ln>
                <a:solidFill>
                  <a:schemeClr val="accent6"/>
                </a:solidFill>
                <a:latin typeface="Arial Rounded MT Bold" panose="020F0704030504030204" pitchFamily="34" charset="0"/>
              </a:endParaRPr>
            </a:p>
            <a:p>
              <a:pPr algn="ctr"/>
              <a:r>
                <a:rPr lang="es-MX" sz="2800" b="1" dirty="0">
                  <a:ln w="76200">
                    <a:solidFill>
                      <a:schemeClr val="accent6"/>
                    </a:solidFill>
                  </a:ln>
                  <a:solidFill>
                    <a:schemeClr val="accent6"/>
                  </a:solidFill>
                  <a:latin typeface="Arial Rounded MT Bold" panose="020F0704030504030204" pitchFamily="34" charset="0"/>
                </a:rPr>
                <a:t>Tamales</a:t>
              </a:r>
            </a:p>
            <a:p>
              <a:pPr algn="ctr"/>
              <a:endParaRPr lang="es-MX" sz="2800" b="1" dirty="0">
                <a:ln w="76200">
                  <a:solidFill>
                    <a:schemeClr val="accent6"/>
                  </a:solidFill>
                </a:ln>
                <a:solidFill>
                  <a:schemeClr val="accent6"/>
                </a:solidFill>
                <a:latin typeface="Arial Rounded MT Bold" panose="020F0704030504030204" pitchFamily="34" charset="0"/>
              </a:endParaRPr>
            </a:p>
            <a:p>
              <a:pPr algn="ctr"/>
              <a:r>
                <a:rPr lang="es-MX" sz="2800" b="1" dirty="0">
                  <a:ln w="76200">
                    <a:solidFill>
                      <a:schemeClr val="accent6"/>
                    </a:solidFill>
                  </a:ln>
                  <a:solidFill>
                    <a:schemeClr val="accent6"/>
                  </a:solidFill>
                  <a:latin typeface="Arial Rounded MT Bold" panose="020F0704030504030204" pitchFamily="34" charset="0"/>
                </a:rPr>
                <a:t>Totopos</a:t>
              </a:r>
            </a:p>
            <a:p>
              <a:endParaRPr lang="es-MX" dirty="0"/>
            </a:p>
            <a:p>
              <a:endParaRPr lang="es-MX" dirty="0"/>
            </a:p>
          </p:txBody>
        </p:sp>
        <p:sp>
          <p:nvSpPr>
            <p:cNvPr id="5" name="CuadroTexto 4">
              <a:extLst>
                <a:ext uri="{FF2B5EF4-FFF2-40B4-BE49-F238E27FC236}">
                  <a16:creationId xmlns:a16="http://schemas.microsoft.com/office/drawing/2014/main" id="{B8C04AF3-F049-4E2A-88F8-844F13A4BDCF}"/>
                </a:ext>
              </a:extLst>
            </p:cNvPr>
            <p:cNvSpPr txBox="1"/>
            <p:nvPr/>
          </p:nvSpPr>
          <p:spPr>
            <a:xfrm>
              <a:off x="989556" y="900097"/>
              <a:ext cx="6400800" cy="35394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2800" dirty="0">
                  <a:ln w="3175">
                    <a:solidFill>
                      <a:schemeClr val="tx1"/>
                    </a:solidFill>
                  </a:ln>
                  <a:solidFill>
                    <a:srgbClr val="FFFF00"/>
                  </a:solidFill>
                  <a:latin typeface="Arial Rounded MT Bold" panose="020F0704030504030204" pitchFamily="34" charset="0"/>
                </a:rPr>
                <a:t>Los usos mas comunes del maíz en México, en el día a día son:</a:t>
              </a:r>
            </a:p>
            <a:p>
              <a:pPr algn="ctr"/>
              <a:endParaRPr lang="es-MX" sz="2800" dirty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latin typeface="Arial Rounded MT Bold" panose="020F0704030504030204" pitchFamily="34" charset="0"/>
              </a:endParaRPr>
            </a:p>
            <a:p>
              <a:pPr algn="ctr"/>
              <a:r>
                <a:rPr lang="es-MX" sz="2800" dirty="0">
                  <a:ln w="3175">
                    <a:solidFill>
                      <a:schemeClr val="tx1"/>
                    </a:solidFill>
                  </a:ln>
                  <a:solidFill>
                    <a:srgbClr val="FFFF00"/>
                  </a:solidFill>
                  <a:latin typeface="Arial Rounded MT Bold" panose="020F0704030504030204" pitchFamily="34" charset="0"/>
                </a:rPr>
                <a:t>Tortillas</a:t>
              </a:r>
            </a:p>
            <a:p>
              <a:pPr algn="ctr"/>
              <a:endParaRPr lang="es-MX" sz="2800" dirty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latin typeface="Arial Rounded MT Bold" panose="020F0704030504030204" pitchFamily="34" charset="0"/>
              </a:endParaRPr>
            </a:p>
            <a:p>
              <a:pPr algn="ctr"/>
              <a:r>
                <a:rPr lang="es-MX" sz="2800" dirty="0">
                  <a:ln w="3175">
                    <a:solidFill>
                      <a:schemeClr val="tx1"/>
                    </a:solidFill>
                  </a:ln>
                  <a:solidFill>
                    <a:srgbClr val="FFFF00"/>
                  </a:solidFill>
                  <a:latin typeface="Arial Rounded MT Bold" panose="020F0704030504030204" pitchFamily="34" charset="0"/>
                </a:rPr>
                <a:t>Tamales</a:t>
              </a:r>
            </a:p>
            <a:p>
              <a:pPr algn="ctr"/>
              <a:endParaRPr lang="es-MX" sz="2800" dirty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latin typeface="Arial Rounded MT Bold" panose="020F0704030504030204" pitchFamily="34" charset="0"/>
              </a:endParaRPr>
            </a:p>
            <a:p>
              <a:pPr algn="ctr"/>
              <a:r>
                <a:rPr lang="es-MX" sz="2800" dirty="0">
                  <a:ln w="3175">
                    <a:solidFill>
                      <a:schemeClr val="tx1"/>
                    </a:solidFill>
                  </a:ln>
                  <a:solidFill>
                    <a:srgbClr val="FFFF00"/>
                  </a:solidFill>
                  <a:latin typeface="Arial Rounded MT Bold" panose="020F0704030504030204" pitchFamily="34" charset="0"/>
                </a:rPr>
                <a:t>Totopos</a:t>
              </a:r>
            </a:p>
          </p:txBody>
        </p:sp>
      </p:grpSp>
      <p:sp>
        <p:nvSpPr>
          <p:cNvPr id="7" name="Botón de acción: ir a inicio 6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266F9234-88F7-4142-96A0-B15B14D5FBDB}"/>
              </a:ext>
            </a:extLst>
          </p:cNvPr>
          <p:cNvSpPr/>
          <p:nvPr/>
        </p:nvSpPr>
        <p:spPr>
          <a:xfrm>
            <a:off x="11195886" y="325677"/>
            <a:ext cx="566054" cy="626302"/>
          </a:xfrm>
          <a:prstGeom prst="actionButtonHom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87412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461</Words>
  <Application>Microsoft Office PowerPoint</Application>
  <PresentationFormat>Panorámica</PresentationFormat>
  <Paragraphs>44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4" baseType="lpstr">
      <vt:lpstr>Arial</vt:lpstr>
      <vt:lpstr>Arial Rounded MT Bold</vt:lpstr>
      <vt:lpstr>Calibri</vt:lpstr>
      <vt:lpstr>Calibri Light</vt:lpstr>
      <vt:lpstr>Cartoo Nature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JIMENA SARAHI GAYTAN ESPINOZA</dc:creator>
  <cp:lastModifiedBy>JIMENA SARAHI GAYTAN ESPINOZA</cp:lastModifiedBy>
  <cp:revision>13</cp:revision>
  <dcterms:created xsi:type="dcterms:W3CDTF">2021-05-15T20:33:12Z</dcterms:created>
  <dcterms:modified xsi:type="dcterms:W3CDTF">2021-05-24T01:01:07Z</dcterms:modified>
</cp:coreProperties>
</file>