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0" r:id="rId1"/>
  </p:sldMasterIdLst>
  <p:sldIdLst>
    <p:sldId id="256" r:id="rId2"/>
    <p:sldId id="264" r:id="rId3"/>
    <p:sldId id="257" r:id="rId4"/>
    <p:sldId id="260" r:id="rId5"/>
    <p:sldId id="258" r:id="rId6"/>
    <p:sldId id="259" r:id="rId7"/>
    <p:sldId id="261" r:id="rId8"/>
    <p:sldId id="263"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5/25/2021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9E57DC2-970A-4B3E-BB1C-7A09969E49DF}" type="slidenum">
              <a:rPr lang="en-US" smtClean="0"/>
              <a:pPr/>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162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79240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0669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8118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7DE6118-2437-4B30-8E3C-4D2BE6020583}" type="datetimeFigureOut">
              <a:rPr lang="en-US" smtClean="0"/>
              <a:pPr/>
              <a:t>5/25/2021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25186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1695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5/25/2021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2667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5/25/2021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628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5/25/2021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3125006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7DE6118-2437-4B30-8E3C-4D2BE6020583}" type="datetimeFigureOut">
              <a:rPr lang="en-US" smtClean="0"/>
              <a:pPr/>
              <a:t>5/25/2021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51421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7DE6118-2437-4B30-8E3C-4D2BE6020583}" type="datetimeFigureOut">
              <a:rPr lang="en-US" smtClean="0"/>
              <a:pPr/>
              <a:t>5/25/2021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18285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7DE6118-2437-4B30-8E3C-4D2BE6020583}" type="datetimeFigureOut">
              <a:rPr lang="en-US" smtClean="0"/>
              <a:pPr/>
              <a:t>5/25/2021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9E57DC2-970A-4B3E-BB1C-7A09969E49DF}" type="slidenum">
              <a:rPr lang="en-US" smtClean="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766578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OneDrive/Documentos/Computacion/fracaso%20escolar.pdf"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slide" Target="slide4.xml"/><Relationship Id="rId7" Type="http://schemas.openxmlformats.org/officeDocument/2006/relationships/image" Target="../media/image5.jpeg"/><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slide" Target="slide9.xml"/><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youtube.com/watch?v=qu3m1avuXwg" TargetMode="Externa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hyperlink" Target="https://www.psicologia-online.com/el-rol-del-profesor-2608.html" TargetMode="External"/><Relationship Id="rId2" Type="http://schemas.openxmlformats.org/officeDocument/2006/relationships/hyperlink" Target="https://www.guiainfantil.com/articulos/educacion/escuela-colegio/causas-de-fracaso-escolar-en-los-ninos/"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www.youtube.com/watch?v=x8p-v7sTlf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www.psicologia-online.com/trastornos-generalizados-del-desarrollo-definicion-y-tipos-3007.html" TargetMode="Externa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B0C2C1-B2F3-433E-A23C-DB56297CF972}"/>
              </a:ext>
            </a:extLst>
          </p:cNvPr>
          <p:cNvSpPr>
            <a:spLocks noGrp="1"/>
          </p:cNvSpPr>
          <p:nvPr>
            <p:ph type="ctrTitle"/>
          </p:nvPr>
        </p:nvSpPr>
        <p:spPr>
          <a:xfrm>
            <a:off x="2486424" y="2378158"/>
            <a:ext cx="8361229" cy="1086238"/>
          </a:xfrm>
        </p:spPr>
        <p:txBody>
          <a:bodyPr/>
          <a:lstStyle/>
          <a:p>
            <a:r>
              <a:rPr lang="es-MX" dirty="0">
                <a:latin typeface="Agency FB" panose="020B0503020202020204" pitchFamily="34" charset="0"/>
              </a:rPr>
              <a:t>Fracaso escolar </a:t>
            </a:r>
          </a:p>
        </p:txBody>
      </p:sp>
      <p:sp>
        <p:nvSpPr>
          <p:cNvPr id="3" name="Subtítulo 2">
            <a:extLst>
              <a:ext uri="{FF2B5EF4-FFF2-40B4-BE49-F238E27FC236}">
                <a16:creationId xmlns:a16="http://schemas.microsoft.com/office/drawing/2014/main" id="{EB2005D8-1062-4FE1-8EDA-D59F6D405583}"/>
              </a:ext>
            </a:extLst>
          </p:cNvPr>
          <p:cNvSpPr>
            <a:spLocks noGrp="1"/>
          </p:cNvSpPr>
          <p:nvPr>
            <p:ph type="subTitle" idx="1"/>
          </p:nvPr>
        </p:nvSpPr>
        <p:spPr>
          <a:xfrm>
            <a:off x="4428023" y="5153067"/>
            <a:ext cx="6831673" cy="1086237"/>
          </a:xfrm>
        </p:spPr>
        <p:txBody>
          <a:bodyPr/>
          <a:lstStyle/>
          <a:p>
            <a:r>
              <a:rPr lang="es-MX" dirty="0"/>
              <a:t>Presentado por: Karen Marisol Martínez Reyes </a:t>
            </a:r>
          </a:p>
        </p:txBody>
      </p:sp>
      <p:pic>
        <p:nvPicPr>
          <p:cNvPr id="1026" name="Picture 2" descr="Fracaso escolar: ¿cómo ayudar a nuestros hijos?">
            <a:hlinkClick r:id="rId2" action="ppaction://hlinkfile"/>
            <a:extLst>
              <a:ext uri="{FF2B5EF4-FFF2-40B4-BE49-F238E27FC236}">
                <a16:creationId xmlns:a16="http://schemas.microsoft.com/office/drawing/2014/main" id="{CAD81FC7-8764-46BF-8336-0281943F2D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9390" y="4224854"/>
            <a:ext cx="3358014" cy="172178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écnicas de estudio ¿Como evitar el fracaso escolar? - Interdomicilio">
            <a:extLst>
              <a:ext uri="{FF2B5EF4-FFF2-40B4-BE49-F238E27FC236}">
                <a16:creationId xmlns:a16="http://schemas.microsoft.com/office/drawing/2014/main" id="{AC511808-2378-4581-95EB-345E457D4D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2107" y="1052213"/>
            <a:ext cx="2533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21698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20E239-4FD3-4155-82ED-1FBEF0A707CC}"/>
              </a:ext>
            </a:extLst>
          </p:cNvPr>
          <p:cNvSpPr>
            <a:spLocks noGrp="1"/>
          </p:cNvSpPr>
          <p:nvPr>
            <p:ph type="title"/>
          </p:nvPr>
        </p:nvSpPr>
        <p:spPr>
          <a:xfrm>
            <a:off x="1371600" y="628926"/>
            <a:ext cx="9603275" cy="1049235"/>
          </a:xfrm>
        </p:spPr>
        <p:txBody>
          <a:bodyPr/>
          <a:lstStyle/>
          <a:p>
            <a:pPr marL="571500" indent="-571500">
              <a:buFont typeface="Wingdings" panose="05000000000000000000" pitchFamily="2" charset="2"/>
              <a:buChar char="Ø"/>
            </a:pPr>
            <a:r>
              <a:rPr lang="es-MX" dirty="0">
                <a:hlinkClick r:id="rId2" action="ppaction://hlinksldjump"/>
              </a:rPr>
              <a:t>Temario</a:t>
            </a:r>
            <a:endParaRPr lang="es-MX" dirty="0"/>
          </a:p>
        </p:txBody>
      </p:sp>
      <p:sp>
        <p:nvSpPr>
          <p:cNvPr id="3" name="Marcador de contenido 2">
            <a:extLst>
              <a:ext uri="{FF2B5EF4-FFF2-40B4-BE49-F238E27FC236}">
                <a16:creationId xmlns:a16="http://schemas.microsoft.com/office/drawing/2014/main" id="{DC914D4B-CEF7-4E39-97FE-AC2998AC9273}"/>
              </a:ext>
            </a:extLst>
          </p:cNvPr>
          <p:cNvSpPr>
            <a:spLocks noGrp="1"/>
          </p:cNvSpPr>
          <p:nvPr>
            <p:ph idx="1"/>
          </p:nvPr>
        </p:nvSpPr>
        <p:spPr>
          <a:xfrm>
            <a:off x="1281979" y="1963911"/>
            <a:ext cx="9601200" cy="3581400"/>
          </a:xfrm>
        </p:spPr>
        <p:txBody>
          <a:bodyPr/>
          <a:lstStyle/>
          <a:p>
            <a:pPr>
              <a:buFont typeface="Wingdings" panose="05000000000000000000" pitchFamily="2" charset="2"/>
              <a:buChar char="q"/>
            </a:pPr>
            <a:r>
              <a:rPr lang="es-MX" dirty="0">
                <a:hlinkClick r:id="rId2" action="ppaction://hlinksldjump">
                  <a:extLst>
                    <a:ext uri="{A12FA001-AC4F-418D-AE19-62706E023703}">
                      <ahyp:hlinkClr xmlns:ahyp="http://schemas.microsoft.com/office/drawing/2018/hyperlinkcolor" val="tx"/>
                    </a:ext>
                  </a:extLst>
                </a:hlinkClick>
              </a:rPr>
              <a:t>¿Qué es el fracaso escolar?</a:t>
            </a:r>
            <a:endParaRPr lang="es-MX" dirty="0"/>
          </a:p>
          <a:p>
            <a:pPr>
              <a:buFont typeface="Wingdings" panose="05000000000000000000" pitchFamily="2" charset="2"/>
              <a:buChar char="q"/>
            </a:pPr>
            <a:r>
              <a:rPr lang="es-MX" dirty="0">
                <a:hlinkClick r:id="rId3" action="ppaction://hlinksldjump">
                  <a:extLst>
                    <a:ext uri="{A12FA001-AC4F-418D-AE19-62706E023703}">
                      <ahyp:hlinkClr xmlns:ahyp="http://schemas.microsoft.com/office/drawing/2018/hyperlinkcolor" val="tx"/>
                    </a:ext>
                  </a:extLst>
                </a:hlinkClick>
              </a:rPr>
              <a:t>Causas del fracaso escolar</a:t>
            </a:r>
            <a:endParaRPr lang="es-MX" dirty="0"/>
          </a:p>
          <a:p>
            <a:pPr>
              <a:buFont typeface="Wingdings" panose="05000000000000000000" pitchFamily="2" charset="2"/>
              <a:buChar char="q"/>
            </a:pPr>
            <a:r>
              <a:rPr lang="es-MX" dirty="0">
                <a:hlinkClick r:id="rId4" action="ppaction://hlinksldjump">
                  <a:extLst>
                    <a:ext uri="{A12FA001-AC4F-418D-AE19-62706E023703}">
                      <ahyp:hlinkClr xmlns:ahyp="http://schemas.microsoft.com/office/drawing/2018/hyperlinkcolor" val="tx"/>
                    </a:ext>
                  </a:extLst>
                </a:hlinkClick>
              </a:rPr>
              <a:t>Tipos de fracaso escolar</a:t>
            </a:r>
            <a:endParaRPr lang="es-MX" dirty="0"/>
          </a:p>
          <a:p>
            <a:pPr>
              <a:buFont typeface="Wingdings" panose="05000000000000000000" pitchFamily="2" charset="2"/>
              <a:buChar char="q"/>
            </a:pPr>
            <a:r>
              <a:rPr lang="es-MX" dirty="0">
                <a:hlinkClick r:id="rId5" action="ppaction://hlinksldjump">
                  <a:extLst>
                    <a:ext uri="{A12FA001-AC4F-418D-AE19-62706E023703}">
                      <ahyp:hlinkClr xmlns:ahyp="http://schemas.microsoft.com/office/drawing/2018/hyperlinkcolor" val="tx"/>
                    </a:ext>
                  </a:extLst>
                </a:hlinkClick>
              </a:rPr>
              <a:t>Consecuencias del fracaso escolar </a:t>
            </a:r>
            <a:endParaRPr lang="es-MX" dirty="0"/>
          </a:p>
          <a:p>
            <a:endParaRPr lang="es-MX" dirty="0"/>
          </a:p>
          <a:p>
            <a:endParaRPr lang="es-MX" dirty="0"/>
          </a:p>
        </p:txBody>
      </p:sp>
      <p:pic>
        <p:nvPicPr>
          <p:cNvPr id="1026" name="Picture 2" descr="10 Eficaces consejos para afrontar el Fracaso Escolar">
            <a:extLst>
              <a:ext uri="{FF2B5EF4-FFF2-40B4-BE49-F238E27FC236}">
                <a16:creationId xmlns:a16="http://schemas.microsoft.com/office/drawing/2014/main" id="{5F26FED3-2FC0-477A-BD21-2BD32C8805D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6565" y="4209184"/>
            <a:ext cx="2828925" cy="16192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l fracaso escolar en hijos ¿quiénes tienen la culpa?">
            <a:extLst>
              <a:ext uri="{FF2B5EF4-FFF2-40B4-BE49-F238E27FC236}">
                <a16:creationId xmlns:a16="http://schemas.microsoft.com/office/drawing/2014/main" id="{0619FBF1-94DF-43E5-9465-4CD8B34867B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152967" y="548554"/>
            <a:ext cx="3651899" cy="243017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El «fracaso escolar» es un problema crónico? - GreenArea.me">
            <a:extLst>
              <a:ext uri="{FF2B5EF4-FFF2-40B4-BE49-F238E27FC236}">
                <a16:creationId xmlns:a16="http://schemas.microsoft.com/office/drawing/2014/main" id="{DC9C7407-5615-47D2-9E33-DF782B67821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68454" y="4923559"/>
            <a:ext cx="3220924"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74971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54AF3F-6C2A-4D1E-9497-A829671FF4E6}"/>
              </a:ext>
            </a:extLst>
          </p:cNvPr>
          <p:cNvSpPr>
            <a:spLocks noGrp="1"/>
          </p:cNvSpPr>
          <p:nvPr>
            <p:ph type="title"/>
          </p:nvPr>
        </p:nvSpPr>
        <p:spPr>
          <a:xfrm>
            <a:off x="510218" y="820706"/>
            <a:ext cx="9603275" cy="1049235"/>
          </a:xfrm>
        </p:spPr>
        <p:txBody>
          <a:bodyPr>
            <a:normAutofit/>
          </a:bodyPr>
          <a:lstStyle/>
          <a:p>
            <a:pPr algn="ctr"/>
            <a:r>
              <a:rPr lang="es-MX" sz="5400" dirty="0">
                <a:latin typeface="Agency FB" panose="020B0503020202020204" pitchFamily="34" charset="0"/>
                <a:hlinkClick r:id="rId2"/>
              </a:rPr>
              <a:t>¿Qué es el fracaso escolar?</a:t>
            </a:r>
            <a:endParaRPr lang="es-MX" sz="5400" dirty="0">
              <a:latin typeface="Agency FB" panose="020B0503020202020204" pitchFamily="34" charset="0"/>
            </a:endParaRPr>
          </a:p>
        </p:txBody>
      </p:sp>
      <p:sp>
        <p:nvSpPr>
          <p:cNvPr id="3" name="Marcador de contenido 2">
            <a:extLst>
              <a:ext uri="{FF2B5EF4-FFF2-40B4-BE49-F238E27FC236}">
                <a16:creationId xmlns:a16="http://schemas.microsoft.com/office/drawing/2014/main" id="{20F3501B-C610-42B5-9E51-19CEE9DB072D}"/>
              </a:ext>
            </a:extLst>
          </p:cNvPr>
          <p:cNvSpPr>
            <a:spLocks noGrp="1"/>
          </p:cNvSpPr>
          <p:nvPr>
            <p:ph idx="1"/>
          </p:nvPr>
        </p:nvSpPr>
        <p:spPr>
          <a:solidFill>
            <a:schemeClr val="accent2">
              <a:lumMod val="40000"/>
              <a:lumOff val="60000"/>
            </a:schemeClr>
          </a:solidFill>
        </p:spPr>
        <p:txBody>
          <a:bodyPr/>
          <a:lstStyle/>
          <a:p>
            <a:r>
              <a:rPr lang="es-MX" b="0" i="0" dirty="0">
                <a:solidFill>
                  <a:srgbClr val="202122"/>
                </a:solidFill>
                <a:effectLst/>
                <a:latin typeface="Arial" panose="020B0604020202020204" pitchFamily="34" charset="0"/>
              </a:rPr>
              <a:t>Es el hecho de no alcanzar el título académico mínimo obligatorio de un sistema educativo. No debe confundirse con el abandono escolar temprano o prematuro, indicador que también incluye a quienes terminan la educación obligatoria con aprovechamiento, pero no siguen estudiando en el caso español el abandono escolar incluye a quienes fracasan en la Educación Secundaria Obligatoria y además, a quienes logran el título y no estudian FP (Formación profesional), Bachillerato o cualquier otro tipo de enseñanza.</a:t>
            </a:r>
            <a:endParaRPr lang="es-MX" dirty="0"/>
          </a:p>
        </p:txBody>
      </p:sp>
      <p:pic>
        <p:nvPicPr>
          <p:cNvPr id="2050" name="Picture 2" descr="Tipos de fracaso escolar: causas y cómo prevenirlas">
            <a:extLst>
              <a:ext uri="{FF2B5EF4-FFF2-40B4-BE49-F238E27FC236}">
                <a16:creationId xmlns:a16="http://schemas.microsoft.com/office/drawing/2014/main" id="{B11CE998-6BE6-4A3A-8426-719EC6A6C7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218" y="4741591"/>
            <a:ext cx="2980764" cy="198356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Fracaso escolar | Definición - Causas - Solución | Dr.Romeu">
            <a:extLst>
              <a:ext uri="{FF2B5EF4-FFF2-40B4-BE49-F238E27FC236}">
                <a16:creationId xmlns:a16="http://schemas.microsoft.com/office/drawing/2014/main" id="{512571A8-8FDE-4C16-8F1E-194D63632B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98654" y="119062"/>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ausas del fracaso escolar según la edad">
            <a:extLst>
              <a:ext uri="{FF2B5EF4-FFF2-40B4-BE49-F238E27FC236}">
                <a16:creationId xmlns:a16="http://schemas.microsoft.com/office/drawing/2014/main" id="{CD4C818A-DD18-4754-A8E1-072293D809E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11148" y="4493838"/>
            <a:ext cx="3044954" cy="2037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2580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2052"/>
                                        </p:tgtEl>
                                        <p:attrNameLst>
                                          <p:attrName>style.visibility</p:attrName>
                                        </p:attrNameLst>
                                      </p:cBhvr>
                                      <p:to>
                                        <p:strVal val="visible"/>
                                      </p:to>
                                    </p:set>
                                    <p:animEffect transition="in" filter="circle(in)">
                                      <p:cBhvr>
                                        <p:cTn id="14" dur="2000"/>
                                        <p:tgtEl>
                                          <p:spTgt spid="2052"/>
                                        </p:tgtEl>
                                      </p:cBhvr>
                                    </p:animEffect>
                                  </p:childTnLst>
                                </p:cTn>
                              </p:par>
                            </p:childTnLst>
                          </p:cTn>
                        </p:par>
                      </p:childTnLst>
                    </p:cTn>
                  </p:par>
                  <p:par>
                    <p:cTn id="15" fill="hold">
                      <p:stCondLst>
                        <p:cond delay="indefinite"/>
                      </p:stCondLst>
                      <p:childTnLst>
                        <p:par>
                          <p:cTn id="16" fill="hold">
                            <p:stCondLst>
                              <p:cond delay="0"/>
                            </p:stCondLst>
                            <p:childTnLst>
                              <p:par>
                                <p:cTn id="17" presetID="32" presetClass="emph" presetSubtype="0" fill="hold" nodeType="clickEffect">
                                  <p:stCondLst>
                                    <p:cond delay="0"/>
                                  </p:stCondLst>
                                  <p:childTnLst>
                                    <p:animRot by="120000">
                                      <p:cBhvr>
                                        <p:cTn id="18" dur="100" fill="hold">
                                          <p:stCondLst>
                                            <p:cond delay="0"/>
                                          </p:stCondLst>
                                        </p:cTn>
                                        <p:tgtEl>
                                          <p:spTgt spid="2050"/>
                                        </p:tgtEl>
                                        <p:attrNameLst>
                                          <p:attrName>r</p:attrName>
                                        </p:attrNameLst>
                                      </p:cBhvr>
                                    </p:animRot>
                                    <p:animRot by="-240000">
                                      <p:cBhvr>
                                        <p:cTn id="19" dur="200" fill="hold">
                                          <p:stCondLst>
                                            <p:cond delay="200"/>
                                          </p:stCondLst>
                                        </p:cTn>
                                        <p:tgtEl>
                                          <p:spTgt spid="2050"/>
                                        </p:tgtEl>
                                        <p:attrNameLst>
                                          <p:attrName>r</p:attrName>
                                        </p:attrNameLst>
                                      </p:cBhvr>
                                    </p:animRot>
                                    <p:animRot by="240000">
                                      <p:cBhvr>
                                        <p:cTn id="20" dur="200" fill="hold">
                                          <p:stCondLst>
                                            <p:cond delay="400"/>
                                          </p:stCondLst>
                                        </p:cTn>
                                        <p:tgtEl>
                                          <p:spTgt spid="2050"/>
                                        </p:tgtEl>
                                        <p:attrNameLst>
                                          <p:attrName>r</p:attrName>
                                        </p:attrNameLst>
                                      </p:cBhvr>
                                    </p:animRot>
                                    <p:animRot by="-240000">
                                      <p:cBhvr>
                                        <p:cTn id="21" dur="200" fill="hold">
                                          <p:stCondLst>
                                            <p:cond delay="600"/>
                                          </p:stCondLst>
                                        </p:cTn>
                                        <p:tgtEl>
                                          <p:spTgt spid="2050"/>
                                        </p:tgtEl>
                                        <p:attrNameLst>
                                          <p:attrName>r</p:attrName>
                                        </p:attrNameLst>
                                      </p:cBhvr>
                                    </p:animRot>
                                    <p:animRot by="120000">
                                      <p:cBhvr>
                                        <p:cTn id="22" dur="200" fill="hold">
                                          <p:stCondLst>
                                            <p:cond delay="800"/>
                                          </p:stCondLst>
                                        </p:cTn>
                                        <p:tgtEl>
                                          <p:spTgt spid="2050"/>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2056"/>
                                        </p:tgtEl>
                                        <p:attrNameLst>
                                          <p:attrName>style.visibility</p:attrName>
                                        </p:attrNameLst>
                                      </p:cBhvr>
                                      <p:to>
                                        <p:strVal val="visible"/>
                                      </p:to>
                                    </p:set>
                                    <p:animEffect transition="in" filter="wipe(down)">
                                      <p:cBhvr>
                                        <p:cTn id="27" dur="580">
                                          <p:stCondLst>
                                            <p:cond delay="0"/>
                                          </p:stCondLst>
                                        </p:cTn>
                                        <p:tgtEl>
                                          <p:spTgt spid="2056"/>
                                        </p:tgtEl>
                                      </p:cBhvr>
                                    </p:animEffect>
                                    <p:anim calcmode="lin" valueType="num">
                                      <p:cBhvr>
                                        <p:cTn id="28" dur="1822" tmFilter="0,0; 0.14,0.36; 0.43,0.73; 0.71,0.91; 1.0,1.0">
                                          <p:stCondLst>
                                            <p:cond delay="0"/>
                                          </p:stCondLst>
                                        </p:cTn>
                                        <p:tgtEl>
                                          <p:spTgt spid="205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205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205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205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2056"/>
                                        </p:tgtEl>
                                        <p:attrNameLst>
                                          <p:attrName>ppt_y</p:attrName>
                                        </p:attrNameLst>
                                      </p:cBhvr>
                                      <p:tavLst>
                                        <p:tav tm="0" fmla="#ppt_y-sin(pi*$)/81">
                                          <p:val>
                                            <p:fltVal val="0"/>
                                          </p:val>
                                        </p:tav>
                                        <p:tav tm="100000">
                                          <p:val>
                                            <p:fltVal val="1"/>
                                          </p:val>
                                        </p:tav>
                                      </p:tavLst>
                                    </p:anim>
                                    <p:animScale>
                                      <p:cBhvr>
                                        <p:cTn id="33" dur="26">
                                          <p:stCondLst>
                                            <p:cond delay="650"/>
                                          </p:stCondLst>
                                        </p:cTn>
                                        <p:tgtEl>
                                          <p:spTgt spid="2056"/>
                                        </p:tgtEl>
                                      </p:cBhvr>
                                      <p:to x="100000" y="60000"/>
                                    </p:animScale>
                                    <p:animScale>
                                      <p:cBhvr>
                                        <p:cTn id="34" dur="166" decel="50000">
                                          <p:stCondLst>
                                            <p:cond delay="676"/>
                                          </p:stCondLst>
                                        </p:cTn>
                                        <p:tgtEl>
                                          <p:spTgt spid="2056"/>
                                        </p:tgtEl>
                                      </p:cBhvr>
                                      <p:to x="100000" y="100000"/>
                                    </p:animScale>
                                    <p:animScale>
                                      <p:cBhvr>
                                        <p:cTn id="35" dur="26">
                                          <p:stCondLst>
                                            <p:cond delay="1312"/>
                                          </p:stCondLst>
                                        </p:cTn>
                                        <p:tgtEl>
                                          <p:spTgt spid="2056"/>
                                        </p:tgtEl>
                                      </p:cBhvr>
                                      <p:to x="100000" y="80000"/>
                                    </p:animScale>
                                    <p:animScale>
                                      <p:cBhvr>
                                        <p:cTn id="36" dur="166" decel="50000">
                                          <p:stCondLst>
                                            <p:cond delay="1338"/>
                                          </p:stCondLst>
                                        </p:cTn>
                                        <p:tgtEl>
                                          <p:spTgt spid="2056"/>
                                        </p:tgtEl>
                                      </p:cBhvr>
                                      <p:to x="100000" y="100000"/>
                                    </p:animScale>
                                    <p:animScale>
                                      <p:cBhvr>
                                        <p:cTn id="37" dur="26">
                                          <p:stCondLst>
                                            <p:cond delay="1642"/>
                                          </p:stCondLst>
                                        </p:cTn>
                                        <p:tgtEl>
                                          <p:spTgt spid="2056"/>
                                        </p:tgtEl>
                                      </p:cBhvr>
                                      <p:to x="100000" y="90000"/>
                                    </p:animScale>
                                    <p:animScale>
                                      <p:cBhvr>
                                        <p:cTn id="38" dur="166" decel="50000">
                                          <p:stCondLst>
                                            <p:cond delay="1668"/>
                                          </p:stCondLst>
                                        </p:cTn>
                                        <p:tgtEl>
                                          <p:spTgt spid="2056"/>
                                        </p:tgtEl>
                                      </p:cBhvr>
                                      <p:to x="100000" y="100000"/>
                                    </p:animScale>
                                    <p:animScale>
                                      <p:cBhvr>
                                        <p:cTn id="39" dur="26">
                                          <p:stCondLst>
                                            <p:cond delay="1808"/>
                                          </p:stCondLst>
                                        </p:cTn>
                                        <p:tgtEl>
                                          <p:spTgt spid="2056"/>
                                        </p:tgtEl>
                                      </p:cBhvr>
                                      <p:to x="100000" y="95000"/>
                                    </p:animScale>
                                    <p:animScale>
                                      <p:cBhvr>
                                        <p:cTn id="40" dur="166" decel="50000">
                                          <p:stCondLst>
                                            <p:cond delay="1834"/>
                                          </p:stCondLst>
                                        </p:cTn>
                                        <p:tgtEl>
                                          <p:spTgt spid="2056"/>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bg/>
                                          </p:spTgt>
                                        </p:tgtEl>
                                        <p:attrNameLst>
                                          <p:attrName>style.visibility</p:attrName>
                                        </p:attrNameLst>
                                      </p:cBhvr>
                                      <p:to>
                                        <p:strVal val="visible"/>
                                      </p:to>
                                    </p:set>
                                    <p:animEffect transition="in" filter="fade">
                                      <p:cBhvr>
                                        <p:cTn id="45" dur="500"/>
                                        <p:tgtEl>
                                          <p:spTgt spid="3">
                                            <p:bg/>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
                                            <p:txEl>
                                              <p:pRg st="0" end="0"/>
                                            </p:txEl>
                                          </p:spTgt>
                                        </p:tgtEl>
                                        <p:attrNameLst>
                                          <p:attrName>style.visibility</p:attrName>
                                        </p:attrNameLst>
                                      </p:cBhvr>
                                      <p:to>
                                        <p:strVal val="visible"/>
                                      </p:to>
                                    </p:set>
                                    <p:animEffect transition="in" filter="fade">
                                      <p:cBhvr>
                                        <p:cTn id="5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8CD71C-A680-4C90-B5EE-3A735778C1B0}"/>
              </a:ext>
            </a:extLst>
          </p:cNvPr>
          <p:cNvSpPr>
            <a:spLocks noGrp="1"/>
          </p:cNvSpPr>
          <p:nvPr>
            <p:ph type="title"/>
          </p:nvPr>
        </p:nvSpPr>
        <p:spPr>
          <a:xfrm>
            <a:off x="717288" y="619125"/>
            <a:ext cx="10920530" cy="896092"/>
          </a:xfrm>
        </p:spPr>
        <p:txBody>
          <a:bodyPr>
            <a:normAutofit fontScale="90000"/>
          </a:bodyPr>
          <a:lstStyle/>
          <a:p>
            <a:pPr algn="ctr"/>
            <a:r>
              <a:rPr lang="es-MX" sz="5400" dirty="0">
                <a:latin typeface="Agency FB" panose="020B0503020202020204" pitchFamily="34" charset="0"/>
                <a:hlinkClick r:id="rId2">
                  <a:extLst>
                    <a:ext uri="{A12FA001-AC4F-418D-AE19-62706E023703}">
                      <ahyp:hlinkClr xmlns:ahyp="http://schemas.microsoft.com/office/drawing/2018/hyperlinkcolor" val="tx"/>
                    </a:ext>
                  </a:extLst>
                </a:hlinkClick>
              </a:rPr>
              <a:t>Causas del fracaso escolar: sistema educativo</a:t>
            </a:r>
            <a:br>
              <a:rPr lang="es-MX" b="1" dirty="0">
                <a:hlinkClick r:id="rId2">
                  <a:extLst>
                    <a:ext uri="{A12FA001-AC4F-418D-AE19-62706E023703}">
                      <ahyp:hlinkClr xmlns:ahyp="http://schemas.microsoft.com/office/drawing/2018/hyperlinkcolor" val="tx"/>
                    </a:ext>
                  </a:extLst>
                </a:hlinkClick>
              </a:rPr>
            </a:br>
            <a:endParaRPr lang="es-MX" dirty="0"/>
          </a:p>
        </p:txBody>
      </p:sp>
      <p:sp>
        <p:nvSpPr>
          <p:cNvPr id="3" name="Marcador de contenido 2">
            <a:extLst>
              <a:ext uri="{FF2B5EF4-FFF2-40B4-BE49-F238E27FC236}">
                <a16:creationId xmlns:a16="http://schemas.microsoft.com/office/drawing/2014/main" id="{A82BBFC1-6BF4-4672-9E6D-89E41A33AC40}"/>
              </a:ext>
            </a:extLst>
          </p:cNvPr>
          <p:cNvSpPr>
            <a:spLocks noGrp="1"/>
          </p:cNvSpPr>
          <p:nvPr>
            <p:ph idx="1"/>
          </p:nvPr>
        </p:nvSpPr>
        <p:spPr>
          <a:xfrm>
            <a:off x="1371601" y="2030506"/>
            <a:ext cx="5593976" cy="3836894"/>
          </a:xfrm>
          <a:solidFill>
            <a:schemeClr val="accent2">
              <a:lumMod val="40000"/>
              <a:lumOff val="60000"/>
            </a:schemeClr>
          </a:solidFill>
        </p:spPr>
        <p:txBody>
          <a:bodyPr>
            <a:normAutofit fontScale="92500" lnSpcReduction="20000"/>
          </a:bodyPr>
          <a:lstStyle/>
          <a:p>
            <a:pPr marL="0" indent="0">
              <a:buNone/>
            </a:pPr>
            <a:r>
              <a:rPr lang="es-MX" dirty="0"/>
              <a:t>En cuanto a las causas del fracaso escolar debidas al funcionamiento del sistema educativo nos referimos a la gestión y administración y también al </a:t>
            </a:r>
            <a:r>
              <a:rPr lang="es-MX" dirty="0">
                <a:hlinkClick r:id="rId3"/>
              </a:rPr>
              <a:t>rol del profesor</a:t>
            </a:r>
            <a:r>
              <a:rPr lang="es-MX" dirty="0"/>
              <a:t>:</a:t>
            </a:r>
          </a:p>
          <a:p>
            <a:r>
              <a:rPr lang="es-MX" dirty="0"/>
              <a:t>La gestión de los centros educativos.</a:t>
            </a:r>
          </a:p>
          <a:p>
            <a:r>
              <a:rPr lang="es-MX" dirty="0"/>
              <a:t>La práctica docente.</a:t>
            </a:r>
          </a:p>
          <a:p>
            <a:r>
              <a:rPr lang="es-MX" dirty="0"/>
              <a:t>La administración educativa.</a:t>
            </a:r>
          </a:p>
          <a:p>
            <a:r>
              <a:rPr lang="es-MX" dirty="0"/>
              <a:t>La actitud y las creencias del profesorado.</a:t>
            </a:r>
          </a:p>
          <a:p>
            <a:r>
              <a:rPr lang="es-MX" dirty="0"/>
              <a:t>La preparación del profesorado.</a:t>
            </a:r>
          </a:p>
          <a:p>
            <a:r>
              <a:rPr lang="es-MX" dirty="0"/>
              <a:t>Los métodos de enseñanza de los profesores.</a:t>
            </a:r>
          </a:p>
          <a:p>
            <a:endParaRPr lang="es-MX" dirty="0"/>
          </a:p>
        </p:txBody>
      </p:sp>
      <p:pic>
        <p:nvPicPr>
          <p:cNvPr id="4098" name="Picture 2" descr="Qué es el fracaso escolar: causas, tipos y consecuencias - Causas del fracaso escolar">
            <a:extLst>
              <a:ext uri="{FF2B5EF4-FFF2-40B4-BE49-F238E27FC236}">
                <a16:creationId xmlns:a16="http://schemas.microsoft.com/office/drawing/2014/main" id="{598D4B2C-79F8-4C5B-AD61-EA9C7C68C0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220628">
            <a:off x="8122994" y="2233591"/>
            <a:ext cx="2932274" cy="34307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67874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2ED95-758A-43DB-B244-E33AF32D5F6F}"/>
              </a:ext>
            </a:extLst>
          </p:cNvPr>
          <p:cNvSpPr>
            <a:spLocks noGrp="1"/>
          </p:cNvSpPr>
          <p:nvPr>
            <p:ph type="title"/>
          </p:nvPr>
        </p:nvSpPr>
        <p:spPr/>
        <p:txBody>
          <a:bodyPr/>
          <a:lstStyle/>
          <a:p>
            <a:r>
              <a:rPr lang="es-MX" dirty="0"/>
              <a:t>                </a:t>
            </a:r>
            <a:r>
              <a:rPr lang="es-MX" sz="5400" dirty="0">
                <a:latin typeface="Agency FB" panose="020B0503020202020204" pitchFamily="34" charset="0"/>
              </a:rPr>
              <a:t>Causas del fracaso escolar</a:t>
            </a:r>
            <a:endParaRPr lang="es-MX" dirty="0">
              <a:latin typeface="Agency FB" panose="020B0503020202020204" pitchFamily="34" charset="0"/>
            </a:endParaRPr>
          </a:p>
        </p:txBody>
      </p:sp>
      <p:sp>
        <p:nvSpPr>
          <p:cNvPr id="3" name="Marcador de contenido 2">
            <a:extLst>
              <a:ext uri="{FF2B5EF4-FFF2-40B4-BE49-F238E27FC236}">
                <a16:creationId xmlns:a16="http://schemas.microsoft.com/office/drawing/2014/main" id="{5C145971-1532-4C2E-BCB7-0C7652376B5B}"/>
              </a:ext>
            </a:extLst>
          </p:cNvPr>
          <p:cNvSpPr>
            <a:spLocks noGrp="1"/>
          </p:cNvSpPr>
          <p:nvPr>
            <p:ph idx="1"/>
          </p:nvPr>
        </p:nvSpPr>
        <p:spPr>
          <a:solidFill>
            <a:schemeClr val="accent2">
              <a:lumMod val="40000"/>
              <a:lumOff val="60000"/>
            </a:schemeClr>
          </a:solidFill>
        </p:spPr>
        <p:txBody>
          <a:bodyPr>
            <a:normAutofit fontScale="77500" lnSpcReduction="20000"/>
          </a:bodyPr>
          <a:lstStyle/>
          <a:p>
            <a:r>
              <a:rPr lang="es-MX" dirty="0"/>
              <a:t>Entre las causas del fracaso escolar relacionadas con las características individuales del alumno encontramos:</a:t>
            </a:r>
          </a:p>
          <a:p>
            <a:r>
              <a:rPr lang="es-MX" dirty="0"/>
              <a:t>El nivel motivacional del alumno.</a:t>
            </a:r>
          </a:p>
          <a:p>
            <a:r>
              <a:rPr lang="es-MX" dirty="0"/>
              <a:t>Su esfuerzo.</a:t>
            </a:r>
          </a:p>
          <a:p>
            <a:r>
              <a:rPr lang="es-MX" dirty="0"/>
              <a:t>La percepción que tiene del apoyo y la ayuda de sus padres.</a:t>
            </a:r>
          </a:p>
          <a:p>
            <a:r>
              <a:rPr lang="es-MX" dirty="0"/>
              <a:t>La implicación del niño en su propio proceso de aprendizaje.</a:t>
            </a:r>
          </a:p>
          <a:p>
            <a:r>
              <a:rPr lang="es-MX" dirty="0"/>
              <a:t>Sus intereses.</a:t>
            </a:r>
          </a:p>
          <a:p>
            <a:r>
              <a:rPr lang="es-MX" dirty="0"/>
              <a:t>Su autosuficiencia.</a:t>
            </a:r>
          </a:p>
          <a:p>
            <a:r>
              <a:rPr lang="es-MX" dirty="0"/>
              <a:t>Sus actitudes y creencias en relación a la enseñanza.</a:t>
            </a:r>
          </a:p>
          <a:p>
            <a:r>
              <a:rPr lang="es-MX" dirty="0"/>
              <a:t>Problemas de aprendizaje.</a:t>
            </a:r>
          </a:p>
        </p:txBody>
      </p:sp>
      <p:pic>
        <p:nvPicPr>
          <p:cNvPr id="4" name="Imagen 3">
            <a:extLst>
              <a:ext uri="{FF2B5EF4-FFF2-40B4-BE49-F238E27FC236}">
                <a16:creationId xmlns:a16="http://schemas.microsoft.com/office/drawing/2014/main" id="{E1FF6B04-F2E1-41FD-B0D5-A93B32D47DE9}"/>
              </a:ext>
            </a:extLst>
          </p:cNvPr>
          <p:cNvPicPr>
            <a:picLocks noChangeAspect="1"/>
          </p:cNvPicPr>
          <p:nvPr/>
        </p:nvPicPr>
        <p:blipFill>
          <a:blip r:embed="rId2"/>
          <a:stretch>
            <a:fillRect/>
          </a:stretch>
        </p:blipFill>
        <p:spPr>
          <a:xfrm>
            <a:off x="8116700" y="3728758"/>
            <a:ext cx="3622582" cy="2713440"/>
          </a:xfrm>
          <a:prstGeom prst="rect">
            <a:avLst/>
          </a:prstGeom>
        </p:spPr>
      </p:pic>
    </p:spTree>
    <p:extLst>
      <p:ext uri="{BB962C8B-B14F-4D97-AF65-F5344CB8AC3E}">
        <p14:creationId xmlns:p14="http://schemas.microsoft.com/office/powerpoint/2010/main" val="49488320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 calcmode="lin" valueType="num">
                                      <p:cBhvr additive="base">
                                        <p:cTn id="19" dur="500" fill="hold"/>
                                        <p:tgtEl>
                                          <p:spTgt spid="3">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additive="base">
                                        <p:cTn id="4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 calcmode="lin" valueType="num">
                                      <p:cBhvr additive="base">
                                        <p:cTn id="4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additive="base">
                                        <p:cTn id="5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additive="base">
                                        <p:cTn id="6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 calcmode="lin" valueType="num">
                                      <p:cBhvr additive="base">
                                        <p:cTn id="6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8" end="8"/>
                                            </p:txEl>
                                          </p:spTgt>
                                        </p:tgtEl>
                                        <p:attrNameLst>
                                          <p:attrName>style.visibility</p:attrName>
                                        </p:attrNameLst>
                                      </p:cBhvr>
                                      <p:to>
                                        <p:strVal val="visible"/>
                                      </p:to>
                                    </p:set>
                                    <p:anim calcmode="lin" valueType="num">
                                      <p:cBhvr additive="base">
                                        <p:cTn id="7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986FC1-337E-480A-BF75-9FF3C31F9C17}"/>
              </a:ext>
            </a:extLst>
          </p:cNvPr>
          <p:cNvSpPr>
            <a:spLocks noGrp="1"/>
          </p:cNvSpPr>
          <p:nvPr>
            <p:ph type="title"/>
          </p:nvPr>
        </p:nvSpPr>
        <p:spPr/>
        <p:txBody>
          <a:bodyPr>
            <a:normAutofit fontScale="90000"/>
          </a:bodyPr>
          <a:lstStyle/>
          <a:p>
            <a:pPr algn="ctr"/>
            <a:r>
              <a:rPr lang="es-MX" sz="5400" dirty="0">
                <a:latin typeface="Agency FB" panose="020B0503020202020204" pitchFamily="34" charset="0"/>
                <a:hlinkClick r:id="rId2"/>
              </a:rPr>
              <a:t>Causas del fracaso escolar: entorno</a:t>
            </a:r>
            <a:br>
              <a:rPr lang="es-MX" b="1" dirty="0"/>
            </a:br>
            <a:endParaRPr lang="es-MX" dirty="0"/>
          </a:p>
        </p:txBody>
      </p:sp>
      <p:sp>
        <p:nvSpPr>
          <p:cNvPr id="3" name="Marcador de contenido 2">
            <a:extLst>
              <a:ext uri="{FF2B5EF4-FFF2-40B4-BE49-F238E27FC236}">
                <a16:creationId xmlns:a16="http://schemas.microsoft.com/office/drawing/2014/main" id="{1CB5D34C-42FC-4193-B640-47F0CB4CFD67}"/>
              </a:ext>
            </a:extLst>
          </p:cNvPr>
          <p:cNvSpPr>
            <a:spLocks noGrp="1"/>
          </p:cNvSpPr>
          <p:nvPr>
            <p:ph idx="1"/>
          </p:nvPr>
        </p:nvSpPr>
        <p:spPr>
          <a:xfrm>
            <a:off x="927849" y="2078182"/>
            <a:ext cx="7384878" cy="3744394"/>
          </a:xfrm>
          <a:solidFill>
            <a:schemeClr val="accent2">
              <a:lumMod val="40000"/>
              <a:lumOff val="60000"/>
            </a:schemeClr>
          </a:solidFill>
        </p:spPr>
        <p:txBody>
          <a:bodyPr>
            <a:normAutofit fontScale="77500" lnSpcReduction="20000"/>
          </a:bodyPr>
          <a:lstStyle/>
          <a:p>
            <a:pPr marL="0" indent="0">
              <a:buNone/>
            </a:pPr>
            <a:r>
              <a:rPr lang="es-MX" dirty="0"/>
              <a:t>Entre las causas del fracaso escolar relacionadas con factores sociales y familiares podemos encontrar:</a:t>
            </a:r>
          </a:p>
          <a:p>
            <a:r>
              <a:rPr lang="es-MX" dirty="0"/>
              <a:t>El nivel económico familiar.</a:t>
            </a:r>
          </a:p>
          <a:p>
            <a:r>
              <a:rPr lang="es-MX" dirty="0"/>
              <a:t>La cultura.</a:t>
            </a:r>
          </a:p>
          <a:p>
            <a:r>
              <a:rPr lang="es-MX" dirty="0"/>
              <a:t>La relación del alumno con su entorno.</a:t>
            </a:r>
          </a:p>
          <a:p>
            <a:r>
              <a:rPr lang="es-MX" dirty="0"/>
              <a:t>Clase social y origen del alumno.</a:t>
            </a:r>
          </a:p>
          <a:p>
            <a:r>
              <a:rPr lang="es-MX" dirty="0"/>
              <a:t>La profesión de los padres.</a:t>
            </a:r>
          </a:p>
          <a:p>
            <a:r>
              <a:rPr lang="es-MX" dirty="0"/>
              <a:t>La estructura familiar.</a:t>
            </a:r>
          </a:p>
          <a:p>
            <a:r>
              <a:rPr lang="es-MX" dirty="0"/>
              <a:t>Por esta razón, desde el sistema educativo se debe velar por proporcionar una respuesta educativa que fomente la igualdad de oportunidades independientemente de la cultura y la economía de los alumnos.</a:t>
            </a:r>
          </a:p>
          <a:p>
            <a:endParaRPr lang="es-MX" dirty="0"/>
          </a:p>
        </p:txBody>
      </p:sp>
      <p:pic>
        <p:nvPicPr>
          <p:cNvPr id="3074" name="Picture 2" descr="El fracaso escolar. - Cartas al Director">
            <a:extLst>
              <a:ext uri="{FF2B5EF4-FFF2-40B4-BE49-F238E27FC236}">
                <a16:creationId xmlns:a16="http://schemas.microsoft.com/office/drawing/2014/main" id="{72B0220A-E9B0-4809-8298-1317769F11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42270" y="2396938"/>
            <a:ext cx="2351176" cy="3425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246672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anim calcmode="lin" valueType="num">
                                      <p:cBhvr>
                                        <p:cTn id="8" dur="2000" fill="hold"/>
                                        <p:tgtEl>
                                          <p:spTgt spid="3074"/>
                                        </p:tgtEl>
                                        <p:attrNameLst>
                                          <p:attrName>ppt_w</p:attrName>
                                        </p:attrNameLst>
                                      </p:cBhvr>
                                      <p:tavLst>
                                        <p:tav tm="0" fmla="#ppt_w*sin(2.5*pi*$)">
                                          <p:val>
                                            <p:fltVal val="0"/>
                                          </p:val>
                                        </p:tav>
                                        <p:tav tm="100000">
                                          <p:val>
                                            <p:fltVal val="1"/>
                                          </p:val>
                                        </p:tav>
                                      </p:tavLst>
                                    </p:anim>
                                    <p:anim calcmode="lin" valueType="num">
                                      <p:cBhvr>
                                        <p:cTn id="9" dur="2000" fill="hold"/>
                                        <p:tgtEl>
                                          <p:spTgt spid="307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additive="base">
                                        <p:cTn id="2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additive="base">
                                        <p:cTn id="3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additive="base">
                                        <p:cTn id="3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additive="base">
                                        <p:cTn id="4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3">
                                            <p:txEl>
                                              <p:pRg st="5" end="5"/>
                                            </p:txEl>
                                          </p:spTgt>
                                        </p:tgtEl>
                                        <p:attrNameLst>
                                          <p:attrName>style.visibility</p:attrName>
                                        </p:attrNameLst>
                                      </p:cBhvr>
                                      <p:to>
                                        <p:strVal val="visible"/>
                                      </p:to>
                                    </p:set>
                                    <p:anim calcmode="lin" valueType="num">
                                      <p:cBhvr additive="base">
                                        <p:cTn id="5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 calcmode="lin" valueType="num">
                                      <p:cBhvr additive="base">
                                        <p:cTn id="5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 calcmode="lin" valueType="num">
                                      <p:cBhvr additive="base">
                                        <p:cTn id="6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065C75-3AB4-4DB7-9116-2A7F8B2BCE13}"/>
              </a:ext>
            </a:extLst>
          </p:cNvPr>
          <p:cNvSpPr>
            <a:spLocks noGrp="1"/>
          </p:cNvSpPr>
          <p:nvPr>
            <p:ph type="title"/>
          </p:nvPr>
        </p:nvSpPr>
        <p:spPr/>
        <p:txBody>
          <a:bodyPr>
            <a:normAutofit fontScale="90000"/>
          </a:bodyPr>
          <a:lstStyle/>
          <a:p>
            <a:pPr algn="ctr"/>
            <a:r>
              <a:rPr lang="es-MX" sz="8000" dirty="0">
                <a:latin typeface="Agency FB" panose="020B0503020202020204" pitchFamily="34" charset="0"/>
              </a:rPr>
              <a:t>Tipos de fracaso escolar</a:t>
            </a:r>
            <a:br>
              <a:rPr lang="es-MX" dirty="0"/>
            </a:br>
            <a:endParaRPr lang="es-MX" dirty="0"/>
          </a:p>
        </p:txBody>
      </p:sp>
      <p:sp>
        <p:nvSpPr>
          <p:cNvPr id="3" name="Marcador de contenido 2">
            <a:extLst>
              <a:ext uri="{FF2B5EF4-FFF2-40B4-BE49-F238E27FC236}">
                <a16:creationId xmlns:a16="http://schemas.microsoft.com/office/drawing/2014/main" id="{398F9DB4-EC90-471E-AB4C-F6D68A551AAF}"/>
              </a:ext>
            </a:extLst>
          </p:cNvPr>
          <p:cNvSpPr>
            <a:spLocks noGrp="1"/>
          </p:cNvSpPr>
          <p:nvPr>
            <p:ph idx="1"/>
          </p:nvPr>
        </p:nvSpPr>
        <p:spPr>
          <a:xfrm>
            <a:off x="1371600" y="2003613"/>
            <a:ext cx="10085294" cy="4074458"/>
          </a:xfrm>
          <a:solidFill>
            <a:schemeClr val="accent2">
              <a:lumMod val="40000"/>
              <a:lumOff val="60000"/>
            </a:schemeClr>
          </a:solidFill>
        </p:spPr>
        <p:txBody>
          <a:bodyPr>
            <a:normAutofit fontScale="70000" lnSpcReduction="20000"/>
          </a:bodyPr>
          <a:lstStyle/>
          <a:p>
            <a:r>
              <a:rPr lang="es-MX" sz="2600" b="1" dirty="0"/>
              <a:t>Fracaso escolar primario</a:t>
            </a:r>
          </a:p>
          <a:p>
            <a:pPr marL="0" indent="0">
              <a:buNone/>
            </a:pPr>
            <a:r>
              <a:rPr lang="es-MX" sz="2600" dirty="0"/>
              <a:t>El primero de los tipos de fracaso escolar aparece</a:t>
            </a:r>
            <a:r>
              <a:rPr lang="es-MX" sz="2600" b="1" dirty="0"/>
              <a:t> en los primeros años de escolarización</a:t>
            </a:r>
            <a:r>
              <a:rPr lang="es-MX" sz="2600" dirty="0"/>
              <a:t> y se caracteriza por la aparición de </a:t>
            </a:r>
            <a:r>
              <a:rPr lang="es-MX" sz="2600" b="1" dirty="0"/>
              <a:t>problemas en el rendimiento académico</a:t>
            </a:r>
            <a:r>
              <a:rPr lang="es-MX" sz="2600" dirty="0"/>
              <a:t>. Además, se suele asociar a dificultades en la maduración del niño y dependiendo de cuales sean estas dificultades se podrán solucionar o, por lo contrario, devenir un problema de fracaso escolar permanente.</a:t>
            </a:r>
          </a:p>
          <a:p>
            <a:r>
              <a:rPr lang="es-MX" sz="2600" b="1" dirty="0"/>
              <a:t>Fracaso escolar secundario</a:t>
            </a:r>
          </a:p>
          <a:p>
            <a:pPr marL="0" indent="0">
              <a:buNone/>
            </a:pPr>
            <a:r>
              <a:rPr lang="es-MX" sz="2600" dirty="0"/>
              <a:t>El segundo de los tipos de fracaso escolar aparece </a:t>
            </a:r>
            <a:r>
              <a:rPr lang="es-MX" sz="2600" b="1" dirty="0"/>
              <a:t>unos años después</a:t>
            </a:r>
            <a:r>
              <a:rPr lang="es-MX" sz="2600" dirty="0"/>
              <a:t> del inicio de la escolarización. Debemos tener en cuenta los años escolares previos al fracaso secundario son de muy buenos resultados académicos, pero pasados unos años aparece el fracaso escolar secundario acompañado de dificultades y problemas. Pues los problemas que aparecen en este tipo de fracaso suelen ser debidos a cambios en el alumno, como por ejemplo, el cambio de la infancia a la adolescencia o cualquier otro </a:t>
            </a:r>
            <a:r>
              <a:rPr lang="es-MX" sz="2600" b="1" dirty="0"/>
              <a:t>evento importante en la vida del niño</a:t>
            </a:r>
            <a:r>
              <a:rPr lang="es-MX" sz="2600" dirty="0"/>
              <a:t> que pueda interferir momentáneamente en su vida escolar.</a:t>
            </a:r>
          </a:p>
          <a:p>
            <a:endParaRPr lang="es-MX" dirty="0"/>
          </a:p>
        </p:txBody>
      </p:sp>
    </p:spTree>
    <p:extLst>
      <p:ext uri="{BB962C8B-B14F-4D97-AF65-F5344CB8AC3E}">
        <p14:creationId xmlns:p14="http://schemas.microsoft.com/office/powerpoint/2010/main" val="9662786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AB67E40-5756-465F-BF31-D9BAB750AA2C}"/>
              </a:ext>
            </a:extLst>
          </p:cNvPr>
          <p:cNvSpPr>
            <a:spLocks noGrp="1"/>
          </p:cNvSpPr>
          <p:nvPr>
            <p:ph idx="1"/>
          </p:nvPr>
        </p:nvSpPr>
        <p:spPr>
          <a:xfrm>
            <a:off x="1295400" y="268940"/>
            <a:ext cx="10282518" cy="3818965"/>
          </a:xfrm>
          <a:solidFill>
            <a:schemeClr val="accent2">
              <a:lumMod val="40000"/>
              <a:lumOff val="60000"/>
            </a:schemeClr>
          </a:solidFill>
        </p:spPr>
        <p:txBody>
          <a:bodyPr>
            <a:normAutofit fontScale="70000" lnSpcReduction="20000"/>
          </a:bodyPr>
          <a:lstStyle/>
          <a:p>
            <a:r>
              <a:rPr lang="es-MX" sz="2400" b="1" dirty="0"/>
              <a:t>Fracaso escolar circunstancial</a:t>
            </a:r>
          </a:p>
          <a:p>
            <a:pPr marL="0" indent="0">
              <a:buNone/>
            </a:pPr>
            <a:r>
              <a:rPr lang="es-MX" sz="2400" dirty="0"/>
              <a:t>El tercero de los tipos de fracaso escolar es </a:t>
            </a:r>
            <a:r>
              <a:rPr lang="es-MX" sz="2400" b="1" dirty="0"/>
              <a:t>transitorio y aislado</a:t>
            </a:r>
            <a:r>
              <a:rPr lang="es-MX" sz="2400" dirty="0"/>
              <a:t>. Este fracaso se de en una época determinada de la vida del niño y, por lo tanto, responde a </a:t>
            </a:r>
            <a:r>
              <a:rPr lang="es-MX" sz="2400" b="1" dirty="0"/>
              <a:t>causas concretas y excepcionales</a:t>
            </a:r>
            <a:r>
              <a:rPr lang="es-MX" sz="2400" dirty="0"/>
              <a:t> de dicha época o momento transitorio. Si las causas de este fracaso se pueden llegar a identificar, resulta más fácil abordarlas y tratarlas sin mayores problemas. Generalmente se trata de niños con un buen rendimiento académico, pero debido a este fracaso transitorio o circunstancial sus resultados se ven afectados, generalmente por situaciones que provocan un impacto emocional grande en el alumno.</a:t>
            </a:r>
          </a:p>
          <a:p>
            <a:r>
              <a:rPr lang="es-MX" sz="2400" b="1" dirty="0"/>
              <a:t>Fracaso escolar habitual</a:t>
            </a:r>
          </a:p>
          <a:p>
            <a:pPr marL="0" indent="0">
              <a:buNone/>
            </a:pPr>
            <a:r>
              <a:rPr lang="es-MX" sz="2400" dirty="0"/>
              <a:t>En los niños que presentan este tipo de fracaso escolar es común obtener </a:t>
            </a:r>
            <a:r>
              <a:rPr lang="es-MX" sz="2400" b="1" dirty="0"/>
              <a:t>malas notas y suspensos con frecuencia</a:t>
            </a:r>
            <a:r>
              <a:rPr lang="es-MX" sz="2400" dirty="0"/>
              <a:t> y se presenta, normalmente, desde el principio de su escolarización. Este tipo de fracaso suele ser debido a causas individuales del niño, como por ejemplo, el hecho de padecer un retraso o </a:t>
            </a:r>
            <a:r>
              <a:rPr lang="es-MX" sz="2400" dirty="0">
                <a:hlinkClick r:id="rId2"/>
              </a:rPr>
              <a:t>trastorno del desarrollo</a:t>
            </a:r>
            <a:r>
              <a:rPr lang="es-MX" sz="2400" dirty="0"/>
              <a:t> psicomotriz o del lenguaje hablado, entre otros, dando lugar a una desadaptación escolar</a:t>
            </a:r>
          </a:p>
          <a:p>
            <a:endParaRPr lang="es-MX" dirty="0"/>
          </a:p>
        </p:txBody>
      </p:sp>
      <p:pic>
        <p:nvPicPr>
          <p:cNvPr id="4" name="Imagen 3">
            <a:extLst>
              <a:ext uri="{FF2B5EF4-FFF2-40B4-BE49-F238E27FC236}">
                <a16:creationId xmlns:a16="http://schemas.microsoft.com/office/drawing/2014/main" id="{FFEE948A-D6A7-4786-A017-A073ADA8BA63}"/>
              </a:ext>
            </a:extLst>
          </p:cNvPr>
          <p:cNvPicPr>
            <a:picLocks noChangeAspect="1"/>
          </p:cNvPicPr>
          <p:nvPr/>
        </p:nvPicPr>
        <p:blipFill>
          <a:blip r:embed="rId3"/>
          <a:stretch>
            <a:fillRect/>
          </a:stretch>
        </p:blipFill>
        <p:spPr>
          <a:xfrm>
            <a:off x="7436223" y="4068714"/>
            <a:ext cx="3723841" cy="2789286"/>
          </a:xfrm>
          <a:prstGeom prst="rect">
            <a:avLst/>
          </a:prstGeom>
        </p:spPr>
      </p:pic>
      <p:pic>
        <p:nvPicPr>
          <p:cNvPr id="5122" name="Picture 2" descr="Fracaso escolar | Definición - Causas - Solución | Dr.Romeu">
            <a:extLst>
              <a:ext uri="{FF2B5EF4-FFF2-40B4-BE49-F238E27FC236}">
                <a16:creationId xmlns:a16="http://schemas.microsoft.com/office/drawing/2014/main" id="{32B67D53-DFFB-4917-97E4-DEEC606531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3602" y="3921750"/>
            <a:ext cx="4412398" cy="293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989544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down)">
                                      <p:cBhvr>
                                        <p:cTn id="7" dur="580">
                                          <p:stCondLst>
                                            <p:cond delay="0"/>
                                          </p:stCondLst>
                                        </p:cTn>
                                        <p:tgtEl>
                                          <p:spTgt spid="5122"/>
                                        </p:tgtEl>
                                      </p:cBhvr>
                                    </p:animEffect>
                                    <p:anim calcmode="lin" valueType="num">
                                      <p:cBhvr>
                                        <p:cTn id="8" dur="1822" tmFilter="0,0; 0.14,0.36; 0.43,0.73; 0.71,0.91; 1.0,1.0">
                                          <p:stCondLst>
                                            <p:cond delay="0"/>
                                          </p:stCondLst>
                                        </p:cTn>
                                        <p:tgtEl>
                                          <p:spTgt spid="512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12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12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12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122"/>
                                        </p:tgtEl>
                                        <p:attrNameLst>
                                          <p:attrName>ppt_y</p:attrName>
                                        </p:attrNameLst>
                                      </p:cBhvr>
                                      <p:tavLst>
                                        <p:tav tm="0" fmla="#ppt_y-sin(pi*$)/81">
                                          <p:val>
                                            <p:fltVal val="0"/>
                                          </p:val>
                                        </p:tav>
                                        <p:tav tm="100000">
                                          <p:val>
                                            <p:fltVal val="1"/>
                                          </p:val>
                                        </p:tav>
                                      </p:tavLst>
                                    </p:anim>
                                    <p:animScale>
                                      <p:cBhvr>
                                        <p:cTn id="13" dur="26">
                                          <p:stCondLst>
                                            <p:cond delay="650"/>
                                          </p:stCondLst>
                                        </p:cTn>
                                        <p:tgtEl>
                                          <p:spTgt spid="5122"/>
                                        </p:tgtEl>
                                      </p:cBhvr>
                                      <p:to x="100000" y="60000"/>
                                    </p:animScale>
                                    <p:animScale>
                                      <p:cBhvr>
                                        <p:cTn id="14" dur="166" decel="50000">
                                          <p:stCondLst>
                                            <p:cond delay="676"/>
                                          </p:stCondLst>
                                        </p:cTn>
                                        <p:tgtEl>
                                          <p:spTgt spid="5122"/>
                                        </p:tgtEl>
                                      </p:cBhvr>
                                      <p:to x="100000" y="100000"/>
                                    </p:animScale>
                                    <p:animScale>
                                      <p:cBhvr>
                                        <p:cTn id="15" dur="26">
                                          <p:stCondLst>
                                            <p:cond delay="1312"/>
                                          </p:stCondLst>
                                        </p:cTn>
                                        <p:tgtEl>
                                          <p:spTgt spid="5122"/>
                                        </p:tgtEl>
                                      </p:cBhvr>
                                      <p:to x="100000" y="80000"/>
                                    </p:animScale>
                                    <p:animScale>
                                      <p:cBhvr>
                                        <p:cTn id="16" dur="166" decel="50000">
                                          <p:stCondLst>
                                            <p:cond delay="1338"/>
                                          </p:stCondLst>
                                        </p:cTn>
                                        <p:tgtEl>
                                          <p:spTgt spid="5122"/>
                                        </p:tgtEl>
                                      </p:cBhvr>
                                      <p:to x="100000" y="100000"/>
                                    </p:animScale>
                                    <p:animScale>
                                      <p:cBhvr>
                                        <p:cTn id="17" dur="26">
                                          <p:stCondLst>
                                            <p:cond delay="1642"/>
                                          </p:stCondLst>
                                        </p:cTn>
                                        <p:tgtEl>
                                          <p:spTgt spid="5122"/>
                                        </p:tgtEl>
                                      </p:cBhvr>
                                      <p:to x="100000" y="90000"/>
                                    </p:animScale>
                                    <p:animScale>
                                      <p:cBhvr>
                                        <p:cTn id="18" dur="166" decel="50000">
                                          <p:stCondLst>
                                            <p:cond delay="1668"/>
                                          </p:stCondLst>
                                        </p:cTn>
                                        <p:tgtEl>
                                          <p:spTgt spid="5122"/>
                                        </p:tgtEl>
                                      </p:cBhvr>
                                      <p:to x="100000" y="100000"/>
                                    </p:animScale>
                                    <p:animScale>
                                      <p:cBhvr>
                                        <p:cTn id="19" dur="26">
                                          <p:stCondLst>
                                            <p:cond delay="1808"/>
                                          </p:stCondLst>
                                        </p:cTn>
                                        <p:tgtEl>
                                          <p:spTgt spid="5122"/>
                                        </p:tgtEl>
                                      </p:cBhvr>
                                      <p:to x="100000" y="95000"/>
                                    </p:animScale>
                                    <p:animScale>
                                      <p:cBhvr>
                                        <p:cTn id="20" dur="166" decel="50000">
                                          <p:stCondLst>
                                            <p:cond delay="1834"/>
                                          </p:stCondLst>
                                        </p:cTn>
                                        <p:tgtEl>
                                          <p:spTgt spid="512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3">
                                            <p:bg/>
                                          </p:spTgt>
                                        </p:tgtEl>
                                        <p:attrNameLst>
                                          <p:attrName>style.visibility</p:attrName>
                                        </p:attrNameLst>
                                      </p:cBhvr>
                                      <p:to>
                                        <p:strVal val="visible"/>
                                      </p:to>
                                    </p:set>
                                    <p:animEffect transition="in" filter="wipe(down)">
                                      <p:cBhvr>
                                        <p:cTn id="43" dur="500"/>
                                        <p:tgtEl>
                                          <p:spTgt spid="3">
                                            <p:bg/>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3">
                                            <p:txEl>
                                              <p:pRg st="0" end="0"/>
                                            </p:txEl>
                                          </p:spTgt>
                                        </p:tgtEl>
                                        <p:attrNameLst>
                                          <p:attrName>style.visibility</p:attrName>
                                        </p:attrNameLst>
                                      </p:cBhvr>
                                      <p:to>
                                        <p:strVal val="visible"/>
                                      </p:to>
                                    </p:set>
                                    <p:animEffect transition="in" filter="wipe(down)">
                                      <p:cBhvr>
                                        <p:cTn id="48" dur="500"/>
                                        <p:tgtEl>
                                          <p:spTgt spid="3">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3">
                                            <p:txEl>
                                              <p:pRg st="1" end="1"/>
                                            </p:txEl>
                                          </p:spTgt>
                                        </p:tgtEl>
                                        <p:attrNameLst>
                                          <p:attrName>style.visibility</p:attrName>
                                        </p:attrNameLst>
                                      </p:cBhvr>
                                      <p:to>
                                        <p:strVal val="visible"/>
                                      </p:to>
                                    </p:set>
                                    <p:animEffect transition="in" filter="wipe(down)">
                                      <p:cBhvr>
                                        <p:cTn id="53" dur="500"/>
                                        <p:tgtEl>
                                          <p:spTgt spid="3">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Effect transition="in" filter="wipe(down)">
                                      <p:cBhvr>
                                        <p:cTn id="58" dur="500"/>
                                        <p:tgtEl>
                                          <p:spTgt spid="3">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3">
                                            <p:txEl>
                                              <p:pRg st="3" end="3"/>
                                            </p:txEl>
                                          </p:spTgt>
                                        </p:tgtEl>
                                        <p:attrNameLst>
                                          <p:attrName>style.visibility</p:attrName>
                                        </p:attrNameLst>
                                      </p:cBhvr>
                                      <p:to>
                                        <p:strVal val="visible"/>
                                      </p:to>
                                    </p:set>
                                    <p:animEffect transition="in" filter="wipe(down)">
                                      <p:cBhvr>
                                        <p:cTn id="6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AA4AFF-2000-4A8C-9005-9048D7C93FE3}"/>
              </a:ext>
            </a:extLst>
          </p:cNvPr>
          <p:cNvSpPr>
            <a:spLocks noGrp="1"/>
          </p:cNvSpPr>
          <p:nvPr>
            <p:ph type="title"/>
          </p:nvPr>
        </p:nvSpPr>
        <p:spPr>
          <a:xfrm>
            <a:off x="1294362" y="0"/>
            <a:ext cx="9603275" cy="1049235"/>
          </a:xfrm>
        </p:spPr>
        <p:txBody>
          <a:bodyPr>
            <a:normAutofit fontScale="90000"/>
          </a:bodyPr>
          <a:lstStyle/>
          <a:p>
            <a:pPr algn="ctr"/>
            <a:r>
              <a:rPr lang="es-MX" sz="6000" dirty="0">
                <a:latin typeface="Agency FB" panose="020B0503020202020204" pitchFamily="34" charset="0"/>
              </a:rPr>
              <a:t>Consecuencias del fracaso escolar </a:t>
            </a:r>
          </a:p>
        </p:txBody>
      </p:sp>
      <p:sp>
        <p:nvSpPr>
          <p:cNvPr id="3" name="Marcador de contenido 2">
            <a:extLst>
              <a:ext uri="{FF2B5EF4-FFF2-40B4-BE49-F238E27FC236}">
                <a16:creationId xmlns:a16="http://schemas.microsoft.com/office/drawing/2014/main" id="{3D84E684-0CA6-4910-ABAE-7FB7F8EB9A0E}"/>
              </a:ext>
            </a:extLst>
          </p:cNvPr>
          <p:cNvSpPr>
            <a:spLocks noGrp="1"/>
          </p:cNvSpPr>
          <p:nvPr>
            <p:ph idx="1"/>
          </p:nvPr>
        </p:nvSpPr>
        <p:spPr>
          <a:xfrm>
            <a:off x="0" y="928308"/>
            <a:ext cx="12191999" cy="5929692"/>
          </a:xfrm>
          <a:solidFill>
            <a:schemeClr val="accent2">
              <a:lumMod val="40000"/>
              <a:lumOff val="60000"/>
            </a:schemeClr>
          </a:solidFill>
        </p:spPr>
        <p:txBody>
          <a:bodyPr>
            <a:noAutofit/>
          </a:bodyPr>
          <a:lstStyle/>
          <a:p>
            <a:r>
              <a:rPr lang="es-MX" sz="1600" b="1" dirty="0"/>
              <a:t>Insatisfacción y sensación de incompetencia.</a:t>
            </a:r>
          </a:p>
          <a:p>
            <a:pPr marL="0" indent="0">
              <a:buNone/>
            </a:pPr>
            <a:r>
              <a:rPr lang="es-MX" sz="1600" dirty="0"/>
              <a:t> La consecuencia más común entre los alumnos que no llegan a alcanzar los estudios mínimos es el hecho de creer con determinación que no son capaces de lograrlo, que el mundo académico no está hecho para ellos y no se sienten cómodos en él, es decir, sin duda sienten que son unos fracasados y que su paso por el colegio no ha servido para nada. En otras palabras, estos alumnos no se sienten satisfechos con su capacidad para aprender todo aquello que se les enseña en el colegio.</a:t>
            </a:r>
          </a:p>
          <a:p>
            <a:r>
              <a:rPr lang="es-MX" sz="1600" b="1" dirty="0"/>
              <a:t>Insatisfacción del profesorado.</a:t>
            </a:r>
          </a:p>
          <a:p>
            <a:pPr marL="0" indent="0">
              <a:buNone/>
            </a:pPr>
            <a:r>
              <a:rPr lang="es-MX" sz="1600" dirty="0"/>
              <a:t> En cuanto a los profesores, el fracaso escolar ocasiona que un gran número de profesores se sientan desconcertados, incómodos, desmotivados e ineptos a la hora de transmitir sus conocimientos a los alumnos. Incluso, en alguna ocasión se ha llegado a dar algún caso de depresión.</a:t>
            </a:r>
          </a:p>
          <a:p>
            <a:r>
              <a:rPr lang="es-MX" sz="1600" b="1" dirty="0"/>
              <a:t>Problemas laborales</a:t>
            </a:r>
            <a:r>
              <a:rPr lang="es-MX" sz="1600" dirty="0"/>
              <a:t>. </a:t>
            </a:r>
          </a:p>
          <a:p>
            <a:pPr marL="0" indent="0">
              <a:buNone/>
            </a:pPr>
            <a:r>
              <a:rPr lang="es-MX" sz="1600" dirty="0"/>
              <a:t>Otra consecuencia del fracaso escolar es la inclinación a la marginación laboral y social de estos alumnos.</a:t>
            </a:r>
          </a:p>
          <a:p>
            <a:r>
              <a:rPr lang="es-MX" sz="1600" b="1" dirty="0"/>
              <a:t>Preocupación de los padres.</a:t>
            </a:r>
          </a:p>
          <a:p>
            <a:pPr marL="0" indent="0">
              <a:buNone/>
            </a:pPr>
            <a:r>
              <a:rPr lang="es-MX" sz="1600" dirty="0"/>
              <a:t> En relación a las familias, las principales figuras que se ven afectadas por el fracaso escolar del niño son los padres. Pues estos se pueden sentir desesperanzados al ver las consecuencias y efectos negativos de los resultados académicos en su hijo.</a:t>
            </a:r>
          </a:p>
          <a:p>
            <a:r>
              <a:rPr lang="es-MX" sz="1600" b="1" dirty="0"/>
              <a:t>El abandono escolar es otra de las consecuencias del fracaso escolar. </a:t>
            </a:r>
          </a:p>
          <a:p>
            <a:pPr marL="0" indent="0">
              <a:buNone/>
            </a:pPr>
            <a:r>
              <a:rPr lang="es-MX" sz="1600" dirty="0"/>
              <a:t>Cuando los niños ven que no consiguen lograr el objetivo de alcanzar los estudios mínimos pueden decidir abandonar sus estudios debido a no verse capaces de finalizarlos.</a:t>
            </a:r>
          </a:p>
        </p:txBody>
      </p:sp>
    </p:spTree>
    <p:extLst>
      <p:ext uri="{BB962C8B-B14F-4D97-AF65-F5344CB8AC3E}">
        <p14:creationId xmlns:p14="http://schemas.microsoft.com/office/powerpoint/2010/main" val="1877354885"/>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additive="base">
                                        <p:cTn id="12"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additive="base">
                                        <p:cTn id="3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additive="base">
                                        <p:cTn id="4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additive="base">
                                        <p:cTn id="4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additive="base">
                                        <p:cTn id="5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 calcmode="lin" valueType="num">
                                      <p:cBhvr additive="base">
                                        <p:cTn id="6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3">
                                            <p:txEl>
                                              <p:pRg st="8" end="8"/>
                                            </p:txEl>
                                          </p:spTgt>
                                        </p:tgtEl>
                                        <p:attrNameLst>
                                          <p:attrName>style.visibility</p:attrName>
                                        </p:attrNameLst>
                                      </p:cBhvr>
                                      <p:to>
                                        <p:strVal val="visible"/>
                                      </p:to>
                                    </p:set>
                                    <p:anim calcmode="lin" valueType="num">
                                      <p:cBhvr additive="base">
                                        <p:cTn id="66"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7"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3">
                                            <p:txEl>
                                              <p:pRg st="9" end="9"/>
                                            </p:txEl>
                                          </p:spTgt>
                                        </p:tgtEl>
                                        <p:attrNameLst>
                                          <p:attrName>style.visibility</p:attrName>
                                        </p:attrNameLst>
                                      </p:cBhvr>
                                      <p:to>
                                        <p:strVal val="visible"/>
                                      </p:to>
                                    </p:set>
                                    <p:anim calcmode="lin" valueType="num">
                                      <p:cBhvr additive="base">
                                        <p:cTn id="72"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386</TotalTime>
  <Words>986</Words>
  <Application>Microsoft Office PowerPoint</Application>
  <PresentationFormat>Panorámica</PresentationFormat>
  <Paragraphs>56</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Agency FB</vt:lpstr>
      <vt:lpstr>Arial</vt:lpstr>
      <vt:lpstr>Gill Sans MT</vt:lpstr>
      <vt:lpstr>Wingdings</vt:lpstr>
      <vt:lpstr>Galería</vt:lpstr>
      <vt:lpstr>Fracaso escolar </vt:lpstr>
      <vt:lpstr>Temario</vt:lpstr>
      <vt:lpstr>¿Qué es el fracaso escolar?</vt:lpstr>
      <vt:lpstr>Causas del fracaso escolar: sistema educativo </vt:lpstr>
      <vt:lpstr>                Causas del fracaso escolar</vt:lpstr>
      <vt:lpstr>Causas del fracaso escolar: entorno </vt:lpstr>
      <vt:lpstr>Tipos de fracaso escolar </vt:lpstr>
      <vt:lpstr>Presentación de PowerPoint</vt:lpstr>
      <vt:lpstr>Consecuencias del fracaso escolar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Fracaso escolar</dc:title>
  <dc:creator>KAREN MARISOL MARTINEZ REYES</dc:creator>
  <cp:lastModifiedBy>KAREN MARISOL MARTINEZ REYES</cp:lastModifiedBy>
  <cp:revision>11</cp:revision>
  <dcterms:created xsi:type="dcterms:W3CDTF">2021-05-18T02:51:45Z</dcterms:created>
  <dcterms:modified xsi:type="dcterms:W3CDTF">2021-05-26T04:26:09Z</dcterms:modified>
</cp:coreProperties>
</file>