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56" r:id="rId3"/>
    <p:sldId id="259" r:id="rId4"/>
    <p:sldId id="262" r:id="rId5"/>
    <p:sldId id="263" r:id="rId6"/>
    <p:sldId id="264" r:id="rId7"/>
  </p:sldIdLst>
  <p:sldSz cx="6858000" cy="9144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38" autoAdjust="0"/>
    <p:restoredTop sz="94660"/>
  </p:normalViewPr>
  <p:slideViewPr>
    <p:cSldViewPr snapToGrid="0">
      <p:cViewPr>
        <p:scale>
          <a:sx n="90" d="100"/>
          <a:sy n="90" d="100"/>
        </p:scale>
        <p:origin x="1512" y="-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7736-185C-4F72-9DB2-EB7959B70D68}" type="datetimeFigureOut">
              <a:rPr lang="es-ES" smtClean="0"/>
              <a:t>28/05/2021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72652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7736-185C-4F72-9DB2-EB7959B70D68}" type="datetimeFigureOut">
              <a:rPr lang="es-ES" smtClean="0"/>
              <a:t>28/05/2021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59475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7736-185C-4F72-9DB2-EB7959B70D68}" type="datetimeFigureOut">
              <a:rPr lang="es-ES" smtClean="0"/>
              <a:t>28/05/2021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34389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7736-185C-4F72-9DB2-EB7959B70D68}" type="datetimeFigureOut">
              <a:rPr lang="es-ES" smtClean="0"/>
              <a:t>28/05/2021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88302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7736-185C-4F72-9DB2-EB7959B70D68}" type="datetimeFigureOut">
              <a:rPr lang="es-ES" smtClean="0"/>
              <a:t>28/05/2021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12772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7736-185C-4F72-9DB2-EB7959B70D68}" type="datetimeFigureOut">
              <a:rPr lang="es-ES" smtClean="0"/>
              <a:t>28/05/2021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85888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7736-185C-4F72-9DB2-EB7959B70D68}" type="datetimeFigureOut">
              <a:rPr lang="es-ES" smtClean="0"/>
              <a:t>28/05/2021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39660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7736-185C-4F72-9DB2-EB7959B70D68}" type="datetimeFigureOut">
              <a:rPr lang="es-ES" smtClean="0"/>
              <a:t>28/05/2021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45308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7736-185C-4F72-9DB2-EB7959B70D68}" type="datetimeFigureOut">
              <a:rPr lang="es-ES" smtClean="0"/>
              <a:t>28/05/2021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23347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7736-185C-4F72-9DB2-EB7959B70D68}" type="datetimeFigureOut">
              <a:rPr lang="es-ES" smtClean="0"/>
              <a:t>28/05/2021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8344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7736-185C-4F72-9DB2-EB7959B70D68}" type="datetimeFigureOut">
              <a:rPr lang="es-ES" smtClean="0"/>
              <a:t>28/05/2021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4207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5A7736-185C-4F72-9DB2-EB7959B70D68}" type="datetimeFigureOut">
              <a:rPr lang="es-ES" smtClean="0"/>
              <a:t>28/05/2021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53740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13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12" Type="http://schemas.microsoft.com/office/2007/relationships/hdphoto" Target="../media/hdphoto5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0" Type="http://schemas.microsoft.com/office/2007/relationships/hdphoto" Target="../media/hdphoto4.wdp"/><Relationship Id="rId4" Type="http://schemas.microsoft.com/office/2007/relationships/hdphoto" Target="../media/hdphoto1.wdp"/><Relationship Id="rId9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13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12" Type="http://schemas.microsoft.com/office/2007/relationships/hdphoto" Target="../media/hdphoto5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0" Type="http://schemas.microsoft.com/office/2007/relationships/hdphoto" Target="../media/hdphoto4.wdp"/><Relationship Id="rId4" Type="http://schemas.microsoft.com/office/2007/relationships/hdphoto" Target="../media/hdphoto1.wdp"/><Relationship Id="rId9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13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12" Type="http://schemas.microsoft.com/office/2007/relationships/hdphoto" Target="../media/hdphoto5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0" Type="http://schemas.microsoft.com/office/2007/relationships/hdphoto" Target="../media/hdphoto4.wdp"/><Relationship Id="rId4" Type="http://schemas.microsoft.com/office/2007/relationships/hdphoto" Target="../media/hdphoto1.wdp"/><Relationship Id="rId9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13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12" Type="http://schemas.microsoft.com/office/2007/relationships/hdphoto" Target="../media/hdphoto5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0" Type="http://schemas.microsoft.com/office/2007/relationships/hdphoto" Target="../media/hdphoto4.wdp"/><Relationship Id="rId4" Type="http://schemas.microsoft.com/office/2007/relationships/hdphoto" Target="../media/hdphoto1.wdp"/><Relationship Id="rId9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13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12" Type="http://schemas.microsoft.com/office/2007/relationships/hdphoto" Target="../media/hdphoto5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0" Type="http://schemas.microsoft.com/office/2007/relationships/hdphoto" Target="../media/hdphoto4.wdp"/><Relationship Id="rId4" Type="http://schemas.microsoft.com/office/2007/relationships/hdphoto" Target="../media/hdphoto1.wdp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rimaria educacion especial … | Registro de tareas, Agenda escolar para  imprimir, Carpeta del profes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6857999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adroTexto 1"/>
          <p:cNvSpPr txBox="1"/>
          <p:nvPr/>
        </p:nvSpPr>
        <p:spPr>
          <a:xfrm>
            <a:off x="2827869" y="7484533"/>
            <a:ext cx="40301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 smtClean="0">
                <a:latin typeface="Comic Sans MS" panose="030F0702030302020204" pitchFamily="66" charset="0"/>
              </a:rPr>
              <a:t>Zaira Vanessa Alvarez Valdez.</a:t>
            </a:r>
            <a:endParaRPr lang="es-ES" sz="20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796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506890" y="0"/>
            <a:ext cx="339067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sz="4400" dirty="0" smtClean="0">
                <a:solidFill>
                  <a:srgbClr val="7030A0"/>
                </a:solidFill>
                <a:latin typeface="Ink Free" panose="03080402000500000000" pitchFamily="66" charset="0"/>
              </a:rPr>
              <a:t>Diario de la alumna</a:t>
            </a:r>
            <a:endParaRPr lang="es-MX" sz="4400" dirty="0">
              <a:solidFill>
                <a:srgbClr val="7030A0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0" y="709149"/>
            <a:ext cx="6858000" cy="5093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Fecha: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Lunes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24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mayo de 2021         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# De alumnos: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Realizó todo el  plan de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trabajo: Si   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Favoreció el logro de él/los aprendizajes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esperados:  Si   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Suceso sorprendente o preocupante  en relación con las actividades planteadas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los alumnos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logran identificar mas acciones que pueden realizar por ellos mismos</a:t>
            </a:r>
            <a:endParaRPr lang="es-MX" sz="1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involucraron en las actividades: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Todos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Más </a:t>
            </a:r>
            <a:r>
              <a:rPr lang="es-MX" sz="13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Menos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Pocos</a:t>
            </a:r>
          </a:p>
          <a:p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actividad que más favoreció el aprendizaje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esperado: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Las acciones que puedo realizar solo y las acciones en las que necesito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ayuda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¿Por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qué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Porque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identifican que pueden realizar solos y en cuales necesitan apoyo.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actividad que más se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 dificultó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los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alumnos: ninguna actividad se les dificulto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Reacciones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los niños en las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actividades: les gustaron mucho las actividades y por lo mismo las realizaron con esmero.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intervención  docente ¿cómo lo hice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?, considero que fue buena, envié las instrucciones claras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 actividades de reforzamiento para alcanzar el aprendizaje esperado.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Señala y describe  cómo se realizó la evaluación de él/los aprendizajes esperados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por medio de una rubrica, observando los videos que enviaron donde los alumnos realizaban y explicaban los cuestionamientos de las actividades. Y con el cuaderno de evaluación continua.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Replanteamiento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 actividad ¿qué necesito modificar?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seguir aplicando actividades interactivas y donde los niños manipulen diferentes materiales para realizar las actividades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81903"/>
            <a:ext cx="1075935" cy="2627464"/>
          </a:xfrm>
          <a:prstGeom prst="rect">
            <a:avLst/>
          </a:prstGeom>
        </p:spPr>
      </p:pic>
      <p:pic>
        <p:nvPicPr>
          <p:cNvPr id="7" name="Picture 69">
            <a:extLst>
              <a:ext uri="{FF2B5EF4-FFF2-40B4-BE49-F238E27FC236}">
                <a16:creationId xmlns="" xmlns:a16="http://schemas.microsoft.com/office/drawing/2014/main" id="{625C509F-2F19-4FA5-8C90-B440FE83A2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98529" l="0" r="100000">
                        <a14:foregroundMark x1="33684" y1="32843" x2="14737" y2="59314"/>
                        <a14:foregroundMark x1="36842" y1="40686" x2="35789" y2="58333"/>
                        <a14:foregroundMark x1="34737" y1="63235" x2="24211" y2="93627"/>
                        <a14:foregroundMark x1="46316" y1="58824" x2="60000" y2="92647"/>
                        <a14:foregroundMark x1="44211" y1="30882" x2="50526" y2="52451"/>
                        <a14:foregroundMark x1="9474" y1="94118" x2="35789" y2="94608"/>
                        <a14:foregroundMark x1="9474" y1="7843" x2="3158" y2="1911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1248" y="7432118"/>
            <a:ext cx="720978" cy="154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2">
            <a:extLst>
              <a:ext uri="{FF2B5EF4-FFF2-40B4-BE49-F238E27FC236}">
                <a16:creationId xmlns="" xmlns:a16="http://schemas.microsoft.com/office/drawing/2014/main" id="{39A1716D-48FF-48DF-B384-B0E91C804A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99091" l="0" r="100000">
                        <a14:foregroundMark x1="58952" y1="40909" x2="71179" y2="48182"/>
                        <a14:foregroundMark x1="27074" y1="25909" x2="35808" y2="25909"/>
                        <a14:foregroundMark x1="18341" y1="75000" x2="19651" y2="90909"/>
                        <a14:foregroundMark x1="21834" y1="88636" x2="84279" y2="89091"/>
                        <a14:foregroundMark x1="29694" y1="82727" x2="47598" y2="82727"/>
                        <a14:foregroundMark x1="65502" y1="84545" x2="63319" y2="79545"/>
                        <a14:foregroundMark x1="91266" y1="88636" x2="95633" y2="8363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9049" y="7295197"/>
            <a:ext cx="1772032" cy="1702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8"/>
          <p:cNvPicPr>
            <a:picLocks noChangeAspect="1" noChangeArrowheads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4683" y="7432118"/>
            <a:ext cx="832427" cy="1520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agen 9">
            <a:extLst>
              <a:ext uri="{FF2B5EF4-FFF2-40B4-BE49-F238E27FC236}">
                <a16:creationId xmlns="" xmlns:a16="http://schemas.microsoft.com/office/drawing/2014/main" id="{639CB633-C05A-4318-873A-7D2931D3865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4059" b="96310" l="2101" r="97059">
                        <a14:foregroundMark x1="8824" y1="13284" x2="10084" y2="30258"/>
                        <a14:foregroundMark x1="2101" y1="60517" x2="8824" y2="60886"/>
                        <a14:foregroundMark x1="11765" y1="92251" x2="44958" y2="92620"/>
                        <a14:foregroundMark x1="44958" y1="92620" x2="45798" y2="92251"/>
                        <a14:foregroundMark x1="8824" y1="95203" x2="27731" y2="95572"/>
                        <a14:foregroundMark x1="16807" y1="7011" x2="32773" y2="5166"/>
                        <a14:foregroundMark x1="97059" y1="26937" x2="87815" y2="27675"/>
                        <a14:foregroundMark x1="92017" y1="22140" x2="94118" y2="26568"/>
                        <a14:foregroundMark x1="50840" y1="94096" x2="64286" y2="94096"/>
                        <a14:foregroundMark x1="68908" y1="94096" x2="84034" y2="94834"/>
                        <a14:foregroundMark x1="54202" y1="90775" x2="62185" y2="87085"/>
                        <a14:foregroundMark x1="50840" y1="95941" x2="66387" y2="95203"/>
                        <a14:foregroundMark x1="66387" y1="95203" x2="83193" y2="94096"/>
                        <a14:foregroundMark x1="70588" y1="96310" x2="84874" y2="9631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129978" y="7318837"/>
            <a:ext cx="1434891" cy="1633846"/>
          </a:xfrm>
          <a:prstGeom prst="rect">
            <a:avLst/>
          </a:prstGeom>
        </p:spPr>
      </p:pic>
      <p:pic>
        <p:nvPicPr>
          <p:cNvPr id="11" name="Picture 16"/>
          <p:cNvPicPr>
            <a:picLocks noChangeAspect="1" noChangeArrowheads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0" b="100000" l="0" r="93452">
                        <a14:foregroundMark x1="16667" y1="58528" x2="16667" y2="46488"/>
                        <a14:foregroundMark x1="27976" y1="46823" x2="33929" y2="58194"/>
                        <a14:foregroundMark x1="48214" y1="58863" x2="50000" y2="45485"/>
                        <a14:foregroundMark x1="63690" y1="44482" x2="67857" y2="55853"/>
                        <a14:foregroundMark x1="75000" y1="48161" x2="76786" y2="56522"/>
                        <a14:foregroundMark x1="62500" y1="41137" x2="35119" y2="38796"/>
                        <a14:foregroundMark x1="45833" y1="37124" x2="52381" y2="3712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9710" y="7395409"/>
            <a:ext cx="895617" cy="1593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76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629" y="7357840"/>
            <a:ext cx="826603" cy="1668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96356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733664" y="-60292"/>
            <a:ext cx="339067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sz="4400" dirty="0" smtClean="0">
                <a:solidFill>
                  <a:srgbClr val="7030A0"/>
                </a:solidFill>
                <a:latin typeface="Ink Free" panose="03080402000500000000" pitchFamily="66" charset="0"/>
              </a:rPr>
              <a:t>Diario de la alumna</a:t>
            </a:r>
            <a:endParaRPr lang="es-MX" sz="4400" dirty="0">
              <a:solidFill>
                <a:srgbClr val="7030A0"/>
              </a:solidFill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516536"/>
            <a:ext cx="1075935" cy="2627464"/>
          </a:xfrm>
          <a:prstGeom prst="rect">
            <a:avLst/>
          </a:prstGeom>
        </p:spPr>
      </p:pic>
      <p:pic>
        <p:nvPicPr>
          <p:cNvPr id="7" name="Picture 69">
            <a:extLst>
              <a:ext uri="{FF2B5EF4-FFF2-40B4-BE49-F238E27FC236}">
                <a16:creationId xmlns="" xmlns:a16="http://schemas.microsoft.com/office/drawing/2014/main" id="{625C509F-2F19-4FA5-8C90-B440FE83A2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98529" l="0" r="100000">
                        <a14:foregroundMark x1="33684" y1="32843" x2="14737" y2="59314"/>
                        <a14:foregroundMark x1="36842" y1="40686" x2="35789" y2="58333"/>
                        <a14:foregroundMark x1="34737" y1="63235" x2="24211" y2="93627"/>
                        <a14:foregroundMark x1="46316" y1="58824" x2="60000" y2="92647"/>
                        <a14:foregroundMark x1="44211" y1="30882" x2="50526" y2="52451"/>
                        <a14:foregroundMark x1="9474" y1="94118" x2="35789" y2="94608"/>
                        <a14:foregroundMark x1="9474" y1="7843" x2="3158" y2="1911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1248" y="7432118"/>
            <a:ext cx="720978" cy="154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2">
            <a:extLst>
              <a:ext uri="{FF2B5EF4-FFF2-40B4-BE49-F238E27FC236}">
                <a16:creationId xmlns="" xmlns:a16="http://schemas.microsoft.com/office/drawing/2014/main" id="{39A1716D-48FF-48DF-B384-B0E91C804A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99091" l="0" r="100000">
                        <a14:foregroundMark x1="58952" y1="40909" x2="71179" y2="48182"/>
                        <a14:foregroundMark x1="27074" y1="25909" x2="35808" y2="25909"/>
                        <a14:foregroundMark x1="18341" y1="75000" x2="19651" y2="90909"/>
                        <a14:foregroundMark x1="21834" y1="88636" x2="84279" y2="89091"/>
                        <a14:foregroundMark x1="29694" y1="82727" x2="47598" y2="82727"/>
                        <a14:foregroundMark x1="65502" y1="84545" x2="63319" y2="79545"/>
                        <a14:foregroundMark x1="91266" y1="88636" x2="95633" y2="8363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9049" y="7295197"/>
            <a:ext cx="1772032" cy="1702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8"/>
          <p:cNvPicPr>
            <a:picLocks noChangeAspect="1" noChangeArrowheads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4683" y="7432118"/>
            <a:ext cx="832427" cy="1520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agen 9">
            <a:extLst>
              <a:ext uri="{FF2B5EF4-FFF2-40B4-BE49-F238E27FC236}">
                <a16:creationId xmlns="" xmlns:a16="http://schemas.microsoft.com/office/drawing/2014/main" id="{639CB633-C05A-4318-873A-7D2931D3865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4059" b="96310" l="2101" r="97059">
                        <a14:foregroundMark x1="8824" y1="13284" x2="10084" y2="30258"/>
                        <a14:foregroundMark x1="2101" y1="60517" x2="8824" y2="60886"/>
                        <a14:foregroundMark x1="11765" y1="92251" x2="44958" y2="92620"/>
                        <a14:foregroundMark x1="44958" y1="92620" x2="45798" y2="92251"/>
                        <a14:foregroundMark x1="8824" y1="95203" x2="27731" y2="95572"/>
                        <a14:foregroundMark x1="16807" y1="7011" x2="32773" y2="5166"/>
                        <a14:foregroundMark x1="97059" y1="26937" x2="87815" y2="27675"/>
                        <a14:foregroundMark x1="92017" y1="22140" x2="94118" y2="26568"/>
                        <a14:foregroundMark x1="50840" y1="94096" x2="64286" y2="94096"/>
                        <a14:foregroundMark x1="68908" y1="94096" x2="84034" y2="94834"/>
                        <a14:foregroundMark x1="54202" y1="90775" x2="62185" y2="87085"/>
                        <a14:foregroundMark x1="50840" y1="95941" x2="66387" y2="95203"/>
                        <a14:foregroundMark x1="66387" y1="95203" x2="83193" y2="94096"/>
                        <a14:foregroundMark x1="70588" y1="96310" x2="84874" y2="9631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129978" y="7318837"/>
            <a:ext cx="1434891" cy="1633846"/>
          </a:xfrm>
          <a:prstGeom prst="rect">
            <a:avLst/>
          </a:prstGeom>
        </p:spPr>
      </p:pic>
      <p:pic>
        <p:nvPicPr>
          <p:cNvPr id="11" name="Picture 16"/>
          <p:cNvPicPr>
            <a:picLocks noChangeAspect="1" noChangeArrowheads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0" b="100000" l="0" r="93452">
                        <a14:foregroundMark x1="16667" y1="58528" x2="16667" y2="46488"/>
                        <a14:foregroundMark x1="27976" y1="46823" x2="33929" y2="58194"/>
                        <a14:foregroundMark x1="48214" y1="58863" x2="50000" y2="45485"/>
                        <a14:foregroundMark x1="63690" y1="44482" x2="67857" y2="55853"/>
                        <a14:foregroundMark x1="75000" y1="48161" x2="76786" y2="56522"/>
                        <a14:foregroundMark x1="62500" y1="41137" x2="35119" y2="38796"/>
                        <a14:foregroundMark x1="45833" y1="37124" x2="52381" y2="3712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9710" y="7395409"/>
            <a:ext cx="895617" cy="1593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76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629" y="7357840"/>
            <a:ext cx="826603" cy="1668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CuadroTexto 12"/>
          <p:cNvSpPr txBox="1"/>
          <p:nvPr/>
        </p:nvSpPr>
        <p:spPr>
          <a:xfrm>
            <a:off x="0" y="709149"/>
            <a:ext cx="68580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Fecha: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Martes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25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mayo de 2021         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# De alumnos: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Realizó todo el  plan de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trabajo: Si   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Favoreció el logro de él/los aprendizajes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esperados:  Si   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Suceso sorprendente o preocupante  en relación con las actividades planteadas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los alumnos han avanzado en los conocimientos de pensamiento matemático y realizan las actividades mejor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involucraron en las actividades: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Todos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Más </a:t>
            </a:r>
            <a:r>
              <a:rPr lang="es-MX" sz="13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 </a:t>
            </a:r>
            <a:r>
              <a:rPr lang="es-MX" sz="13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mitad</a:t>
            </a:r>
            <a:endParaRPr lang="es-MX" sz="13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Menos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Pocos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actividad que más favoreció el aprendizaje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esperado: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las de pensamiento matemático.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¿Por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qué?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Porque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pudieron </a:t>
            </a:r>
            <a:r>
              <a:rPr lang="es-MX" sz="1400" dirty="0" smtClean="0"/>
              <a:t>r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elacionar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colecciones de objetos con la grafía numérica que los representa </a:t>
            </a:r>
            <a:endParaRPr lang="es-MX" sz="1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actividad que más se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 dificultó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los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alumnos: ninguna actividad se les dificulto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Reacciones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los niños en las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actividades: interesados y participativos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intervención  docente ¿cómo lo hice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?, buena, ya que les proporcione actividades para reforzar el aprendizaje esperado que se trabajó.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Señala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describe  cómo se realizó la evaluación de él/los aprendizajes esperados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 medio de una rubrica, observando los videos que enviaron donde los alumnos realizaban y explicaban los cuestionamientos de las actividades. Y con el cuaderno de evaluación continua.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Replanteamiento de la actividad ¿qué necesito modificar? : seguir enviando actividades mas dinámicas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6685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733664" y="-60292"/>
            <a:ext cx="339067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sz="4400" dirty="0" smtClean="0">
                <a:solidFill>
                  <a:srgbClr val="7030A0"/>
                </a:solidFill>
                <a:latin typeface="Ink Free" panose="03080402000500000000" pitchFamily="66" charset="0"/>
              </a:rPr>
              <a:t>Diario de la alumna</a:t>
            </a:r>
            <a:endParaRPr lang="es-MX" sz="4400" dirty="0">
              <a:solidFill>
                <a:srgbClr val="7030A0"/>
              </a:solidFill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516536"/>
            <a:ext cx="1075935" cy="2627464"/>
          </a:xfrm>
          <a:prstGeom prst="rect">
            <a:avLst/>
          </a:prstGeom>
        </p:spPr>
      </p:pic>
      <p:pic>
        <p:nvPicPr>
          <p:cNvPr id="7" name="Picture 69">
            <a:extLst>
              <a:ext uri="{FF2B5EF4-FFF2-40B4-BE49-F238E27FC236}">
                <a16:creationId xmlns="" xmlns:a16="http://schemas.microsoft.com/office/drawing/2014/main" id="{625C509F-2F19-4FA5-8C90-B440FE83A2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98529" l="0" r="100000">
                        <a14:foregroundMark x1="33684" y1="32843" x2="14737" y2="59314"/>
                        <a14:foregroundMark x1="36842" y1="40686" x2="35789" y2="58333"/>
                        <a14:foregroundMark x1="34737" y1="63235" x2="24211" y2="93627"/>
                        <a14:foregroundMark x1="46316" y1="58824" x2="60000" y2="92647"/>
                        <a14:foregroundMark x1="44211" y1="30882" x2="50526" y2="52451"/>
                        <a14:foregroundMark x1="9474" y1="94118" x2="35789" y2="94608"/>
                        <a14:foregroundMark x1="9474" y1="7843" x2="3158" y2="1911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1248" y="7432118"/>
            <a:ext cx="720978" cy="154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2">
            <a:extLst>
              <a:ext uri="{FF2B5EF4-FFF2-40B4-BE49-F238E27FC236}">
                <a16:creationId xmlns="" xmlns:a16="http://schemas.microsoft.com/office/drawing/2014/main" id="{39A1716D-48FF-48DF-B384-B0E91C804A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99091" l="0" r="100000">
                        <a14:foregroundMark x1="58952" y1="40909" x2="71179" y2="48182"/>
                        <a14:foregroundMark x1="27074" y1="25909" x2="35808" y2="25909"/>
                        <a14:foregroundMark x1="18341" y1="75000" x2="19651" y2="90909"/>
                        <a14:foregroundMark x1="21834" y1="88636" x2="84279" y2="89091"/>
                        <a14:foregroundMark x1="29694" y1="82727" x2="47598" y2="82727"/>
                        <a14:foregroundMark x1="65502" y1="84545" x2="63319" y2="79545"/>
                        <a14:foregroundMark x1="91266" y1="88636" x2="95633" y2="8363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9049" y="7295197"/>
            <a:ext cx="1772032" cy="1702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8"/>
          <p:cNvPicPr>
            <a:picLocks noChangeAspect="1" noChangeArrowheads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4683" y="7432118"/>
            <a:ext cx="832427" cy="1520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agen 9">
            <a:extLst>
              <a:ext uri="{FF2B5EF4-FFF2-40B4-BE49-F238E27FC236}">
                <a16:creationId xmlns="" xmlns:a16="http://schemas.microsoft.com/office/drawing/2014/main" id="{639CB633-C05A-4318-873A-7D2931D3865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4059" b="96310" l="2101" r="97059">
                        <a14:foregroundMark x1="8824" y1="13284" x2="10084" y2="30258"/>
                        <a14:foregroundMark x1="2101" y1="60517" x2="8824" y2="60886"/>
                        <a14:foregroundMark x1="11765" y1="92251" x2="44958" y2="92620"/>
                        <a14:foregroundMark x1="44958" y1="92620" x2="45798" y2="92251"/>
                        <a14:foregroundMark x1="8824" y1="95203" x2="27731" y2="95572"/>
                        <a14:foregroundMark x1="16807" y1="7011" x2="32773" y2="5166"/>
                        <a14:foregroundMark x1="97059" y1="26937" x2="87815" y2="27675"/>
                        <a14:foregroundMark x1="92017" y1="22140" x2="94118" y2="26568"/>
                        <a14:foregroundMark x1="50840" y1="94096" x2="64286" y2="94096"/>
                        <a14:foregroundMark x1="68908" y1="94096" x2="84034" y2="94834"/>
                        <a14:foregroundMark x1="54202" y1="90775" x2="62185" y2="87085"/>
                        <a14:foregroundMark x1="50840" y1="95941" x2="66387" y2="95203"/>
                        <a14:foregroundMark x1="66387" y1="95203" x2="83193" y2="94096"/>
                        <a14:foregroundMark x1="70588" y1="96310" x2="84874" y2="9631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129978" y="7318837"/>
            <a:ext cx="1434891" cy="1633846"/>
          </a:xfrm>
          <a:prstGeom prst="rect">
            <a:avLst/>
          </a:prstGeom>
        </p:spPr>
      </p:pic>
      <p:pic>
        <p:nvPicPr>
          <p:cNvPr id="11" name="Picture 16"/>
          <p:cNvPicPr>
            <a:picLocks noChangeAspect="1" noChangeArrowheads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0" b="100000" l="0" r="93452">
                        <a14:foregroundMark x1="16667" y1="58528" x2="16667" y2="46488"/>
                        <a14:foregroundMark x1="27976" y1="46823" x2="33929" y2="58194"/>
                        <a14:foregroundMark x1="48214" y1="58863" x2="50000" y2="45485"/>
                        <a14:foregroundMark x1="63690" y1="44482" x2="67857" y2="55853"/>
                        <a14:foregroundMark x1="75000" y1="48161" x2="76786" y2="56522"/>
                        <a14:foregroundMark x1="62500" y1="41137" x2="35119" y2="38796"/>
                        <a14:foregroundMark x1="45833" y1="37124" x2="52381" y2="3712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9710" y="7395409"/>
            <a:ext cx="895617" cy="1593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76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629" y="7357840"/>
            <a:ext cx="826603" cy="1668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CuadroTexto 12"/>
          <p:cNvSpPr txBox="1"/>
          <p:nvPr/>
        </p:nvSpPr>
        <p:spPr>
          <a:xfrm>
            <a:off x="0" y="709149"/>
            <a:ext cx="6858000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Fecha: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Miércoles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26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mayo de 2021         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# De alumnos: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Realizó todo el  plan de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trabajo: Si   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Favoreció el logro de él/los aprendizajes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esperados:  Si   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Suceso sorprendente o preocupante  en relación con las actividades planteadas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van identificando </a:t>
            </a:r>
            <a:r>
              <a:rPr lang="es-MX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¿qué pasó primero?, ¿qué pasó después?, ¿y al final cómo terminó?</a:t>
            </a:r>
            <a:endParaRPr lang="es-MX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involucraron en las actividades: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Todos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Más </a:t>
            </a:r>
            <a:r>
              <a:rPr lang="es-MX" sz="13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 </a:t>
            </a:r>
            <a:r>
              <a:rPr lang="es-MX" sz="13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mitad</a:t>
            </a:r>
            <a:endParaRPr lang="es-MX" sz="13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Menos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Pocos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actividad que más favoreció el aprendizaje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esperado: la de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lenguaje y comunicación</a:t>
            </a:r>
            <a:endParaRPr lang="es-MX" sz="1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¿Por qué? Porque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muestran avances al describir historias, siguiendo el proceso inicio, desarrollo y final,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Reacciones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los niños en las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actividades: muy interesados al escuchar las explicaciones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intervención  docente ¿cómo lo hice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?, buena, ya que les proporcione actividades para reforzar el aprendizaje esperado que se trabajó.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Señala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describe  cómo se realizó la evaluación de él/los aprendizajes esperados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 medio de una rubrica, observando los videos que enviaron donde los alumnos realizaban y explicaban los cuestionamientos de las actividades. Y con el cuaderno de evaluación continua.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Replanteamiento de la actividad ¿qué necesito modificar? : enviar actividades que ayuden a que los alumnos puedan ir creando historias siguiendo el orden de la historia.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14278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733664" y="-60292"/>
            <a:ext cx="339067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sz="4400" dirty="0" smtClean="0">
                <a:solidFill>
                  <a:srgbClr val="7030A0"/>
                </a:solidFill>
                <a:latin typeface="Ink Free" panose="03080402000500000000" pitchFamily="66" charset="0"/>
              </a:rPr>
              <a:t>Diario de la alumna</a:t>
            </a:r>
            <a:endParaRPr lang="es-MX" sz="4400" dirty="0">
              <a:solidFill>
                <a:srgbClr val="7030A0"/>
              </a:solidFill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516536"/>
            <a:ext cx="1075935" cy="2627464"/>
          </a:xfrm>
          <a:prstGeom prst="rect">
            <a:avLst/>
          </a:prstGeom>
        </p:spPr>
      </p:pic>
      <p:pic>
        <p:nvPicPr>
          <p:cNvPr id="7" name="Picture 69">
            <a:extLst>
              <a:ext uri="{FF2B5EF4-FFF2-40B4-BE49-F238E27FC236}">
                <a16:creationId xmlns="" xmlns:a16="http://schemas.microsoft.com/office/drawing/2014/main" id="{625C509F-2F19-4FA5-8C90-B440FE83A2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98529" l="0" r="100000">
                        <a14:foregroundMark x1="33684" y1="32843" x2="14737" y2="59314"/>
                        <a14:foregroundMark x1="36842" y1="40686" x2="35789" y2="58333"/>
                        <a14:foregroundMark x1="34737" y1="63235" x2="24211" y2="93627"/>
                        <a14:foregroundMark x1="46316" y1="58824" x2="60000" y2="92647"/>
                        <a14:foregroundMark x1="44211" y1="30882" x2="50526" y2="52451"/>
                        <a14:foregroundMark x1="9474" y1="94118" x2="35789" y2="94608"/>
                        <a14:foregroundMark x1="9474" y1="7843" x2="3158" y2="1911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1248" y="7432118"/>
            <a:ext cx="720978" cy="154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2">
            <a:extLst>
              <a:ext uri="{FF2B5EF4-FFF2-40B4-BE49-F238E27FC236}">
                <a16:creationId xmlns="" xmlns:a16="http://schemas.microsoft.com/office/drawing/2014/main" id="{39A1716D-48FF-48DF-B384-B0E91C804A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99091" l="0" r="100000">
                        <a14:foregroundMark x1="58952" y1="40909" x2="71179" y2="48182"/>
                        <a14:foregroundMark x1="27074" y1="25909" x2="35808" y2="25909"/>
                        <a14:foregroundMark x1="18341" y1="75000" x2="19651" y2="90909"/>
                        <a14:foregroundMark x1="21834" y1="88636" x2="84279" y2="89091"/>
                        <a14:foregroundMark x1="29694" y1="82727" x2="47598" y2="82727"/>
                        <a14:foregroundMark x1="65502" y1="84545" x2="63319" y2="79545"/>
                        <a14:foregroundMark x1="91266" y1="88636" x2="95633" y2="8363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9049" y="7295197"/>
            <a:ext cx="1772032" cy="1702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8"/>
          <p:cNvPicPr>
            <a:picLocks noChangeAspect="1" noChangeArrowheads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4683" y="7432118"/>
            <a:ext cx="832427" cy="1520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agen 9">
            <a:extLst>
              <a:ext uri="{FF2B5EF4-FFF2-40B4-BE49-F238E27FC236}">
                <a16:creationId xmlns="" xmlns:a16="http://schemas.microsoft.com/office/drawing/2014/main" id="{639CB633-C05A-4318-873A-7D2931D3865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4059" b="96310" l="2101" r="97059">
                        <a14:foregroundMark x1="8824" y1="13284" x2="10084" y2="30258"/>
                        <a14:foregroundMark x1="2101" y1="60517" x2="8824" y2="60886"/>
                        <a14:foregroundMark x1="11765" y1="92251" x2="44958" y2="92620"/>
                        <a14:foregroundMark x1="44958" y1="92620" x2="45798" y2="92251"/>
                        <a14:foregroundMark x1="8824" y1="95203" x2="27731" y2="95572"/>
                        <a14:foregroundMark x1="16807" y1="7011" x2="32773" y2="5166"/>
                        <a14:foregroundMark x1="97059" y1="26937" x2="87815" y2="27675"/>
                        <a14:foregroundMark x1="92017" y1="22140" x2="94118" y2="26568"/>
                        <a14:foregroundMark x1="50840" y1="94096" x2="64286" y2="94096"/>
                        <a14:foregroundMark x1="68908" y1="94096" x2="84034" y2="94834"/>
                        <a14:foregroundMark x1="54202" y1="90775" x2="62185" y2="87085"/>
                        <a14:foregroundMark x1="50840" y1="95941" x2="66387" y2="95203"/>
                        <a14:foregroundMark x1="66387" y1="95203" x2="83193" y2="94096"/>
                        <a14:foregroundMark x1="70588" y1="96310" x2="84874" y2="9631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129978" y="7318837"/>
            <a:ext cx="1434891" cy="1633846"/>
          </a:xfrm>
          <a:prstGeom prst="rect">
            <a:avLst/>
          </a:prstGeom>
        </p:spPr>
      </p:pic>
      <p:pic>
        <p:nvPicPr>
          <p:cNvPr id="11" name="Picture 16"/>
          <p:cNvPicPr>
            <a:picLocks noChangeAspect="1" noChangeArrowheads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0" b="100000" l="0" r="93452">
                        <a14:foregroundMark x1="16667" y1="58528" x2="16667" y2="46488"/>
                        <a14:foregroundMark x1="27976" y1="46823" x2="33929" y2="58194"/>
                        <a14:foregroundMark x1="48214" y1="58863" x2="50000" y2="45485"/>
                        <a14:foregroundMark x1="63690" y1="44482" x2="67857" y2="55853"/>
                        <a14:foregroundMark x1="75000" y1="48161" x2="76786" y2="56522"/>
                        <a14:foregroundMark x1="62500" y1="41137" x2="35119" y2="38796"/>
                        <a14:foregroundMark x1="45833" y1="37124" x2="52381" y2="3712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9710" y="7395409"/>
            <a:ext cx="895617" cy="1593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76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629" y="7357840"/>
            <a:ext cx="826603" cy="1668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CuadroTexto 12"/>
          <p:cNvSpPr txBox="1"/>
          <p:nvPr/>
        </p:nvSpPr>
        <p:spPr>
          <a:xfrm>
            <a:off x="0" y="709149"/>
            <a:ext cx="6858000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Fecha: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Jueves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27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mayo de 2021         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# De alumnos: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Realizó todo el  plan de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trabajo: Si   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Favoreció el logro de él/los aprendizajes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esperados:  Si   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Suceso sorprendente o preocupante  en relación con las actividades planteadas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tienen avances al describir personajes y desarrollo de una historia al escucharla primero y observar los dibujos que se muestran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involucraron en las actividades: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Todos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Más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mitad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Menos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Pocos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actividad que más favoreció el aprendizaje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esperado: la de numero entero.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¿Por qué? Porque </a:t>
            </a:r>
            <a:r>
              <a:rPr lang="es-MX" sz="1400" dirty="0" smtClean="0"/>
              <a:t>modelaron </a:t>
            </a:r>
            <a:r>
              <a:rPr lang="es-MX" sz="1400" dirty="0"/>
              <a:t>y </a:t>
            </a:r>
            <a:r>
              <a:rPr lang="es-MX" sz="1400" dirty="0" smtClean="0"/>
              <a:t>resolvieron </a:t>
            </a:r>
            <a:r>
              <a:rPr lang="es-MX" sz="1400" dirty="0"/>
              <a:t>problemas mediante el conteo al agregar o quitar </a:t>
            </a:r>
            <a:r>
              <a:rPr lang="es-MX" sz="1400" dirty="0" smtClean="0"/>
              <a:t>objetos.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actividad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más se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 dificultó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los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alumnos: ninguna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Reacciones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los niños en las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actividades: muy interesados al escuchar las explicaciones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intervención  docente ¿cómo lo hice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?, buena, ya que les proporcione actividades para reforzar el aprendizaje esperado que se trabajó.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Señala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describe  cómo se realizó la evaluación de él/los aprendizajes esperados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 medio de una rubrica, observando los videos que enviaron donde los alumnos realizaban y explicaban los cuestionamientos de las actividades. Y con el cuaderno de evaluación continua.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Replanteamiento de la actividad ¿qué necesito modificar? : enviar actividades que ayuden a que los alumnos puedan ir creando historias siguiendo el orden de la historia.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94085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733664" y="-60292"/>
            <a:ext cx="339067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sz="4400" dirty="0" smtClean="0">
                <a:solidFill>
                  <a:srgbClr val="7030A0"/>
                </a:solidFill>
                <a:latin typeface="Ink Free" panose="03080402000500000000" pitchFamily="66" charset="0"/>
              </a:rPr>
              <a:t>Diario de la alumna</a:t>
            </a:r>
            <a:endParaRPr lang="es-MX" sz="4400" dirty="0">
              <a:solidFill>
                <a:srgbClr val="7030A0"/>
              </a:solidFill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516536"/>
            <a:ext cx="1075935" cy="2627464"/>
          </a:xfrm>
          <a:prstGeom prst="rect">
            <a:avLst/>
          </a:prstGeom>
        </p:spPr>
      </p:pic>
      <p:pic>
        <p:nvPicPr>
          <p:cNvPr id="7" name="Picture 69">
            <a:extLst>
              <a:ext uri="{FF2B5EF4-FFF2-40B4-BE49-F238E27FC236}">
                <a16:creationId xmlns="" xmlns:a16="http://schemas.microsoft.com/office/drawing/2014/main" id="{625C509F-2F19-4FA5-8C90-B440FE83A2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98529" l="0" r="100000">
                        <a14:foregroundMark x1="33684" y1="32843" x2="14737" y2="59314"/>
                        <a14:foregroundMark x1="36842" y1="40686" x2="35789" y2="58333"/>
                        <a14:foregroundMark x1="34737" y1="63235" x2="24211" y2="93627"/>
                        <a14:foregroundMark x1="46316" y1="58824" x2="60000" y2="92647"/>
                        <a14:foregroundMark x1="44211" y1="30882" x2="50526" y2="52451"/>
                        <a14:foregroundMark x1="9474" y1="94118" x2="35789" y2="94608"/>
                        <a14:foregroundMark x1="9474" y1="7843" x2="3158" y2="1911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1248" y="7432118"/>
            <a:ext cx="720978" cy="154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2">
            <a:extLst>
              <a:ext uri="{FF2B5EF4-FFF2-40B4-BE49-F238E27FC236}">
                <a16:creationId xmlns="" xmlns:a16="http://schemas.microsoft.com/office/drawing/2014/main" id="{39A1716D-48FF-48DF-B384-B0E91C804A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99091" l="0" r="100000">
                        <a14:foregroundMark x1="58952" y1="40909" x2="71179" y2="48182"/>
                        <a14:foregroundMark x1="27074" y1="25909" x2="35808" y2="25909"/>
                        <a14:foregroundMark x1="18341" y1="75000" x2="19651" y2="90909"/>
                        <a14:foregroundMark x1="21834" y1="88636" x2="84279" y2="89091"/>
                        <a14:foregroundMark x1="29694" y1="82727" x2="47598" y2="82727"/>
                        <a14:foregroundMark x1="65502" y1="84545" x2="63319" y2="79545"/>
                        <a14:foregroundMark x1="91266" y1="88636" x2="95633" y2="8363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9049" y="7295197"/>
            <a:ext cx="1772032" cy="1702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8"/>
          <p:cNvPicPr>
            <a:picLocks noChangeAspect="1" noChangeArrowheads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4683" y="7432118"/>
            <a:ext cx="832427" cy="1520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agen 9">
            <a:extLst>
              <a:ext uri="{FF2B5EF4-FFF2-40B4-BE49-F238E27FC236}">
                <a16:creationId xmlns="" xmlns:a16="http://schemas.microsoft.com/office/drawing/2014/main" id="{639CB633-C05A-4318-873A-7D2931D3865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4059" b="96310" l="2101" r="97059">
                        <a14:foregroundMark x1="8824" y1="13284" x2="10084" y2="30258"/>
                        <a14:foregroundMark x1="2101" y1="60517" x2="8824" y2="60886"/>
                        <a14:foregroundMark x1="11765" y1="92251" x2="44958" y2="92620"/>
                        <a14:foregroundMark x1="44958" y1="92620" x2="45798" y2="92251"/>
                        <a14:foregroundMark x1="8824" y1="95203" x2="27731" y2="95572"/>
                        <a14:foregroundMark x1="16807" y1="7011" x2="32773" y2="5166"/>
                        <a14:foregroundMark x1="97059" y1="26937" x2="87815" y2="27675"/>
                        <a14:foregroundMark x1="92017" y1="22140" x2="94118" y2="26568"/>
                        <a14:foregroundMark x1="50840" y1="94096" x2="64286" y2="94096"/>
                        <a14:foregroundMark x1="68908" y1="94096" x2="84034" y2="94834"/>
                        <a14:foregroundMark x1="54202" y1="90775" x2="62185" y2="87085"/>
                        <a14:foregroundMark x1="50840" y1="95941" x2="66387" y2="95203"/>
                        <a14:foregroundMark x1="66387" y1="95203" x2="83193" y2="94096"/>
                        <a14:foregroundMark x1="70588" y1="96310" x2="84874" y2="9631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129978" y="7318837"/>
            <a:ext cx="1434891" cy="1633846"/>
          </a:xfrm>
          <a:prstGeom prst="rect">
            <a:avLst/>
          </a:prstGeom>
        </p:spPr>
      </p:pic>
      <p:pic>
        <p:nvPicPr>
          <p:cNvPr id="11" name="Picture 16"/>
          <p:cNvPicPr>
            <a:picLocks noChangeAspect="1" noChangeArrowheads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0" b="100000" l="0" r="93452">
                        <a14:foregroundMark x1="16667" y1="58528" x2="16667" y2="46488"/>
                        <a14:foregroundMark x1="27976" y1="46823" x2="33929" y2="58194"/>
                        <a14:foregroundMark x1="48214" y1="58863" x2="50000" y2="45485"/>
                        <a14:foregroundMark x1="63690" y1="44482" x2="67857" y2="55853"/>
                        <a14:foregroundMark x1="75000" y1="48161" x2="76786" y2="56522"/>
                        <a14:foregroundMark x1="62500" y1="41137" x2="35119" y2="38796"/>
                        <a14:foregroundMark x1="45833" y1="37124" x2="52381" y2="3712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9710" y="7395409"/>
            <a:ext cx="895617" cy="1593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76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629" y="7357840"/>
            <a:ext cx="826603" cy="1668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CuadroTexto 12"/>
          <p:cNvSpPr txBox="1"/>
          <p:nvPr/>
        </p:nvSpPr>
        <p:spPr>
          <a:xfrm>
            <a:off x="0" y="709149"/>
            <a:ext cx="6858000" cy="5093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Fecha: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Jueves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28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mayo de 2021         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# De alumnos: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Realizó todo el  plan de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trabajo: Si   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Favoreció el logro de él/los aprendizajes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esperados:  Si   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Suceso sorprendente o preocupante  en relación con las actividades planteadas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tienen avances al describir personajes y desarrollo de una historia al escucharla primero y observar los dibujos que se muestran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involucraron en las actividades: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Todos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Más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mitad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Menos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Pocos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actividad que más favoreció el aprendizaje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esperado: la de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mundo natural y social</a:t>
            </a:r>
            <a:endParaRPr lang="es-MX" sz="1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¿Por qué?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Porque e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scucharon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narraciones sobre el encuentro y la conquista de españoles e indígenas 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imaginaron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cómo pudieron haber sucedido esos acontecimientos y cómo se recuerdan en la actualidad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actividad que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más se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 dificultó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los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alumnos: ninguna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Reacciones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los niños en las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actividades: muy interesados al escuchar las explicaciones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intervención  docente ¿cómo lo hice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?, buena, ya que les proporcione actividades para reforzar el aprendizaje esperado que se trabajó.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Señala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describe  cómo se realizó la evaluación de él/los aprendizajes esperados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 medio de una rubrica, observando los videos que enviaron donde los alumnos realizaban y explicaban los cuestionamientos de las actividades. Y con el cuaderno de evaluación continua.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Replanteamiento de la actividad ¿qué necesito modificar? : enviar actividades que ayuden a que los alumnos puedan ir creando historias siguiendo el orden de la historia.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246396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6442</TotalTime>
  <Words>1052</Words>
  <Application>Microsoft Office PowerPoint</Application>
  <PresentationFormat>Presentación en pantalla (4:3)</PresentationFormat>
  <Paragraphs>91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4" baseType="lpstr">
      <vt:lpstr>Arial</vt:lpstr>
      <vt:lpstr>Calibri</vt:lpstr>
      <vt:lpstr>Calibri Light</vt:lpstr>
      <vt:lpstr>Comic Sans MS</vt:lpstr>
      <vt:lpstr>Ink Free</vt:lpstr>
      <vt:lpstr>Times New Roman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HP1</dc:creator>
  <cp:lastModifiedBy>User</cp:lastModifiedBy>
  <cp:revision>101</cp:revision>
  <dcterms:created xsi:type="dcterms:W3CDTF">2020-10-10T17:27:01Z</dcterms:created>
  <dcterms:modified xsi:type="dcterms:W3CDTF">2021-05-29T04:19:31Z</dcterms:modified>
</cp:coreProperties>
</file>