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6" d="100"/>
          <a:sy n="56" d="100"/>
        </p:scale>
        <p:origin x="22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05B8B7-5DB8-4143-9370-24DE1744040D}" type="datetimeFigureOut">
              <a:rPr lang="es-ES" smtClean="0"/>
              <a:t>28/05/2021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AFBD8B-F4D3-4DC9-943D-3249F97D0CA4}" type="slidenum">
              <a:rPr lang="es-ES" smtClean="0"/>
              <a:t>‹Nº›</a:t>
            </a:fld>
            <a:endParaRPr lang="es-ES"/>
          </a:p>
        </p:txBody>
      </p:sp>
    </p:spTree>
    <p:extLst>
      <p:ext uri="{BB962C8B-B14F-4D97-AF65-F5344CB8AC3E}">
        <p14:creationId xmlns:p14="http://schemas.microsoft.com/office/powerpoint/2010/main" val="312652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05B8B7-5DB8-4143-9370-24DE1744040D}" type="datetimeFigureOut">
              <a:rPr lang="es-ES" smtClean="0"/>
              <a:t>28/05/2021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AFBD8B-F4D3-4DC9-943D-3249F97D0CA4}" type="slidenum">
              <a:rPr lang="es-ES" smtClean="0"/>
              <a:t>‹Nº›</a:t>
            </a:fld>
            <a:endParaRPr lang="es-ES"/>
          </a:p>
        </p:txBody>
      </p:sp>
    </p:spTree>
    <p:extLst>
      <p:ext uri="{BB962C8B-B14F-4D97-AF65-F5344CB8AC3E}">
        <p14:creationId xmlns:p14="http://schemas.microsoft.com/office/powerpoint/2010/main" val="240578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05B8B7-5DB8-4143-9370-24DE1744040D}" type="datetimeFigureOut">
              <a:rPr lang="es-ES" smtClean="0"/>
              <a:t>28/05/2021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AFBD8B-F4D3-4DC9-943D-3249F97D0CA4}" type="slidenum">
              <a:rPr lang="es-ES" smtClean="0"/>
              <a:t>‹Nº›</a:t>
            </a:fld>
            <a:endParaRPr lang="es-ES"/>
          </a:p>
        </p:txBody>
      </p:sp>
    </p:spTree>
    <p:extLst>
      <p:ext uri="{BB962C8B-B14F-4D97-AF65-F5344CB8AC3E}">
        <p14:creationId xmlns:p14="http://schemas.microsoft.com/office/powerpoint/2010/main" val="104967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05B8B7-5DB8-4143-9370-24DE1744040D}" type="datetimeFigureOut">
              <a:rPr lang="es-ES" smtClean="0"/>
              <a:t>28/05/2021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AFBD8B-F4D3-4DC9-943D-3249F97D0CA4}" type="slidenum">
              <a:rPr lang="es-ES" smtClean="0"/>
              <a:t>‹Nº›</a:t>
            </a:fld>
            <a:endParaRPr lang="es-ES"/>
          </a:p>
        </p:txBody>
      </p:sp>
    </p:spTree>
    <p:extLst>
      <p:ext uri="{BB962C8B-B14F-4D97-AF65-F5344CB8AC3E}">
        <p14:creationId xmlns:p14="http://schemas.microsoft.com/office/powerpoint/2010/main" val="243599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05B8B7-5DB8-4143-9370-24DE1744040D}" type="datetimeFigureOut">
              <a:rPr lang="es-ES" smtClean="0"/>
              <a:t>28/05/2021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AFBD8B-F4D3-4DC9-943D-3249F97D0CA4}" type="slidenum">
              <a:rPr lang="es-ES" smtClean="0"/>
              <a:t>‹Nº›</a:t>
            </a:fld>
            <a:endParaRPr lang="es-ES"/>
          </a:p>
        </p:txBody>
      </p:sp>
    </p:spTree>
    <p:extLst>
      <p:ext uri="{BB962C8B-B14F-4D97-AF65-F5344CB8AC3E}">
        <p14:creationId xmlns:p14="http://schemas.microsoft.com/office/powerpoint/2010/main" val="387200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B05B8B7-5DB8-4143-9370-24DE1744040D}" type="datetimeFigureOut">
              <a:rPr lang="es-ES" smtClean="0"/>
              <a:t>28/05/2021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AFBD8B-F4D3-4DC9-943D-3249F97D0CA4}" type="slidenum">
              <a:rPr lang="es-ES" smtClean="0"/>
              <a:t>‹Nº›</a:t>
            </a:fld>
            <a:endParaRPr lang="es-ES"/>
          </a:p>
        </p:txBody>
      </p:sp>
    </p:spTree>
    <p:extLst>
      <p:ext uri="{BB962C8B-B14F-4D97-AF65-F5344CB8AC3E}">
        <p14:creationId xmlns:p14="http://schemas.microsoft.com/office/powerpoint/2010/main" val="31338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B05B8B7-5DB8-4143-9370-24DE1744040D}" type="datetimeFigureOut">
              <a:rPr lang="es-ES" smtClean="0"/>
              <a:t>28/05/2021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AAFBD8B-F4D3-4DC9-943D-3249F97D0CA4}" type="slidenum">
              <a:rPr lang="es-ES" smtClean="0"/>
              <a:t>‹Nº›</a:t>
            </a:fld>
            <a:endParaRPr lang="es-ES"/>
          </a:p>
        </p:txBody>
      </p:sp>
    </p:spTree>
    <p:extLst>
      <p:ext uri="{BB962C8B-B14F-4D97-AF65-F5344CB8AC3E}">
        <p14:creationId xmlns:p14="http://schemas.microsoft.com/office/powerpoint/2010/main" val="204954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B05B8B7-5DB8-4143-9370-24DE1744040D}" type="datetimeFigureOut">
              <a:rPr lang="es-ES" smtClean="0"/>
              <a:t>28/05/2021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AAFBD8B-F4D3-4DC9-943D-3249F97D0CA4}" type="slidenum">
              <a:rPr lang="es-ES" smtClean="0"/>
              <a:t>‹Nº›</a:t>
            </a:fld>
            <a:endParaRPr lang="es-ES"/>
          </a:p>
        </p:txBody>
      </p:sp>
    </p:spTree>
    <p:extLst>
      <p:ext uri="{BB962C8B-B14F-4D97-AF65-F5344CB8AC3E}">
        <p14:creationId xmlns:p14="http://schemas.microsoft.com/office/powerpoint/2010/main" val="158173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5B8B7-5DB8-4143-9370-24DE1744040D}" type="datetimeFigureOut">
              <a:rPr lang="es-ES" smtClean="0"/>
              <a:t>28/05/2021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AAFBD8B-F4D3-4DC9-943D-3249F97D0CA4}" type="slidenum">
              <a:rPr lang="es-ES" smtClean="0"/>
              <a:t>‹Nº›</a:t>
            </a:fld>
            <a:endParaRPr lang="es-ES"/>
          </a:p>
        </p:txBody>
      </p:sp>
    </p:spTree>
    <p:extLst>
      <p:ext uri="{BB962C8B-B14F-4D97-AF65-F5344CB8AC3E}">
        <p14:creationId xmlns:p14="http://schemas.microsoft.com/office/powerpoint/2010/main" val="125901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05B8B7-5DB8-4143-9370-24DE1744040D}" type="datetimeFigureOut">
              <a:rPr lang="es-ES" smtClean="0"/>
              <a:t>28/05/2021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AFBD8B-F4D3-4DC9-943D-3249F97D0CA4}" type="slidenum">
              <a:rPr lang="es-ES" smtClean="0"/>
              <a:t>‹Nº›</a:t>
            </a:fld>
            <a:endParaRPr lang="es-ES"/>
          </a:p>
        </p:txBody>
      </p:sp>
    </p:spTree>
    <p:extLst>
      <p:ext uri="{BB962C8B-B14F-4D97-AF65-F5344CB8AC3E}">
        <p14:creationId xmlns:p14="http://schemas.microsoft.com/office/powerpoint/2010/main" val="168914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05B8B7-5DB8-4143-9370-24DE1744040D}" type="datetimeFigureOut">
              <a:rPr lang="es-ES" smtClean="0"/>
              <a:t>28/05/2021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AFBD8B-F4D3-4DC9-943D-3249F97D0CA4}" type="slidenum">
              <a:rPr lang="es-ES" smtClean="0"/>
              <a:t>‹Nº›</a:t>
            </a:fld>
            <a:endParaRPr lang="es-ES"/>
          </a:p>
        </p:txBody>
      </p:sp>
    </p:spTree>
    <p:extLst>
      <p:ext uri="{BB962C8B-B14F-4D97-AF65-F5344CB8AC3E}">
        <p14:creationId xmlns:p14="http://schemas.microsoft.com/office/powerpoint/2010/main" val="185798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B05B8B7-5DB8-4143-9370-24DE1744040D}" type="datetimeFigureOut">
              <a:rPr lang="es-ES" smtClean="0"/>
              <a:t>28/05/2021</a:t>
            </a:fld>
            <a:endParaRPr lang="es-E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AAFBD8B-F4D3-4DC9-943D-3249F97D0CA4}" type="slidenum">
              <a:rPr lang="es-ES" smtClean="0"/>
              <a:t>‹Nº›</a:t>
            </a:fld>
            <a:endParaRPr lang="es-ES"/>
          </a:p>
        </p:txBody>
      </p:sp>
    </p:spTree>
    <p:extLst>
      <p:ext uri="{BB962C8B-B14F-4D97-AF65-F5344CB8AC3E}">
        <p14:creationId xmlns:p14="http://schemas.microsoft.com/office/powerpoint/2010/main" val="3764128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s.wikipedia.org/wiki/Imperio_Espa%C3%B1ol" TargetMode="External"/><Relationship Id="rId13" Type="http://schemas.openxmlformats.org/officeDocument/2006/relationships/hyperlink" Target="https://es.wikipedia.org/wiki/1492" TargetMode="External"/><Relationship Id="rId3" Type="http://schemas.openxmlformats.org/officeDocument/2006/relationships/hyperlink" Target="https://es.wikipedia.org/wiki/Colonialismo" TargetMode="External"/><Relationship Id="rId7" Type="http://schemas.openxmlformats.org/officeDocument/2006/relationships/hyperlink" Target="https://es.wikipedia.org/wiki/Nuevo_Mundo" TargetMode="External"/><Relationship Id="rId12" Type="http://schemas.openxmlformats.org/officeDocument/2006/relationships/hyperlink" Target="https://es.wikipedia.org/wiki/Crist%C3%B3bal_Col%C3%B3n" TargetMode="External"/><Relationship Id="rId2" Type="http://schemas.openxmlformats.org/officeDocument/2006/relationships/image" Target="../media/image1.png"/><Relationship Id="rId16" Type="http://schemas.openxmlformats.org/officeDocument/2006/relationships/hyperlink" Target="https://es.wikipedia.org/wiki/Colonizaci%C3%B3n_europea_de_Am%C3%A9rica" TargetMode="External"/><Relationship Id="rId1" Type="http://schemas.openxmlformats.org/officeDocument/2006/relationships/slideLayout" Target="../slideLayouts/slideLayout2.xml"/><Relationship Id="rId6" Type="http://schemas.openxmlformats.org/officeDocument/2006/relationships/hyperlink" Target="https://es.wikipedia.org/wiki/Colonizaci%C3%B3n" TargetMode="External"/><Relationship Id="rId11" Type="http://schemas.openxmlformats.org/officeDocument/2006/relationships/hyperlink" Target="https://es.wikipedia.org/wiki/Francia" TargetMode="External"/><Relationship Id="rId5" Type="http://schemas.openxmlformats.org/officeDocument/2006/relationships/hyperlink" Target="https://es.wikipedia.org/wiki/Conquista_militar" TargetMode="External"/><Relationship Id="rId15" Type="http://schemas.openxmlformats.org/officeDocument/2006/relationships/hyperlink" Target="https://es.wikipedia.org/wiki/Virrey" TargetMode="External"/><Relationship Id="rId10" Type="http://schemas.openxmlformats.org/officeDocument/2006/relationships/hyperlink" Target="https://es.wikipedia.org/wiki/Reino_Unido" TargetMode="External"/><Relationship Id="rId4" Type="http://schemas.openxmlformats.org/officeDocument/2006/relationships/hyperlink" Target="https://es.wikipedia.org/wiki/Exploraci%C3%B3n_geogr%C3%A1fica" TargetMode="External"/><Relationship Id="rId9" Type="http://schemas.openxmlformats.org/officeDocument/2006/relationships/hyperlink" Target="https://es.wikipedia.org/wiki/Imperio_portugu%C3%A9s" TargetMode="External"/><Relationship Id="rId14" Type="http://schemas.openxmlformats.org/officeDocument/2006/relationships/hyperlink" Target="https://es.wikipedia.org/wiki/Conquista_de_Am%C3%A9rica#cite_not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argenes escolares - Búsqueda de Google en 2020 | Bordes y marcos, Bordes  para paginas, Bordes para hoj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xperimentos | Enseñando ciencias, Ciencia divertida, Experimen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40" y="4915043"/>
            <a:ext cx="5555127" cy="313937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70933" y="1303360"/>
            <a:ext cx="6316133" cy="2308324"/>
          </a:xfrm>
          <a:prstGeom prst="rect">
            <a:avLst/>
          </a:prstGeom>
          <a:noFill/>
        </p:spPr>
        <p:txBody>
          <a:bodyPr wrap="square" rtlCol="0">
            <a:spAutoFit/>
          </a:bodyPr>
          <a:lstStyle/>
          <a:p>
            <a:pPr algn="ctr"/>
            <a:r>
              <a:rPr lang="es-ES" sz="7200" b="1" i="1" dirty="0" smtClean="0">
                <a:solidFill>
                  <a:srgbClr val="7030A0"/>
                </a:solidFill>
                <a:latin typeface="Bradley Hand ITC" panose="03070402050302030203" pitchFamily="66" charset="0"/>
              </a:rPr>
              <a:t>NOTAS CIENTÍFICAS</a:t>
            </a:r>
            <a:endParaRPr lang="es-ES" sz="7200" b="1" i="1" dirty="0">
              <a:solidFill>
                <a:srgbClr val="7030A0"/>
              </a:solidFill>
              <a:latin typeface="Bradley Hand ITC" panose="03070402050302030203" pitchFamily="66" charset="0"/>
            </a:endParaRPr>
          </a:p>
        </p:txBody>
      </p:sp>
    </p:spTree>
    <p:extLst>
      <p:ext uri="{BB962C8B-B14F-4D97-AF65-F5344CB8AC3E}">
        <p14:creationId xmlns:p14="http://schemas.microsoft.com/office/powerpoint/2010/main" val="3927716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genes escolares - Búsqueda de Google en 2020 | Bordes y marcos, Bordes  para paginas, Bordes para hoj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60401" y="1153958"/>
            <a:ext cx="5537198" cy="1415772"/>
          </a:xfrm>
          <a:prstGeom prst="rect">
            <a:avLst/>
          </a:prstGeom>
        </p:spPr>
        <p:txBody>
          <a:bodyPr wrap="square">
            <a:spAutoFit/>
          </a:bodyPr>
          <a:lstStyle/>
          <a:p>
            <a:r>
              <a:rPr lang="es-ES" sz="1600" b="1" i="0" dirty="0" smtClean="0">
                <a:effectLst/>
                <a:latin typeface="Arial" panose="020B0604020202020204" pitchFamily="34" charset="0"/>
              </a:rPr>
              <a:t>FIGURAS GEOMETRICAS</a:t>
            </a:r>
            <a:endParaRPr lang="es-ES" sz="1600" b="1" i="0" dirty="0" smtClean="0">
              <a:effectLst/>
              <a:latin typeface="Arial" panose="020B0604020202020204" pitchFamily="34" charset="0"/>
            </a:endParaRPr>
          </a:p>
          <a:p>
            <a:endParaRPr lang="es-ES" sz="1600" b="1" i="0" dirty="0" smtClean="0">
              <a:effectLst/>
              <a:latin typeface="Arial" panose="020B0604020202020204" pitchFamily="34" charset="0"/>
            </a:endParaRPr>
          </a:p>
          <a:p>
            <a:r>
              <a:rPr lang="es-MX" dirty="0"/>
              <a:t>Las figuras geométricas son superficies delimitadas por líneas (curvas o rectas) o espacios delimitados por superficies.</a:t>
            </a:r>
            <a:endParaRPr lang="es-ES" b="0" i="0" dirty="0" smtClean="0">
              <a:effectLst/>
              <a:latin typeface="Arial" panose="020B0604020202020204" pitchFamily="34" charset="0"/>
            </a:endParaRPr>
          </a:p>
        </p:txBody>
      </p:sp>
      <p:sp>
        <p:nvSpPr>
          <p:cNvPr id="15" name="Rectángulo 14"/>
          <p:cNvSpPr/>
          <p:nvPr/>
        </p:nvSpPr>
        <p:spPr>
          <a:xfrm>
            <a:off x="850183" y="3723688"/>
            <a:ext cx="2836227" cy="2492990"/>
          </a:xfrm>
          <a:prstGeom prst="rect">
            <a:avLst/>
          </a:prstGeom>
        </p:spPr>
        <p:txBody>
          <a:bodyPr wrap="square">
            <a:spAutoFit/>
          </a:bodyPr>
          <a:lstStyle/>
          <a:p>
            <a:pPr algn="ctr">
              <a:defRPr/>
            </a:pPr>
            <a:r>
              <a:rPr lang="es-ES" sz="1600" b="1" dirty="0">
                <a:latin typeface="Arial" panose="020B0604020202020204" pitchFamily="34" charset="0"/>
                <a:cs typeface="Arial" panose="020B0604020202020204" pitchFamily="34" charset="0"/>
              </a:rPr>
              <a:t>ACTIVIDAD PARA LA EXPLICACIÒN AL NIÑO</a:t>
            </a:r>
            <a:r>
              <a:rPr lang="es-ES" sz="1600" dirty="0" smtClean="0">
                <a:latin typeface="Arial" panose="020B0604020202020204" pitchFamily="34" charset="0"/>
                <a:cs typeface="Arial" panose="020B0604020202020204" pitchFamily="34" charset="0"/>
              </a:rPr>
              <a:t>.</a:t>
            </a:r>
          </a:p>
          <a:p>
            <a:pPr algn="ctr">
              <a:defRPr/>
            </a:pPr>
            <a:endParaRPr lang="es-ES" sz="1600" dirty="0" smtClean="0">
              <a:latin typeface="Arial" panose="020B0604020202020204" pitchFamily="34" charset="0"/>
              <a:cs typeface="Arial" panose="020B0604020202020204" pitchFamily="34" charset="0"/>
            </a:endParaRPr>
          </a:p>
          <a:p>
            <a:pPr>
              <a:defRPr/>
            </a:pPr>
            <a:r>
              <a:rPr lang="es-MX" dirty="0" smtClean="0"/>
              <a:t>Observar la hoja de actividad y colorea las figuras geométricas del color que se indica, mencionando el nombre de cada una.</a:t>
            </a:r>
            <a:endParaRPr lang="es-ES" dirty="0">
              <a:latin typeface="Arial" panose="020B0604020202020204" pitchFamily="34" charset="0"/>
              <a:cs typeface="Arial" panose="020B0604020202020204" pitchFamily="34" charset="0"/>
            </a:endParaRPr>
          </a:p>
        </p:txBody>
      </p:sp>
      <p:pic>
        <p:nvPicPr>
          <p:cNvPr id="6" name="Imagen 5"/>
          <p:cNvPicPr/>
          <p:nvPr/>
        </p:nvPicPr>
        <p:blipFill rotWithShape="1">
          <a:blip r:embed="rId3"/>
          <a:srcRect l="44452" t="17006" r="23756" b="5765"/>
          <a:stretch/>
        </p:blipFill>
        <p:spPr bwMode="auto">
          <a:xfrm>
            <a:off x="3686410" y="3349785"/>
            <a:ext cx="2409304" cy="31372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491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2" descr="margenes escolares - Búsqueda de Google en 2020 | Bordes y marcos, Bordes  para paginas, Bordes para hoj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759"/>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86611" y="656946"/>
            <a:ext cx="5284776" cy="2585323"/>
          </a:xfrm>
          <a:prstGeom prst="rect">
            <a:avLst/>
          </a:prstGeom>
        </p:spPr>
        <p:txBody>
          <a:bodyPr wrap="square">
            <a:spAutoFit/>
          </a:bodyPr>
          <a:lstStyle/>
          <a:p>
            <a:r>
              <a:rPr lang="es-ES" b="1" dirty="0" smtClean="0">
                <a:latin typeface="arial" panose="020B0604020202020204" pitchFamily="34" charset="0"/>
              </a:rPr>
              <a:t>GRÁFICA DE BARRAS</a:t>
            </a:r>
            <a:endParaRPr lang="es-ES" b="1" i="0" dirty="0" smtClean="0">
              <a:effectLst/>
              <a:latin typeface="arial" panose="020B0604020202020204" pitchFamily="34" charset="0"/>
            </a:endParaRPr>
          </a:p>
          <a:p>
            <a:endParaRPr lang="es-ES" dirty="0" smtClean="0">
              <a:latin typeface="arial" panose="020B0604020202020204" pitchFamily="34" charset="0"/>
            </a:endParaRPr>
          </a:p>
          <a:p>
            <a:r>
              <a:rPr lang="es-MX" dirty="0"/>
              <a:t>Un gráfico de barras es una forma de resumir un conjunto de datos por categorías. Muestra los datos usando varias barras de la misma anchura, cada una de las cuales representa una categoría concreta. La altura de cada barra es proporcional a una agregación específica (por ejemplo, la suma de los valores de la categoría que representa).</a:t>
            </a:r>
            <a:endParaRPr lang="es-ES" dirty="0">
              <a:latin typeface="arial" panose="020B0604020202020204" pitchFamily="34" charset="0"/>
            </a:endParaRPr>
          </a:p>
        </p:txBody>
      </p:sp>
      <p:sp>
        <p:nvSpPr>
          <p:cNvPr id="6" name="Rectángulo 5"/>
          <p:cNvSpPr/>
          <p:nvPr/>
        </p:nvSpPr>
        <p:spPr>
          <a:xfrm>
            <a:off x="786611" y="3524112"/>
            <a:ext cx="5284776" cy="584775"/>
          </a:xfrm>
          <a:prstGeom prst="rect">
            <a:avLst/>
          </a:prstGeom>
        </p:spPr>
        <p:txBody>
          <a:bodyPr wrap="square">
            <a:spAutoFit/>
          </a:bodyPr>
          <a:lstStyle/>
          <a:p>
            <a:pPr>
              <a:defRPr/>
            </a:pPr>
            <a:r>
              <a:rPr lang="es-ES" sz="1600" b="1" dirty="0" smtClean="0">
                <a:latin typeface="Arial" panose="020B0604020202020204" pitchFamily="34" charset="0"/>
                <a:cs typeface="Arial" panose="020B0604020202020204" pitchFamily="34" charset="0"/>
              </a:rPr>
              <a:t>ACTIVIDAD PARA LA EXPLICACIÒN AL NIÑO</a:t>
            </a:r>
            <a:r>
              <a:rPr lang="es-ES" sz="1600" dirty="0" smtClean="0">
                <a:latin typeface="Arial" panose="020B0604020202020204" pitchFamily="34" charset="0"/>
                <a:cs typeface="Arial" panose="020B0604020202020204" pitchFamily="34" charset="0"/>
              </a:rPr>
              <a:t>.</a:t>
            </a:r>
          </a:p>
          <a:p>
            <a:pPr algn="ctr">
              <a:defRPr/>
            </a:pPr>
            <a:endParaRPr lang="es-ES" sz="1600" dirty="0" smtClean="0">
              <a:latin typeface="Arial" panose="020B0604020202020204" pitchFamily="34" charset="0"/>
              <a:cs typeface="Arial" panose="020B0604020202020204" pitchFamily="34" charset="0"/>
            </a:endParaRPr>
          </a:p>
        </p:txBody>
      </p:sp>
      <p:sp>
        <p:nvSpPr>
          <p:cNvPr id="2" name="Rectángulo 1"/>
          <p:cNvSpPr/>
          <p:nvPr/>
        </p:nvSpPr>
        <p:spPr>
          <a:xfrm>
            <a:off x="786611" y="3950974"/>
            <a:ext cx="5450284" cy="1477328"/>
          </a:xfrm>
          <a:prstGeom prst="rect">
            <a:avLst/>
          </a:prstGeom>
        </p:spPr>
        <p:txBody>
          <a:bodyPr wrap="square">
            <a:spAutoFit/>
          </a:bodyPr>
          <a:lstStyle/>
          <a:p>
            <a:r>
              <a:rPr lang="es-MX" dirty="0" smtClean="0">
                <a:latin typeface="Calibri" panose="020F0502020204030204" pitchFamily="34" charset="0"/>
                <a:cs typeface="Times New Roman" panose="02020603050405020304" pitchFamily="18" charset="0"/>
              </a:rPr>
              <a:t>Observar la hoja de actividad, realiza el conteo de cada dibujo que aparece y colorea cada cuadro de acuerdo a la cantidad que vaya encontrando, observa la grafica que se forma y menciona de cual hay mas, de cual hay menos.</a:t>
            </a:r>
            <a:endParaRPr lang="es-MX" dirty="0"/>
          </a:p>
        </p:txBody>
      </p:sp>
      <p:pic>
        <p:nvPicPr>
          <p:cNvPr id="7" name="Imagen 6"/>
          <p:cNvPicPr/>
          <p:nvPr/>
        </p:nvPicPr>
        <p:blipFill rotWithShape="1">
          <a:blip r:embed="rId3"/>
          <a:srcRect l="44323" t="16776" r="23628" b="5308"/>
          <a:stretch/>
        </p:blipFill>
        <p:spPr bwMode="auto">
          <a:xfrm>
            <a:off x="2334256" y="5221865"/>
            <a:ext cx="2354993" cy="3020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2175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2" descr="margenes escolares - Búsqueda de Google en 2020 | Bordes y marcos, Bordes  para paginas, Bordes para hoj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86611" y="656946"/>
            <a:ext cx="5284776" cy="2308324"/>
          </a:xfrm>
          <a:prstGeom prst="rect">
            <a:avLst/>
          </a:prstGeom>
        </p:spPr>
        <p:txBody>
          <a:bodyPr wrap="square">
            <a:spAutoFit/>
          </a:bodyPr>
          <a:lstStyle/>
          <a:p>
            <a:r>
              <a:rPr lang="es-ES" b="1" i="0" dirty="0" smtClean="0">
                <a:effectLst/>
                <a:latin typeface="arial" panose="020B0604020202020204" pitchFamily="34" charset="0"/>
              </a:rPr>
              <a:t>LEYENDA</a:t>
            </a:r>
          </a:p>
          <a:p>
            <a:endParaRPr lang="es-ES" dirty="0">
              <a:latin typeface="arial" panose="020B0604020202020204" pitchFamily="34" charset="0"/>
            </a:endParaRPr>
          </a:p>
          <a:p>
            <a:r>
              <a:rPr lang="es-MX" dirty="0"/>
              <a:t>Una leyenda es una narración sobre hechos sobrenaturales, naturales o una mezcla de ambos que se transmite de generación en generación, de forma oral o escrita. Se ubica en un tiempo y lugar similar al de los miembros de una comunidad, lo que aporta cierta verosimilitud al relato.</a:t>
            </a:r>
            <a:endParaRPr lang="es-MX" dirty="0"/>
          </a:p>
        </p:txBody>
      </p:sp>
      <p:sp>
        <p:nvSpPr>
          <p:cNvPr id="6" name="Rectángulo 5"/>
          <p:cNvSpPr/>
          <p:nvPr/>
        </p:nvSpPr>
        <p:spPr>
          <a:xfrm>
            <a:off x="648589" y="3265319"/>
            <a:ext cx="5284776" cy="2308324"/>
          </a:xfrm>
          <a:prstGeom prst="rect">
            <a:avLst/>
          </a:prstGeom>
        </p:spPr>
        <p:txBody>
          <a:bodyPr wrap="square">
            <a:spAutoFit/>
          </a:bodyPr>
          <a:lstStyle/>
          <a:p>
            <a:pPr>
              <a:defRPr/>
            </a:pPr>
            <a:r>
              <a:rPr lang="es-ES" sz="1600" b="1" dirty="0" smtClean="0">
                <a:latin typeface="Arial" panose="020B0604020202020204" pitchFamily="34" charset="0"/>
                <a:cs typeface="Arial" panose="020B0604020202020204" pitchFamily="34" charset="0"/>
              </a:rPr>
              <a:t>ACTIVIDAD PARA LA EXPLICACIÒN AL NIÑO</a:t>
            </a:r>
            <a:r>
              <a:rPr lang="es-ES" sz="1600" dirty="0" smtClean="0">
                <a:latin typeface="Arial" panose="020B0604020202020204" pitchFamily="34" charset="0"/>
                <a:cs typeface="Arial" panose="020B0604020202020204" pitchFamily="34" charset="0"/>
              </a:rPr>
              <a:t>.</a:t>
            </a:r>
          </a:p>
          <a:p>
            <a:pPr algn="ctr">
              <a:defRPr/>
            </a:pPr>
            <a:endParaRPr lang="es-ES" sz="1600" dirty="0" smtClean="0">
              <a:latin typeface="Arial" panose="020B0604020202020204" pitchFamily="34" charset="0"/>
              <a:cs typeface="Arial" panose="020B0604020202020204" pitchFamily="34" charset="0"/>
            </a:endParaRPr>
          </a:p>
          <a:p>
            <a:pPr algn="ctr">
              <a:defRPr/>
            </a:pPr>
            <a:r>
              <a:rPr lang="es-MX" sz="1600" dirty="0"/>
              <a:t>Narre a su hijo un suceso de su interés, como el nacimiento de un hermanito, la llegada de un animal a su casa, la partida de un familiar, y platiquen sobre quién es el personaje principal, quiénes rodean al personaje, qué acciones realizan cada uno de los personajes, en qué lugar ocurre el suceso y cómo es ese lugar. Hagan unos títeres de algunos personajes para escenificar el suceso, pueden usar bolsas de papel o tela.</a:t>
            </a:r>
            <a:endParaRPr lang="es-ES" sz="1600" dirty="0" smtClean="0">
              <a:latin typeface="Arial" panose="020B0604020202020204" pitchFamily="34" charset="0"/>
              <a:cs typeface="Arial" panose="020B0604020202020204" pitchFamily="34" charset="0"/>
            </a:endParaRPr>
          </a:p>
        </p:txBody>
      </p:sp>
      <p:pic>
        <p:nvPicPr>
          <p:cNvPr id="5" name="Imagen 4"/>
          <p:cNvPicPr/>
          <p:nvPr/>
        </p:nvPicPr>
        <p:blipFill rotWithShape="1">
          <a:blip r:embed="rId3"/>
          <a:srcRect l="59199" t="19074" r="2673" b="20236"/>
          <a:stretch/>
        </p:blipFill>
        <p:spPr bwMode="auto">
          <a:xfrm>
            <a:off x="2240914" y="5873692"/>
            <a:ext cx="2376170" cy="21259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842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2" descr="margenes escolares - Búsqueda de Google en 2020 | Bordes y marcos, Bordes  para paginas, Bordes para hoj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86611" y="656946"/>
            <a:ext cx="5284776" cy="3693319"/>
          </a:xfrm>
          <a:prstGeom prst="rect">
            <a:avLst/>
          </a:prstGeom>
        </p:spPr>
        <p:txBody>
          <a:bodyPr wrap="square">
            <a:spAutoFit/>
          </a:bodyPr>
          <a:lstStyle/>
          <a:p>
            <a:r>
              <a:rPr lang="es-ES" b="1" i="0" dirty="0" smtClean="0">
                <a:effectLst/>
                <a:latin typeface="arial" panose="020B0604020202020204" pitchFamily="34" charset="0"/>
              </a:rPr>
              <a:t>CONQUISTA DE AMÉRICA</a:t>
            </a:r>
            <a:endParaRPr lang="es-ES" dirty="0">
              <a:latin typeface="arial" panose="020B0604020202020204" pitchFamily="34" charset="0"/>
            </a:endParaRPr>
          </a:p>
          <a:p>
            <a:r>
              <a:rPr lang="es-MX" dirty="0"/>
              <a:t>La </a:t>
            </a:r>
            <a:r>
              <a:rPr lang="es-MX" b="1" dirty="0"/>
              <a:t>conquista de América</a:t>
            </a:r>
            <a:r>
              <a:rPr lang="es-MX" dirty="0"/>
              <a:t> fue el proceso </a:t>
            </a:r>
            <a:r>
              <a:rPr lang="es-MX" dirty="0">
                <a:hlinkClick r:id="rId3" tooltip="Colonialismo"/>
              </a:rPr>
              <a:t>colonialista</a:t>
            </a:r>
            <a:r>
              <a:rPr lang="es-MX" dirty="0"/>
              <a:t> de la </a:t>
            </a:r>
            <a:r>
              <a:rPr lang="es-MX" dirty="0">
                <a:hlinkClick r:id="rId4" tooltip="Exploración geográfica"/>
              </a:rPr>
              <a:t>exploración</a:t>
            </a:r>
            <a:r>
              <a:rPr lang="es-MX" dirty="0"/>
              <a:t>, </a:t>
            </a:r>
            <a:r>
              <a:rPr lang="es-MX" dirty="0">
                <a:hlinkClick r:id="rId5" tooltip="Conquista militar"/>
              </a:rPr>
              <a:t>conquista</a:t>
            </a:r>
            <a:r>
              <a:rPr lang="es-MX" dirty="0"/>
              <a:t> y </a:t>
            </a:r>
            <a:r>
              <a:rPr lang="es-MX" dirty="0">
                <a:hlinkClick r:id="rId6" tooltip="Colonización"/>
              </a:rPr>
              <a:t>asentamiento</a:t>
            </a:r>
            <a:r>
              <a:rPr lang="es-MX" dirty="0"/>
              <a:t> en el denominado </a:t>
            </a:r>
            <a:r>
              <a:rPr lang="es-MX" dirty="0">
                <a:hlinkClick r:id="rId7" tooltip="Nuevo Mundo"/>
              </a:rPr>
              <a:t>Nuevo Mundo</a:t>
            </a:r>
            <a:r>
              <a:rPr lang="es-MX" dirty="0"/>
              <a:t> realizado por </a:t>
            </a:r>
            <a:r>
              <a:rPr lang="es-MX" dirty="0">
                <a:hlinkClick r:id="rId8" tooltip="Imperio Español"/>
              </a:rPr>
              <a:t>España</a:t>
            </a:r>
            <a:r>
              <a:rPr lang="es-MX" dirty="0"/>
              <a:t> y </a:t>
            </a:r>
            <a:r>
              <a:rPr lang="es-MX" dirty="0">
                <a:hlinkClick r:id="rId9" tooltip="Imperio portugués"/>
              </a:rPr>
              <a:t>Portugal</a:t>
            </a:r>
            <a:r>
              <a:rPr lang="es-MX" dirty="0"/>
              <a:t> en el siglo </a:t>
            </a:r>
            <a:r>
              <a:rPr lang="es-MX" cap="small" dirty="0"/>
              <a:t>XVI</a:t>
            </a:r>
            <a:r>
              <a:rPr lang="es-MX" dirty="0"/>
              <a:t>, y en la que participaron otras potencias europeas como </a:t>
            </a:r>
            <a:r>
              <a:rPr lang="es-MX" dirty="0">
                <a:hlinkClick r:id="rId10" tooltip="Reino Unido"/>
              </a:rPr>
              <a:t>Gran Bretaña</a:t>
            </a:r>
            <a:r>
              <a:rPr lang="es-MX" dirty="0"/>
              <a:t> o </a:t>
            </a:r>
            <a:r>
              <a:rPr lang="es-MX" dirty="0">
                <a:hlinkClick r:id="rId11" tooltip="Francia"/>
              </a:rPr>
              <a:t>Francia</a:t>
            </a:r>
            <a:r>
              <a:rPr lang="es-MX" dirty="0"/>
              <a:t> posteriormente, después de que </a:t>
            </a:r>
            <a:r>
              <a:rPr lang="es-MX" dirty="0">
                <a:hlinkClick r:id="rId12" tooltip="Cristóbal Colón"/>
              </a:rPr>
              <a:t>Cristóbal Colón</a:t>
            </a:r>
            <a:r>
              <a:rPr lang="es-MX" dirty="0"/>
              <a:t> descubriera América en </a:t>
            </a:r>
            <a:r>
              <a:rPr lang="es-MX" dirty="0">
                <a:hlinkClick r:id="rId13" tooltip="1492"/>
              </a:rPr>
              <a:t>1492</a:t>
            </a:r>
            <a:r>
              <a:rPr lang="es-MX" dirty="0"/>
              <a:t>.</a:t>
            </a:r>
            <a:r>
              <a:rPr lang="es-MX" baseline="30000" dirty="0">
                <a:hlinkClick r:id="rId14"/>
              </a:rPr>
              <a:t>1</a:t>
            </a:r>
            <a:r>
              <a:rPr lang="es-MX" dirty="0"/>
              <a:t>​ Este proceso colonial dio lugar a regímenes </a:t>
            </a:r>
            <a:r>
              <a:rPr lang="es-MX" dirty="0">
                <a:hlinkClick r:id="rId15" tooltip="Virrey"/>
              </a:rPr>
              <a:t>virreinales</a:t>
            </a:r>
            <a:r>
              <a:rPr lang="es-MX" dirty="0"/>
              <a:t> y </a:t>
            </a:r>
            <a:r>
              <a:rPr lang="es-MX" dirty="0">
                <a:hlinkClick r:id="rId16"/>
              </a:rPr>
              <a:t>coloniales</a:t>
            </a:r>
            <a:r>
              <a:rPr lang="es-MX" dirty="0"/>
              <a:t> muy poderosos, que resultaron en la asimilación cultural de la mayor parte de poblaciones indígenas, y su sumisión ante las potencias conquistadoras</a:t>
            </a:r>
            <a:endParaRPr lang="es-MX" dirty="0"/>
          </a:p>
        </p:txBody>
      </p:sp>
      <p:sp>
        <p:nvSpPr>
          <p:cNvPr id="6" name="Rectángulo 5"/>
          <p:cNvSpPr/>
          <p:nvPr/>
        </p:nvSpPr>
        <p:spPr>
          <a:xfrm>
            <a:off x="599534" y="4350265"/>
            <a:ext cx="5658929" cy="4278094"/>
          </a:xfrm>
          <a:prstGeom prst="rect">
            <a:avLst/>
          </a:prstGeom>
        </p:spPr>
        <p:txBody>
          <a:bodyPr wrap="square">
            <a:spAutoFit/>
          </a:bodyPr>
          <a:lstStyle/>
          <a:p>
            <a:pPr>
              <a:defRPr/>
            </a:pPr>
            <a:r>
              <a:rPr lang="es-ES" sz="1600" b="1" dirty="0" smtClean="0">
                <a:latin typeface="Arial" panose="020B0604020202020204" pitchFamily="34" charset="0"/>
                <a:cs typeface="Arial" panose="020B0604020202020204" pitchFamily="34" charset="0"/>
              </a:rPr>
              <a:t>ACTIVIDAD PARA LA EXPLICACIÒN AL NIÑO</a:t>
            </a:r>
            <a:r>
              <a:rPr lang="es-ES" sz="1600" dirty="0" smtClean="0">
                <a:latin typeface="Arial" panose="020B0604020202020204" pitchFamily="34" charset="0"/>
                <a:cs typeface="Arial" panose="020B0604020202020204" pitchFamily="34" charset="0"/>
              </a:rPr>
              <a:t>.</a:t>
            </a:r>
          </a:p>
          <a:p>
            <a:pPr algn="ctr">
              <a:defRPr/>
            </a:pPr>
            <a:r>
              <a:rPr lang="es-MX" sz="1600" dirty="0"/>
              <a:t>Comparta con su hijo la lectura del texto de las páginas 113-115 de la UAA Exploración y comprensión del mundo social, y pídale que se imagine el momento del encuentro y la Conquista, pregúntele: ¿cómo te imaginas que fue la prima vez que se encontraron los indígenas y los españoles?, ¿alguna vez habías escuchado sobre esto? Posteriormente, coméntele que actualmente muchos de los sucesos históricos que pasaron hace tiempo, hoy día son recordados en actos cívicos en diferentes instituciones, como en la escuela. Pregúntele: ¿cómo celebran el 15 de septiembre en tu escuela?, ¿has participado en el acto cívico? (vistiéndose con trajes típicos mexicanos, en las efemérides, los honores a la bandera o en la kermés escolar). Si aún no cuenta con esta experiencia, podría platicarle la de algún hermano o familiar. Pídale que dibuje en su cuaderno o en una hoja, algunos elementos patrios (bandera, niños héroes) y que los ilumine. </a:t>
            </a:r>
            <a:endParaRPr lang="es-E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113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847</TotalTime>
  <Words>508</Words>
  <Application>Microsoft Office PowerPoint</Application>
  <PresentationFormat>Presentación en pantalla (4:3)</PresentationFormat>
  <Paragraphs>22</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Arial</vt:lpstr>
      <vt:lpstr>Bradley Hand ITC</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HP1</dc:creator>
  <cp:lastModifiedBy>User</cp:lastModifiedBy>
  <cp:revision>33</cp:revision>
  <dcterms:created xsi:type="dcterms:W3CDTF">2020-10-10T18:01:34Z</dcterms:created>
  <dcterms:modified xsi:type="dcterms:W3CDTF">2021-05-29T03:54:58Z</dcterms:modified>
</cp:coreProperties>
</file>