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BF5"/>
    <a:srgbClr val="FFD9E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52" d="100"/>
          <a:sy n="52" d="100"/>
        </p:scale>
        <p:origin x="29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BD16-EFE8-4A2F-8213-0719D665E419}" type="datetimeFigureOut">
              <a:rPr lang="es-MX" smtClean="0"/>
              <a:t>27/05/2021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0689-EA62-40CC-9657-1143D7FCC9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7961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BD16-EFE8-4A2F-8213-0719D665E419}" type="datetimeFigureOut">
              <a:rPr lang="es-MX" smtClean="0"/>
              <a:t>27/05/2021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0689-EA62-40CC-9657-1143D7FCC9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2535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BD16-EFE8-4A2F-8213-0719D665E419}" type="datetimeFigureOut">
              <a:rPr lang="es-MX" smtClean="0"/>
              <a:t>27/05/2021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0689-EA62-40CC-9657-1143D7FCC9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0998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BD16-EFE8-4A2F-8213-0719D665E419}" type="datetimeFigureOut">
              <a:rPr lang="es-MX" smtClean="0"/>
              <a:t>27/05/2021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0689-EA62-40CC-9657-1143D7FCC9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030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BD16-EFE8-4A2F-8213-0719D665E419}" type="datetimeFigureOut">
              <a:rPr lang="es-MX" smtClean="0"/>
              <a:t>27/05/2021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0689-EA62-40CC-9657-1143D7FCC9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5232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BD16-EFE8-4A2F-8213-0719D665E419}" type="datetimeFigureOut">
              <a:rPr lang="es-MX" smtClean="0"/>
              <a:t>27/05/2021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0689-EA62-40CC-9657-1143D7FCC9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892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BD16-EFE8-4A2F-8213-0719D665E419}" type="datetimeFigureOut">
              <a:rPr lang="es-MX" smtClean="0"/>
              <a:t>27/05/2021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0689-EA62-40CC-9657-1143D7FCC9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5412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BD16-EFE8-4A2F-8213-0719D665E419}" type="datetimeFigureOut">
              <a:rPr lang="es-MX" smtClean="0"/>
              <a:t>27/05/2021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0689-EA62-40CC-9657-1143D7FCC9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3447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BD16-EFE8-4A2F-8213-0719D665E419}" type="datetimeFigureOut">
              <a:rPr lang="es-MX" smtClean="0"/>
              <a:t>27/05/2021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0689-EA62-40CC-9657-1143D7FCC9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662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BD16-EFE8-4A2F-8213-0719D665E419}" type="datetimeFigureOut">
              <a:rPr lang="es-MX" smtClean="0"/>
              <a:t>27/05/2021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0689-EA62-40CC-9657-1143D7FCC9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5108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BD16-EFE8-4A2F-8213-0719D665E419}" type="datetimeFigureOut">
              <a:rPr lang="es-MX" smtClean="0"/>
              <a:t>27/05/2021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0689-EA62-40CC-9657-1143D7FCC9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0368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6BD16-EFE8-4A2F-8213-0719D665E419}" type="datetimeFigureOut">
              <a:rPr lang="es-MX" smtClean="0"/>
              <a:t>27/05/2021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50689-EA62-40CC-9657-1143D7FCC9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317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bit.ly/2Yl29uN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hZuHoQ" TargetMode="External"/><Relationship Id="rId2" Type="http://schemas.openxmlformats.org/officeDocument/2006/relationships/hyperlink" Target="https://bit.ly/34sPpp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  <p:pic>
        <p:nvPicPr>
          <p:cNvPr id="5" name="Picture 2" descr="Vector Premium | Dos niños pequeños haciendo experimentos químico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8" b="99265" l="799" r="990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3" y="368661"/>
            <a:ext cx="6794147" cy="797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0" y="8340740"/>
            <a:ext cx="6699380" cy="1498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u="sng" dirty="0">
                <a:solidFill>
                  <a:srgbClr val="7030A0"/>
                </a:solidFill>
                <a:latin typeface="Segoe Script" panose="030B0504020000000003" pitchFamily="66" charset="0"/>
              </a:rPr>
              <a:t>Notas científicas </a:t>
            </a:r>
          </a:p>
          <a:p>
            <a:endParaRPr lang="es-MX" sz="3736" u="sng" dirty="0"/>
          </a:p>
        </p:txBody>
      </p:sp>
      <p:sp>
        <p:nvSpPr>
          <p:cNvPr id="7" name="CuadroTexto 6"/>
          <p:cNvSpPr txBox="1"/>
          <p:nvPr/>
        </p:nvSpPr>
        <p:spPr>
          <a:xfrm>
            <a:off x="31926" y="9212941"/>
            <a:ext cx="6794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atin typeface="Century Gothic" panose="020B0502020202020204" pitchFamily="34" charset="0"/>
              </a:rPr>
              <a:t>Alumna: Jimena Guadalupe Charles Hernández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-114042" y="10179956"/>
            <a:ext cx="681342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5400" b="1" dirty="0" smtClean="0">
                <a:solidFill>
                  <a:srgbClr val="002060"/>
                </a:solidFill>
                <a:latin typeface="Segoe Script" panose="030B0504020000000003" pitchFamily="66" charset="0"/>
              </a:rPr>
              <a:t>Aprende en casa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5725" y="11355970"/>
            <a:ext cx="6567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latin typeface="Century Gothic" panose="020B0502020202020204" pitchFamily="34" charset="0"/>
              </a:rPr>
              <a:t>11° </a:t>
            </a:r>
            <a:r>
              <a:rPr lang="es-MX" sz="3600" dirty="0" smtClean="0">
                <a:latin typeface="Century Gothic" panose="020B0502020202020204" pitchFamily="34" charset="0"/>
              </a:rPr>
              <a:t>Semana . </a:t>
            </a:r>
            <a:r>
              <a:rPr lang="es-MX" sz="3600" dirty="0" smtClean="0">
                <a:latin typeface="Century Gothic" panose="020B0502020202020204" pitchFamily="34" charset="0"/>
              </a:rPr>
              <a:t>24</a:t>
            </a:r>
            <a:r>
              <a:rPr lang="es-MX" sz="3600" dirty="0" smtClean="0">
                <a:latin typeface="Century Gothic" panose="020B0502020202020204" pitchFamily="34" charset="0"/>
              </a:rPr>
              <a:t>-28 </a:t>
            </a:r>
            <a:r>
              <a:rPr lang="es-MX" sz="3600" dirty="0" smtClean="0">
                <a:latin typeface="Century Gothic" panose="020B0502020202020204" pitchFamily="34" charset="0"/>
              </a:rPr>
              <a:t>de </a:t>
            </a:r>
            <a:r>
              <a:rPr lang="es-MX" sz="3600" dirty="0">
                <a:latin typeface="Century Gothic" panose="020B0502020202020204" pitchFamily="34" charset="0"/>
              </a:rPr>
              <a:t>M</a:t>
            </a:r>
            <a:r>
              <a:rPr lang="es-MX" sz="3600" dirty="0" smtClean="0">
                <a:latin typeface="Century Gothic" panose="020B0502020202020204" pitchFamily="34" charset="0"/>
              </a:rPr>
              <a:t>ayo</a:t>
            </a:r>
            <a:endParaRPr lang="es-MX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14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0628" y="0"/>
            <a:ext cx="6680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FF0066"/>
                </a:solidFill>
                <a:latin typeface="Segoe Script" panose="030B0504020000000003" pitchFamily="66" charset="0"/>
                <a:cs typeface="Agent Orange" panose="00000400000000000000" pitchFamily="2" charset="0"/>
              </a:rPr>
              <a:t>Semana del </a:t>
            </a:r>
            <a:r>
              <a:rPr lang="es-MX" sz="2800" b="1" dirty="0" smtClean="0">
                <a:solidFill>
                  <a:srgbClr val="FF0066"/>
                </a:solidFill>
                <a:latin typeface="Segoe Script" panose="030B0504020000000003" pitchFamily="66" charset="0"/>
                <a:cs typeface="Agent Orange" panose="00000400000000000000" pitchFamily="2" charset="0"/>
              </a:rPr>
              <a:t>24</a:t>
            </a:r>
            <a:r>
              <a:rPr lang="es-MX" sz="2800" b="1" dirty="0" smtClean="0">
                <a:solidFill>
                  <a:srgbClr val="FF0066"/>
                </a:solidFill>
                <a:latin typeface="Segoe Script" panose="030B0504020000000003" pitchFamily="66" charset="0"/>
                <a:cs typeface="Agent Orange" panose="00000400000000000000" pitchFamily="2" charset="0"/>
              </a:rPr>
              <a:t> </a:t>
            </a:r>
            <a:r>
              <a:rPr lang="es-MX" sz="2800" b="1" dirty="0" smtClean="0">
                <a:solidFill>
                  <a:srgbClr val="FF0066"/>
                </a:solidFill>
                <a:latin typeface="Segoe Script" panose="030B0504020000000003" pitchFamily="66" charset="0"/>
                <a:cs typeface="Agent Orange" panose="00000400000000000000" pitchFamily="2" charset="0"/>
              </a:rPr>
              <a:t>al </a:t>
            </a:r>
            <a:r>
              <a:rPr lang="es-MX" sz="2800" b="1" dirty="0" smtClean="0">
                <a:solidFill>
                  <a:srgbClr val="FF0066"/>
                </a:solidFill>
                <a:latin typeface="Segoe Script" panose="030B0504020000000003" pitchFamily="66" charset="0"/>
                <a:cs typeface="Agent Orange" panose="00000400000000000000" pitchFamily="2" charset="0"/>
              </a:rPr>
              <a:t>28 </a:t>
            </a:r>
            <a:r>
              <a:rPr lang="es-MX" sz="2800" b="1" dirty="0" smtClean="0">
                <a:solidFill>
                  <a:srgbClr val="FF0066"/>
                </a:solidFill>
                <a:latin typeface="Segoe Script" panose="030B0504020000000003" pitchFamily="66" charset="0"/>
                <a:cs typeface="Agent Orange" panose="00000400000000000000" pitchFamily="2" charset="0"/>
              </a:rPr>
              <a:t>de mayo</a:t>
            </a:r>
            <a:endParaRPr lang="es-MX" sz="2800" b="1" dirty="0">
              <a:solidFill>
                <a:srgbClr val="FF0066"/>
              </a:solidFill>
              <a:latin typeface="Segoe Script" panose="030B0504020000000003" pitchFamily="66" charset="0"/>
              <a:cs typeface="Agent Orange" panose="00000400000000000000" pitchFamily="2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30629" y="541176"/>
            <a:ext cx="6727372" cy="1117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Actividad: </a:t>
            </a:r>
            <a:r>
              <a:rPr lang="es-MX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La figura se parece a ...</a:t>
            </a:r>
            <a:endParaRPr lang="es-MX" b="1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algn="just"/>
            <a:endParaRPr lang="es-MX" dirty="0" smtClean="0">
              <a:latin typeface="Century Gothic" panose="020B0502020202020204" pitchFamily="34" charset="0"/>
            </a:endParaRPr>
          </a:p>
          <a:p>
            <a:pPr algn="just"/>
            <a:r>
              <a:rPr lang="es-MX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¿Qué son las  figuras geométricas?</a:t>
            </a:r>
          </a:p>
          <a:p>
            <a:pPr algn="just"/>
            <a:r>
              <a:rPr lang="es-MX" dirty="0" smtClean="0">
                <a:latin typeface="Century Gothic" panose="020B0502020202020204" pitchFamily="34" charset="0"/>
              </a:rPr>
              <a:t>Una </a:t>
            </a:r>
            <a:r>
              <a:rPr lang="es-MX" dirty="0">
                <a:latin typeface="Century Gothic" panose="020B0502020202020204" pitchFamily="34" charset="0"/>
              </a:rPr>
              <a:t>figura geométrica es la representación visual y funcional de un conjunto no vacío y cerrado de puntos en un plano geométrico. Es decir, figuras que delimitan superficies planas a través de un conjunto de líneas (lados) que unen sus puntos de un modo específico. Dependiendo del orden y número de dichas líneas hablaremos de una figura o de </a:t>
            </a:r>
            <a:r>
              <a:rPr lang="es-MX" dirty="0" smtClean="0">
                <a:latin typeface="Century Gothic" panose="020B0502020202020204" pitchFamily="34" charset="0"/>
              </a:rPr>
              <a:t>otra.</a:t>
            </a:r>
          </a:p>
          <a:p>
            <a:pPr algn="just"/>
            <a:r>
              <a:rPr lang="es-MX" dirty="0">
                <a:latin typeface="Century Gothic" panose="020B0502020202020204" pitchFamily="34" charset="0"/>
              </a:rPr>
              <a:t>Las figuras geométricas son la materia de trabajo de la geometría, rama de las matemáticas que estudia los planos representacionales y las relaciones entre las formas que podemos imaginar en ellos. Se trata, pues, de objetos abstractos, según los cuales se determina nuestra perspectiva y nuestra manera de comprender espacialmente el universo que nos </a:t>
            </a:r>
            <a:r>
              <a:rPr lang="es-MX" dirty="0" smtClean="0">
                <a:latin typeface="Century Gothic" panose="020B0502020202020204" pitchFamily="34" charset="0"/>
              </a:rPr>
              <a:t>rodea.</a:t>
            </a:r>
          </a:p>
          <a:p>
            <a:pPr algn="just"/>
            <a:r>
              <a:rPr lang="es-MX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¿Cuáles son las figuras geométricas?</a:t>
            </a:r>
          </a:p>
          <a:p>
            <a:pPr algn="just"/>
            <a:r>
              <a:rPr lang="es-MX" dirty="0" smtClean="0">
                <a:latin typeface="Century Gothic" panose="020B0502020202020204" pitchFamily="34" charset="0"/>
              </a:rPr>
              <a:t>Triángulos </a:t>
            </a:r>
          </a:p>
          <a:p>
            <a:pPr algn="just"/>
            <a:r>
              <a:rPr lang="es-MX" dirty="0" smtClean="0">
                <a:latin typeface="Century Gothic" panose="020B0502020202020204" pitchFamily="34" charset="0"/>
              </a:rPr>
              <a:t>Cuadros</a:t>
            </a:r>
          </a:p>
          <a:p>
            <a:pPr algn="just"/>
            <a:r>
              <a:rPr lang="es-MX" dirty="0" smtClean="0">
                <a:latin typeface="Century Gothic" panose="020B0502020202020204" pitchFamily="34" charset="0"/>
              </a:rPr>
              <a:t>Rectángulos</a:t>
            </a:r>
          </a:p>
          <a:p>
            <a:pPr algn="just"/>
            <a:r>
              <a:rPr lang="es-MX" dirty="0" smtClean="0">
                <a:latin typeface="Century Gothic" panose="020B0502020202020204" pitchFamily="34" charset="0"/>
              </a:rPr>
              <a:t>Círculos</a:t>
            </a:r>
          </a:p>
          <a:p>
            <a:pPr algn="just"/>
            <a:r>
              <a:rPr lang="es-MX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Fuente:</a:t>
            </a:r>
          </a:p>
          <a:p>
            <a:pPr algn="just"/>
            <a:r>
              <a:rPr lang="es-MX" dirty="0">
                <a:latin typeface="Century Gothic" panose="020B0502020202020204" pitchFamily="34" charset="0"/>
                <a:hlinkClick r:id="rId2"/>
              </a:rPr>
              <a:t>https://</a:t>
            </a:r>
            <a:r>
              <a:rPr lang="es-MX" dirty="0" err="1" smtClean="0">
                <a:latin typeface="Century Gothic" panose="020B0502020202020204" pitchFamily="34" charset="0"/>
                <a:hlinkClick r:id="rId2"/>
              </a:rPr>
              <a:t>bit.ly</a:t>
            </a:r>
            <a:r>
              <a:rPr lang="es-MX" dirty="0" smtClean="0">
                <a:latin typeface="Century Gothic" panose="020B0502020202020204" pitchFamily="34" charset="0"/>
                <a:hlinkClick r:id="rId2"/>
              </a:rPr>
              <a:t>/</a:t>
            </a:r>
            <a:r>
              <a:rPr lang="es-MX" dirty="0" err="1" smtClean="0">
                <a:latin typeface="Century Gothic" panose="020B0502020202020204" pitchFamily="34" charset="0"/>
                <a:hlinkClick r:id="rId2"/>
              </a:rPr>
              <a:t>2Yl29uN</a:t>
            </a:r>
            <a:endParaRPr lang="es-MX" dirty="0" smtClean="0">
              <a:latin typeface="Century Gothic" panose="020B0502020202020204" pitchFamily="34" charset="0"/>
            </a:endParaRPr>
          </a:p>
          <a:p>
            <a:pPr algn="just"/>
            <a:endParaRPr lang="es-MX" dirty="0" smtClean="0">
              <a:latin typeface="Century Gothic" panose="020B0502020202020204" pitchFamily="34" charset="0"/>
            </a:endParaRPr>
          </a:p>
          <a:p>
            <a:pPr algn="just"/>
            <a:r>
              <a:rPr lang="es-MX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Explicación para los niños: </a:t>
            </a:r>
          </a:p>
          <a:p>
            <a:pPr algn="just"/>
            <a:r>
              <a:rPr lang="es-MX" dirty="0" smtClean="0">
                <a:latin typeface="Century Gothic" panose="020B0502020202020204" pitchFamily="34" charset="0"/>
              </a:rPr>
              <a:t>Las figuras geométricas están presentes en diferentes objetos que utilizamos u observamos diariamente, estas figuras tienen características propias, por ejemplo, el triángulo tiene 3 lados, lo podemos ver reflejado en los pedacitos de pizza, o en algunas cajas de chocolate , en casa se aprecia mayormente el rectángulo en las puertas y algunas mesas, el cuadrado en los relojes o ventanas, etc. Las últimas 2, de cuatro lados</a:t>
            </a:r>
            <a:r>
              <a:rPr lang="es-MX" dirty="0" smtClean="0">
                <a:latin typeface="Century Gothic" panose="020B0502020202020204" pitchFamily="34" charset="0"/>
              </a:rPr>
              <a:t>.</a:t>
            </a:r>
          </a:p>
          <a:p>
            <a:pPr algn="just"/>
            <a:r>
              <a:rPr lang="es-MX" dirty="0" smtClean="0">
                <a:latin typeface="Century Gothic" panose="020B0502020202020204" pitchFamily="34" charset="0"/>
              </a:rPr>
              <a:t>Claramente, los objetos que cada uno de nosotros tenemos en casa varían, y responden a diferentes características, por ejemplo, la mesa de Iván puede ser cuadrada, mientras la de Valentín es redonda.</a:t>
            </a:r>
          </a:p>
          <a:p>
            <a:pPr algn="just"/>
            <a:r>
              <a:rPr lang="es-MX" dirty="0" smtClean="0">
                <a:latin typeface="Century Gothic" panose="020B0502020202020204" pitchFamily="34" charset="0"/>
              </a:rPr>
              <a:t>Lo importante es identificar a qué figuras geom</a:t>
            </a:r>
            <a:r>
              <a:rPr lang="es-MX" dirty="0" smtClean="0">
                <a:latin typeface="Century Gothic" panose="020B0502020202020204" pitchFamily="34" charset="0"/>
              </a:rPr>
              <a:t>étricas corresponden. </a:t>
            </a:r>
            <a:endParaRPr lang="es-MX" dirty="0" smtClean="0">
              <a:latin typeface="Century Gothic" panose="020B0502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89844" l="13672" r="83724">
                        <a14:foregroundMark x1="24870" y1="16016" x2="27604" y2="28223"/>
                        <a14:foregroundMark x1="42708" y1="25586" x2="43490" y2="33203"/>
                        <a14:foregroundMark x1="78385" y1="39355" x2="79167" y2="40527"/>
                        <a14:foregroundMark x1="64844" y1="39160" x2="65104" y2="40918"/>
                        <a14:foregroundMark x1="74870" y1="58301" x2="74089" y2="76074"/>
                        <a14:foregroundMark x1="69141" y1="53711" x2="69141" y2="53711"/>
                      </a14:backgroundRemoval>
                    </a14:imgEffect>
                  </a14:imgLayer>
                </a14:imgProps>
              </a:ext>
            </a:extLst>
          </a:blip>
          <a:srcRect l="10778" t="2806" r="7844" b="8801"/>
          <a:stretch/>
        </p:blipFill>
        <p:spPr>
          <a:xfrm>
            <a:off x="3153747" y="5430416"/>
            <a:ext cx="3657600" cy="217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976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0628" y="0"/>
            <a:ext cx="6680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FF0066"/>
                </a:solidFill>
                <a:latin typeface="Segoe Script" panose="030B0504020000000003" pitchFamily="66" charset="0"/>
                <a:cs typeface="Agent Orange" panose="00000400000000000000" pitchFamily="2" charset="0"/>
              </a:rPr>
              <a:t>Semana del </a:t>
            </a:r>
            <a:r>
              <a:rPr lang="es-MX" sz="2800" b="1" dirty="0" smtClean="0">
                <a:solidFill>
                  <a:srgbClr val="FF0066"/>
                </a:solidFill>
                <a:latin typeface="Segoe Script" panose="030B0504020000000003" pitchFamily="66" charset="0"/>
                <a:cs typeface="Agent Orange" panose="00000400000000000000" pitchFamily="2" charset="0"/>
              </a:rPr>
              <a:t>24</a:t>
            </a:r>
            <a:r>
              <a:rPr lang="es-MX" sz="2800" b="1" dirty="0" smtClean="0">
                <a:solidFill>
                  <a:srgbClr val="FF0066"/>
                </a:solidFill>
                <a:latin typeface="Segoe Script" panose="030B0504020000000003" pitchFamily="66" charset="0"/>
                <a:cs typeface="Agent Orange" panose="00000400000000000000" pitchFamily="2" charset="0"/>
              </a:rPr>
              <a:t> </a:t>
            </a:r>
            <a:r>
              <a:rPr lang="es-MX" sz="2800" b="1" dirty="0" smtClean="0">
                <a:solidFill>
                  <a:srgbClr val="FF0066"/>
                </a:solidFill>
                <a:latin typeface="Segoe Script" panose="030B0504020000000003" pitchFamily="66" charset="0"/>
                <a:cs typeface="Agent Orange" panose="00000400000000000000" pitchFamily="2" charset="0"/>
              </a:rPr>
              <a:t>al </a:t>
            </a:r>
            <a:r>
              <a:rPr lang="es-MX" sz="2800" b="1" dirty="0" smtClean="0">
                <a:solidFill>
                  <a:srgbClr val="FF0066"/>
                </a:solidFill>
                <a:latin typeface="Segoe Script" panose="030B0504020000000003" pitchFamily="66" charset="0"/>
                <a:cs typeface="Agent Orange" panose="00000400000000000000" pitchFamily="2" charset="0"/>
              </a:rPr>
              <a:t>28 </a:t>
            </a:r>
            <a:r>
              <a:rPr lang="es-MX" sz="2800" b="1" dirty="0" smtClean="0">
                <a:solidFill>
                  <a:srgbClr val="FF0066"/>
                </a:solidFill>
                <a:latin typeface="Segoe Script" panose="030B0504020000000003" pitchFamily="66" charset="0"/>
                <a:cs typeface="Agent Orange" panose="00000400000000000000" pitchFamily="2" charset="0"/>
              </a:rPr>
              <a:t>de mayo</a:t>
            </a:r>
            <a:endParaRPr lang="es-MX" sz="2800" b="1" dirty="0">
              <a:solidFill>
                <a:srgbClr val="FF0066"/>
              </a:solidFill>
              <a:latin typeface="Segoe Script" panose="030B0504020000000003" pitchFamily="66" charset="0"/>
              <a:cs typeface="Agent Orange" panose="00000400000000000000" pitchFamily="2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3975" y="523220"/>
            <a:ext cx="6727372" cy="11587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Actividad: </a:t>
            </a:r>
            <a:r>
              <a:rPr lang="es-MX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Un huerto en casa</a:t>
            </a:r>
            <a:endParaRPr lang="es-MX" dirty="0" smtClean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MX" b="1" dirty="0">
                <a:solidFill>
                  <a:srgbClr val="002060"/>
                </a:solidFill>
                <a:latin typeface="Century Gothic" panose="020B0502020202020204" pitchFamily="34" charset="0"/>
              </a:rPr>
              <a:t>¿Qué es una planta?</a:t>
            </a:r>
          </a:p>
          <a:p>
            <a:pPr>
              <a:lnSpc>
                <a:spcPct val="150000"/>
              </a:lnSpc>
            </a:pPr>
            <a:r>
              <a:rPr lang="es-MX" dirty="0">
                <a:latin typeface="Century Gothic" panose="020B0502020202020204" pitchFamily="34" charset="0"/>
              </a:rPr>
              <a:t> Las plantas son seres vivos que producen su propio alimento mediante el proceso de la fotosíntesis. Ellas captan la energía de la luz del sol a través de la clorofila y convierten el dióxido de carbono y el agua en azúcares que utilizan como fuente de energía. </a:t>
            </a:r>
          </a:p>
          <a:p>
            <a:pPr>
              <a:lnSpc>
                <a:spcPct val="150000"/>
              </a:lnSpc>
            </a:pPr>
            <a:r>
              <a:rPr lang="es-MX" b="1" dirty="0">
                <a:solidFill>
                  <a:srgbClr val="002060"/>
                </a:solidFill>
                <a:latin typeface="Century Gothic" panose="020B0502020202020204" pitchFamily="34" charset="0"/>
              </a:rPr>
              <a:t>Partes de una planta: </a:t>
            </a:r>
          </a:p>
          <a:p>
            <a:pPr>
              <a:lnSpc>
                <a:spcPct val="150000"/>
              </a:lnSpc>
            </a:pPr>
            <a:r>
              <a:rPr lang="es-MX" dirty="0">
                <a:latin typeface="Century Gothic" panose="020B0502020202020204" pitchFamily="34" charset="0"/>
              </a:rPr>
              <a:t>Raíz: su función es fijar a la planta. Mediante ella las plantas obtienen nutrientes del suelo. </a:t>
            </a:r>
          </a:p>
          <a:p>
            <a:pPr>
              <a:lnSpc>
                <a:spcPct val="150000"/>
              </a:lnSpc>
            </a:pPr>
            <a:r>
              <a:rPr lang="es-MX" dirty="0">
                <a:latin typeface="Century Gothic" panose="020B0502020202020204" pitchFamily="34" charset="0"/>
              </a:rPr>
              <a:t>Tallo: es el que le da soporte a la planta; algunos tallos son delgados y flexibles, otros, como los de los árboles, son leñosos y duros. </a:t>
            </a:r>
          </a:p>
          <a:p>
            <a:pPr>
              <a:lnSpc>
                <a:spcPct val="150000"/>
              </a:lnSpc>
            </a:pPr>
            <a:r>
              <a:rPr lang="es-MX" dirty="0">
                <a:latin typeface="Century Gothic" panose="020B0502020202020204" pitchFamily="34" charset="0"/>
              </a:rPr>
              <a:t>Hoja: es la estructura donde se realiza la fotosíntesis y la respiración. </a:t>
            </a:r>
          </a:p>
          <a:p>
            <a:pPr>
              <a:lnSpc>
                <a:spcPct val="150000"/>
              </a:lnSpc>
            </a:pPr>
            <a:r>
              <a:rPr lang="es-MX" dirty="0">
                <a:latin typeface="Century Gothic" panose="020B0502020202020204" pitchFamily="34" charset="0"/>
              </a:rPr>
              <a:t>Flor: es el órgano reproductor. En su interior posee todos los órganos que necesita para fabricar el fruto y la semilla.</a:t>
            </a:r>
          </a:p>
          <a:p>
            <a:pPr>
              <a:lnSpc>
                <a:spcPct val="150000"/>
              </a:lnSpc>
            </a:pPr>
            <a:r>
              <a:rPr lang="es-MX" b="1" dirty="0">
                <a:solidFill>
                  <a:srgbClr val="002060"/>
                </a:solidFill>
                <a:latin typeface="Century Gothic" panose="020B0502020202020204" pitchFamily="34" charset="0"/>
              </a:rPr>
              <a:t>Fuente:</a:t>
            </a:r>
            <a:r>
              <a:rPr lang="es-MX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s-MX" dirty="0">
                <a:latin typeface="Century Gothic" panose="020B0502020202020204" pitchFamily="34" charset="0"/>
              </a:rPr>
              <a:t>https://bit.ly/</a:t>
            </a:r>
            <a:r>
              <a:rPr lang="es-MX" dirty="0" err="1">
                <a:latin typeface="Century Gothic" panose="020B0502020202020204" pitchFamily="34" charset="0"/>
              </a:rPr>
              <a:t>2XHd95m</a:t>
            </a:r>
            <a:endParaRPr lang="es-MX" dirty="0"/>
          </a:p>
          <a:p>
            <a:pPr>
              <a:lnSpc>
                <a:spcPct val="150000"/>
              </a:lnSpc>
            </a:pPr>
            <a:r>
              <a:rPr lang="es-MX" b="1" dirty="0">
                <a:solidFill>
                  <a:srgbClr val="002060"/>
                </a:solidFill>
                <a:latin typeface="Century Gothic" panose="020B0502020202020204" pitchFamily="34" charset="0"/>
              </a:rPr>
              <a:t>Explicación para los niños: </a:t>
            </a:r>
          </a:p>
          <a:p>
            <a:pPr>
              <a:lnSpc>
                <a:spcPct val="150000"/>
              </a:lnSpc>
            </a:pPr>
            <a:r>
              <a:rPr lang="es-MX" dirty="0">
                <a:latin typeface="Century Gothic" panose="020B0502020202020204" pitchFamily="34" charset="0"/>
              </a:rPr>
              <a:t>Seguramente en casa has tenido alguna planta, o las has visto en casa de tus abuelitos, las plantas son seres vivos, debido a que como lo hemos visto anteriormente, éstas se alimentan, respiran, crecen, se reproducen y mueren. </a:t>
            </a:r>
          </a:p>
          <a:p>
            <a:pPr>
              <a:lnSpc>
                <a:spcPct val="150000"/>
              </a:lnSpc>
            </a:pPr>
            <a:r>
              <a:rPr lang="es-MX" dirty="0">
                <a:latin typeface="Century Gothic" panose="020B0502020202020204" pitchFamily="34" charset="0"/>
              </a:rPr>
              <a:t>Cada planta requiere un cuidado especial, es por eso que investigar resulta muy importante, conocer si necesitan estar en el sol, cada cuándo requieren agua además de otros </a:t>
            </a:r>
            <a:r>
              <a:rPr lang="es-MX" dirty="0" smtClean="0">
                <a:latin typeface="Century Gothic" panose="020B0502020202020204" pitchFamily="34" charset="0"/>
              </a:rPr>
              <a:t>cuidados, el día de hoy hablaremos acerca de los girasoles y sus principales características.</a:t>
            </a:r>
            <a:endParaRPr lang="es-MX" dirty="0" smtClean="0">
              <a:latin typeface="Century Gothic" panose="020B0502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85" b="95425" l="1977" r="9884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6482" y="7387140"/>
            <a:ext cx="928121" cy="93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59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0628" y="0"/>
            <a:ext cx="6680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FF0066"/>
                </a:solidFill>
                <a:latin typeface="Segoe Script" panose="030B0504020000000003" pitchFamily="66" charset="0"/>
                <a:cs typeface="Agent Orange" panose="00000400000000000000" pitchFamily="2" charset="0"/>
              </a:rPr>
              <a:t>Semana del </a:t>
            </a:r>
            <a:r>
              <a:rPr lang="es-MX" sz="2800" b="1" dirty="0" smtClean="0">
                <a:solidFill>
                  <a:srgbClr val="FF0066"/>
                </a:solidFill>
                <a:latin typeface="Segoe Script" panose="030B0504020000000003" pitchFamily="66" charset="0"/>
                <a:cs typeface="Agent Orange" panose="00000400000000000000" pitchFamily="2" charset="0"/>
              </a:rPr>
              <a:t>24</a:t>
            </a:r>
            <a:r>
              <a:rPr lang="es-MX" sz="2800" b="1" dirty="0" smtClean="0">
                <a:solidFill>
                  <a:srgbClr val="FF0066"/>
                </a:solidFill>
                <a:latin typeface="Segoe Script" panose="030B0504020000000003" pitchFamily="66" charset="0"/>
                <a:cs typeface="Agent Orange" panose="00000400000000000000" pitchFamily="2" charset="0"/>
              </a:rPr>
              <a:t> </a:t>
            </a:r>
            <a:r>
              <a:rPr lang="es-MX" sz="2800" b="1" dirty="0" smtClean="0">
                <a:solidFill>
                  <a:srgbClr val="FF0066"/>
                </a:solidFill>
                <a:latin typeface="Segoe Script" panose="030B0504020000000003" pitchFamily="66" charset="0"/>
                <a:cs typeface="Agent Orange" panose="00000400000000000000" pitchFamily="2" charset="0"/>
              </a:rPr>
              <a:t>al </a:t>
            </a:r>
            <a:r>
              <a:rPr lang="es-MX" sz="2800" b="1" dirty="0" smtClean="0">
                <a:solidFill>
                  <a:srgbClr val="FF0066"/>
                </a:solidFill>
                <a:latin typeface="Segoe Script" panose="030B0504020000000003" pitchFamily="66" charset="0"/>
                <a:cs typeface="Agent Orange" panose="00000400000000000000" pitchFamily="2" charset="0"/>
              </a:rPr>
              <a:t>28 </a:t>
            </a:r>
            <a:r>
              <a:rPr lang="es-MX" sz="2800" b="1" dirty="0" smtClean="0">
                <a:solidFill>
                  <a:srgbClr val="FF0066"/>
                </a:solidFill>
                <a:latin typeface="Segoe Script" panose="030B0504020000000003" pitchFamily="66" charset="0"/>
                <a:cs typeface="Agent Orange" panose="00000400000000000000" pitchFamily="2" charset="0"/>
              </a:rPr>
              <a:t>de mayo</a:t>
            </a:r>
            <a:endParaRPr lang="es-MX" sz="2800" b="1" dirty="0">
              <a:solidFill>
                <a:srgbClr val="FF0066"/>
              </a:solidFill>
              <a:latin typeface="Segoe Script" panose="030B0504020000000003" pitchFamily="66" charset="0"/>
              <a:cs typeface="Agent Orange" panose="00000400000000000000" pitchFamily="2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3975" y="465713"/>
            <a:ext cx="6727372" cy="1172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Actividad: </a:t>
            </a:r>
            <a:r>
              <a:rPr lang="es-MX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Rimas divertidas</a:t>
            </a:r>
            <a:endParaRPr lang="es-MX" b="1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algn="just"/>
            <a:endParaRPr lang="es-MX" dirty="0" smtClean="0">
              <a:latin typeface="Century Gothic" panose="020B0502020202020204" pitchFamily="34" charset="0"/>
            </a:endParaRPr>
          </a:p>
          <a:p>
            <a:pPr algn="just"/>
            <a:r>
              <a:rPr lang="es-MX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¿Qué </a:t>
            </a:r>
            <a:r>
              <a:rPr lang="es-MX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es una rima? </a:t>
            </a:r>
            <a:endParaRPr lang="es-MX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MX" dirty="0">
                <a:latin typeface="Century Gothic" panose="020B0502020202020204" pitchFamily="34" charset="0"/>
              </a:rPr>
              <a:t>Una rima es un conjunto de fonemas que se repiten en dos o más versos a partir de la última vocal acentuada dentro un poema o una canción. La métrica trata la estructura de los versos y sus combinaciones y, por lo tanto, también la rima. Una rima es también una composición en verso, del género lírico, comúnmente asociado al término poema</a:t>
            </a:r>
            <a:r>
              <a:rPr lang="es-MX" dirty="0" smtClean="0">
                <a:latin typeface="Century Gothic" panose="020B0502020202020204" pitchFamily="34" charset="0"/>
              </a:rPr>
              <a:t>.</a:t>
            </a:r>
          </a:p>
          <a:p>
            <a:pPr algn="just"/>
            <a:r>
              <a:rPr lang="es-MX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¿En dónde se utilizan las rimas?</a:t>
            </a:r>
          </a:p>
          <a:p>
            <a:pPr algn="just"/>
            <a:r>
              <a:rPr lang="es-MX" dirty="0">
                <a:latin typeface="Century Gothic" panose="020B0502020202020204" pitchFamily="34" charset="0"/>
              </a:rPr>
              <a:t>La rima es la repetición o semejanza acústica, entre dos o más versos, de cierto número de fonemas o sonidos a partir de la última vocal acentuada. Es considerada un elemento rítmico del texto en verso. Es utilizada en canciones, adivinanzas, trabalenguas y poesías. La importancia está en que las palabras que rimen y de igual timbre, sean la representación de los fonemas, en una lectura no articulada siempre existe la sensación de esa equivalencia acústica</a:t>
            </a:r>
            <a:r>
              <a:rPr lang="es-MX" dirty="0" smtClean="0">
                <a:latin typeface="Century Gothic" panose="020B0502020202020204" pitchFamily="34" charset="0"/>
              </a:rPr>
              <a:t>.</a:t>
            </a:r>
          </a:p>
          <a:p>
            <a:pPr algn="just"/>
            <a:r>
              <a:rPr lang="es-MX" dirty="0">
                <a:latin typeface="Century Gothic" panose="020B0502020202020204" pitchFamily="34" charset="0"/>
              </a:rPr>
              <a:t>Involucra la repetición de fonemas o sonidos al final de dos o más versos tomados de la última sílaba tónica, evidenciando palabras que rimen. Se pueden encontrar en poesía, acertijos, refranes, trabalenguas y canciones con rima y en la actualidad hasta en el estilo de rap. Dependiendo de cómo sean las repeticiones, los versos responden a diferentes clasificaciones.</a:t>
            </a:r>
            <a:endParaRPr lang="es-MX" dirty="0" smtClean="0">
              <a:latin typeface="Century Gothic" panose="020B0502020202020204" pitchFamily="34" charset="0"/>
            </a:endParaRPr>
          </a:p>
          <a:p>
            <a:pPr algn="just"/>
            <a:r>
              <a:rPr lang="es-MX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Fuente</a:t>
            </a:r>
            <a:r>
              <a:rPr lang="es-MX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:</a:t>
            </a:r>
          </a:p>
          <a:p>
            <a:pPr algn="just"/>
            <a:r>
              <a:rPr lang="es-MX" dirty="0">
                <a:latin typeface="Century Gothic" panose="020B0502020202020204" pitchFamily="34" charset="0"/>
                <a:hlinkClick r:id="rId2"/>
              </a:rPr>
              <a:t>https://</a:t>
            </a:r>
            <a:r>
              <a:rPr lang="es-MX" dirty="0" smtClean="0">
                <a:latin typeface="Century Gothic" panose="020B0502020202020204" pitchFamily="34" charset="0"/>
                <a:hlinkClick r:id="rId2"/>
              </a:rPr>
              <a:t>bit.ly/</a:t>
            </a:r>
            <a:r>
              <a:rPr lang="es-MX" dirty="0" err="1" smtClean="0">
                <a:latin typeface="Century Gothic" panose="020B0502020202020204" pitchFamily="34" charset="0"/>
                <a:hlinkClick r:id="rId2"/>
              </a:rPr>
              <a:t>34sPpp3</a:t>
            </a:r>
            <a:endParaRPr lang="es-MX" dirty="0" smtClean="0">
              <a:latin typeface="Century Gothic" panose="020B0502020202020204" pitchFamily="34" charset="0"/>
            </a:endParaRPr>
          </a:p>
          <a:p>
            <a:pPr algn="just"/>
            <a:r>
              <a:rPr lang="es-MX" dirty="0">
                <a:latin typeface="Century Gothic" panose="020B0502020202020204" pitchFamily="34" charset="0"/>
                <a:hlinkClick r:id="rId3"/>
              </a:rPr>
              <a:t>https://</a:t>
            </a:r>
            <a:r>
              <a:rPr lang="es-MX" dirty="0" smtClean="0">
                <a:latin typeface="Century Gothic" panose="020B0502020202020204" pitchFamily="34" charset="0"/>
                <a:hlinkClick r:id="rId3"/>
              </a:rPr>
              <a:t>bit.ly/</a:t>
            </a:r>
            <a:r>
              <a:rPr lang="es-MX" dirty="0" err="1" smtClean="0">
                <a:latin typeface="Century Gothic" panose="020B0502020202020204" pitchFamily="34" charset="0"/>
                <a:hlinkClick r:id="rId3"/>
              </a:rPr>
              <a:t>3hZuHoQ</a:t>
            </a:r>
            <a:endParaRPr lang="es-MX" dirty="0" smtClean="0">
              <a:latin typeface="Century Gothic" panose="020B0502020202020204" pitchFamily="34" charset="0"/>
            </a:endParaRPr>
          </a:p>
          <a:p>
            <a:pPr algn="just"/>
            <a:endParaRPr lang="es-MX" dirty="0" smtClean="0">
              <a:latin typeface="Century Gothic" panose="020B0502020202020204" pitchFamily="34" charset="0"/>
            </a:endParaRPr>
          </a:p>
          <a:p>
            <a:pPr algn="just"/>
            <a:r>
              <a:rPr lang="es-MX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Explicación para los niños: </a:t>
            </a:r>
          </a:p>
          <a:p>
            <a:pPr algn="just"/>
            <a:r>
              <a:rPr lang="es-MX" dirty="0" smtClean="0">
                <a:latin typeface="Century Gothic" panose="020B0502020202020204" pitchFamily="34" charset="0"/>
              </a:rPr>
              <a:t>Las rimas son aquellas composiciones que al momento de expresar o escuchar de alguien más, permite percibir que las palabras tienen un sonido igual o parecido, por ejemplo, al decir HELADO, que rim</a:t>
            </a:r>
            <a:r>
              <a:rPr lang="es-MX" dirty="0" smtClean="0">
                <a:latin typeface="Century Gothic" panose="020B0502020202020204" pitchFamily="34" charset="0"/>
              </a:rPr>
              <a:t>a con DORADO. Su terminación es también clave para lograr dicha rima. Nosotros la hemos utilizado en el pase de lista, los poemas, los trabalenguas e incluso en las canciones. Lo primordial es prestar atención para poder identificar cuando una rima esté presente en algún texto o en la misma conversación cara a cara. </a:t>
            </a:r>
            <a:endParaRPr lang="es-MX" dirty="0" smtClean="0">
              <a:latin typeface="Century Gothic" panose="020B0502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4416" y="7968342"/>
            <a:ext cx="2438351" cy="1268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57372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935</Words>
  <Application>Microsoft Office PowerPoint</Application>
  <PresentationFormat>Panorámica</PresentationFormat>
  <Paragraphs>49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Agent Orange</vt:lpstr>
      <vt:lpstr>Arial</vt:lpstr>
      <vt:lpstr>Calibri</vt:lpstr>
      <vt:lpstr>Calibri Light</vt:lpstr>
      <vt:lpstr>Century Gothic</vt:lpstr>
      <vt:lpstr>Segoe Script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WIN8</dc:creator>
  <cp:lastModifiedBy>WIN8</cp:lastModifiedBy>
  <cp:revision>4</cp:revision>
  <dcterms:created xsi:type="dcterms:W3CDTF">2021-05-28T04:22:24Z</dcterms:created>
  <dcterms:modified xsi:type="dcterms:W3CDTF">2021-05-28T05:03:34Z</dcterms:modified>
</cp:coreProperties>
</file>