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1" r:id="rId5"/>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1D6C5-77F4-4B98-9190-B920350EB4FF}" v="2" dt="2021-05-29T04:47:08.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2406" y="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Garcia" userId="e42ebcd81dcb1696" providerId="LiveId" clId="{DDE1D6C5-77F4-4B98-9190-B920350EB4FF}"/>
    <pc:docChg chg="addSld modSld sldOrd">
      <pc:chgData name="Victoria Garcia" userId="e42ebcd81dcb1696" providerId="LiveId" clId="{DDE1D6C5-77F4-4B98-9190-B920350EB4FF}" dt="2021-05-29T04:50:12.717" v="187" actId="20577"/>
      <pc:docMkLst>
        <pc:docMk/>
      </pc:docMkLst>
      <pc:sldChg chg="modSp add mod ord">
        <pc:chgData name="Victoria Garcia" userId="e42ebcd81dcb1696" providerId="LiveId" clId="{DDE1D6C5-77F4-4B98-9190-B920350EB4FF}" dt="2021-05-29T04:46:46.367" v="27" actId="20577"/>
        <pc:sldMkLst>
          <pc:docMk/>
          <pc:sldMk cId="1560670664" sldId="277"/>
        </pc:sldMkLst>
        <pc:spChg chg="mod">
          <ac:chgData name="Victoria Garcia" userId="e42ebcd81dcb1696" providerId="LiveId" clId="{DDE1D6C5-77F4-4B98-9190-B920350EB4FF}" dt="2021-05-29T04:46:46.367" v="27" actId="20577"/>
          <ac:spMkLst>
            <pc:docMk/>
            <pc:sldMk cId="1560670664" sldId="277"/>
            <ac:spMk id="5" creationId="{646BAF90-BA5D-411D-8388-8C5CFCCDFCE8}"/>
          </ac:spMkLst>
        </pc:spChg>
      </pc:sldChg>
      <pc:sldChg chg="modSp add mod ord">
        <pc:chgData name="Victoria Garcia" userId="e42ebcd81dcb1696" providerId="LiveId" clId="{DDE1D6C5-77F4-4B98-9190-B920350EB4FF}" dt="2021-05-29T04:50:12.717" v="187" actId="20577"/>
        <pc:sldMkLst>
          <pc:docMk/>
          <pc:sldMk cId="742230438" sldId="278"/>
        </pc:sldMkLst>
        <pc:spChg chg="mod">
          <ac:chgData name="Victoria Garcia" userId="e42ebcd81dcb1696" providerId="LiveId" clId="{DDE1D6C5-77F4-4B98-9190-B920350EB4FF}" dt="2021-05-29T04:50:12.717" v="187" actId="20577"/>
          <ac:spMkLst>
            <pc:docMk/>
            <pc:sldMk cId="742230438" sldId="278"/>
            <ac:spMk id="3" creationId="{0036E269-03D5-47EA-9CDF-63AF91CC4D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96236-0D00-4F05-89C4-0BEFC3A5426B}"/>
              </a:ext>
            </a:extLst>
          </p:cNvPr>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4401B4C-FE2C-4ADC-B822-83AE1EE68B29}"/>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95808E0-E572-48A1-82FD-2CF21019C895}"/>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778B19CE-A45D-403F-BBDD-721F8F39E2A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F0EC359-02E7-4DF7-8E63-EBCF7087D2B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301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C1185-F243-4A0D-B5C6-0111F27A462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0EC305E-7788-48A8-8418-9F4D2997DE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0DC2162-7EB7-4E5A-B4AB-463E0C69CEDB}"/>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D82349BA-42C8-4DB6-97B0-6011DA049B9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886D1B7-5C34-4A4B-A408-16BBA1E191EB}"/>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64737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098990-0331-464F-BFFF-4ABD0EB4AAB1}"/>
              </a:ext>
            </a:extLst>
          </p:cNvPr>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8E8C7D6-9610-44D2-9D52-F1EF4EB21489}"/>
              </a:ext>
            </a:extLst>
          </p:cNvPr>
          <p:cNvSpPr>
            <a:spLocks noGrp="1"/>
          </p:cNvSpPr>
          <p:nvPr>
            <p:ph type="body" orient="vert" idx="1"/>
          </p:nvPr>
        </p:nvSpPr>
        <p:spPr>
          <a:xfrm>
            <a:off x="471487"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C118B47-AAB6-4A59-83C4-97F6C5BAD197}"/>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535BCA98-9267-47AF-B2D3-75BD4E4CF9A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8E31011E-9E47-4815-98BC-9F6DCF0AAB9F}"/>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3158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7BE0C-211A-46B4-9EC7-6ADDAB55BD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89888D4-EF1E-4177-9D36-3F543821B8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410F58D-119E-4A19-AEB0-2B28651DC731}"/>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11EF25A8-C086-4877-A82F-FA76F5D06F7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5DAE7A1-2546-42F5-85CF-EBEE18CB68B9}"/>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17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4DCF6-7BDD-4D38-9147-F06AF748F73F}"/>
              </a:ext>
            </a:extLst>
          </p:cNvPr>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7B55D6-F26A-4416-867B-26B32A472172}"/>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855486-83FD-4E28-90EA-F7E32345DAE5}"/>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596CB2C8-96B4-4062-B02B-A634214C879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576F3717-C9E7-4250-8E8A-585F699E2B5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149811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B17EC-B47C-43E4-8F51-181BD00E319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0BDC09C-F49D-4BF4-B333-DC3000C9504C}"/>
              </a:ext>
            </a:extLst>
          </p:cNvPr>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C4600C4-3A06-4652-B520-9F22B0FD1897}"/>
              </a:ext>
            </a:extLst>
          </p:cNvPr>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A973200-B295-4F32-874E-62A6A452DB2F}"/>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6" name="Marcador de pie de página 5">
            <a:extLst>
              <a:ext uri="{FF2B5EF4-FFF2-40B4-BE49-F238E27FC236}">
                <a16:creationId xmlns:a16="http://schemas.microsoft.com/office/drawing/2014/main" id="{1F2291CB-3F52-4F0E-B6E0-40D229EF15E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2AAAA9CB-C175-41D8-8113-8A01B5B2FEEC}"/>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32925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55BC6-7857-438B-A593-F7529106FB31}"/>
              </a:ext>
            </a:extLst>
          </p:cNvPr>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262C00-D6AB-451E-A242-9EA58CCF66F5}"/>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500FE0-F529-4F0F-A33F-A05E44BABF0C}"/>
              </a:ext>
            </a:extLst>
          </p:cNvPr>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696C969-FCAF-422C-94DF-DE297BED1CD0}"/>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D3F368-A477-41BC-B082-5509E6300775}"/>
              </a:ext>
            </a:extLst>
          </p:cNvPr>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9DD9238-9BAA-406D-BC1E-1BC242B5F826}"/>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8" name="Marcador de pie de página 7">
            <a:extLst>
              <a:ext uri="{FF2B5EF4-FFF2-40B4-BE49-F238E27FC236}">
                <a16:creationId xmlns:a16="http://schemas.microsoft.com/office/drawing/2014/main" id="{BE50FDC4-552D-49B2-94B6-427F0F9CAD9B}"/>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C4060C60-1B0F-464B-BD37-1F1606592A3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5674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88185-8C14-49AB-AD79-2C7B2CC5FA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D25753E-119C-47C1-B086-8FBF29C35648}"/>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4" name="Marcador de pie de página 3">
            <a:extLst>
              <a:ext uri="{FF2B5EF4-FFF2-40B4-BE49-F238E27FC236}">
                <a16:creationId xmlns:a16="http://schemas.microsoft.com/office/drawing/2014/main" id="{F79DF6A6-6258-48E1-90DB-12AF5F24BBC0}"/>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55B16092-CDBF-4A44-852E-9E0D76DC6E7E}"/>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61240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849074-4922-401C-8EAF-E46175F8D47D}"/>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3" name="Marcador de pie de página 2">
            <a:extLst>
              <a:ext uri="{FF2B5EF4-FFF2-40B4-BE49-F238E27FC236}">
                <a16:creationId xmlns:a16="http://schemas.microsoft.com/office/drawing/2014/main" id="{F3EDAA52-5B79-4F91-AC42-A01E71704C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406D7364-9E8D-435C-BDD3-8D94DF09CC1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272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ED0B4-7B78-442B-A39B-2D7A42BCDF28}"/>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F84058C-EBB5-4E37-97DD-DAE9A66424A1}"/>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4CB21EA-A1D0-4CCD-960D-D43849365AE3}"/>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CB203D-38A5-42B1-B9D0-62AE92E20030}"/>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6" name="Marcador de pie de página 5">
            <a:extLst>
              <a:ext uri="{FF2B5EF4-FFF2-40B4-BE49-F238E27FC236}">
                <a16:creationId xmlns:a16="http://schemas.microsoft.com/office/drawing/2014/main" id="{33801B63-F575-4E42-8F31-E52B464DD0B1}"/>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6A9C91-085A-47E2-96FA-672777EC4620}"/>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216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052F7-DA68-4291-A67E-5243ACAC4FDC}"/>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86676B0-9246-4B43-8607-788C5FB430F2}"/>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a:extLst>
              <a:ext uri="{FF2B5EF4-FFF2-40B4-BE49-F238E27FC236}">
                <a16:creationId xmlns:a16="http://schemas.microsoft.com/office/drawing/2014/main" id="{E32EC3DC-1761-48EB-B57F-521F4437027C}"/>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050864-1A75-493A-B71D-8DF4DBC221EA}"/>
              </a:ext>
            </a:extLst>
          </p:cNvPr>
          <p:cNvSpPr>
            <a:spLocks noGrp="1"/>
          </p:cNvSpPr>
          <p:nvPr>
            <p:ph type="dt" sz="half" idx="10"/>
          </p:nvPr>
        </p:nvSpPr>
        <p:spPr/>
        <p:txBody>
          <a:bodyPr/>
          <a:lstStyle/>
          <a:p>
            <a:fld id="{E69DBD98-DA71-4092-B2CE-90396E2323DC}" type="datetimeFigureOut">
              <a:rPr lang="es-MX" smtClean="0"/>
              <a:t>28/05/2021</a:t>
            </a:fld>
            <a:endParaRPr lang="es-MX" dirty="0"/>
          </a:p>
        </p:txBody>
      </p:sp>
      <p:sp>
        <p:nvSpPr>
          <p:cNvPr id="6" name="Marcador de pie de página 5">
            <a:extLst>
              <a:ext uri="{FF2B5EF4-FFF2-40B4-BE49-F238E27FC236}">
                <a16:creationId xmlns:a16="http://schemas.microsoft.com/office/drawing/2014/main" id="{179CB283-36AC-450A-9C45-5CE23345F28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2CAEB201-6626-41C4-9CC6-9951F9AF36B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566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4EDAEC-8E1B-4925-8DC4-81D37C66B555}"/>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E012A7-24F9-4657-A801-8B23D7DBBE95}"/>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80C714B-5D5F-4CF9-A4CF-7EB4BD15C1E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69DBD98-DA71-4092-B2CE-90396E2323DC}" type="datetimeFigureOut">
              <a:rPr lang="es-MX" smtClean="0"/>
              <a:t>28/05/2021</a:t>
            </a:fld>
            <a:endParaRPr lang="es-MX" dirty="0"/>
          </a:p>
        </p:txBody>
      </p:sp>
      <p:sp>
        <p:nvSpPr>
          <p:cNvPr id="5" name="Marcador de pie de página 4">
            <a:extLst>
              <a:ext uri="{FF2B5EF4-FFF2-40B4-BE49-F238E27FC236}">
                <a16:creationId xmlns:a16="http://schemas.microsoft.com/office/drawing/2014/main" id="{4B9C9B1D-5A4D-4E38-9136-3AE9C21861C6}"/>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67C00CB8-D6EA-4DC3-A962-1606132836EB}"/>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47147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HJE1PgWDL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cnEQrrdI1X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de Ana Ramírez en Portadas Escolares | Dibujos bonitos, Portadas de  cuadernos, Caratulas para carpetas">
            <a:extLst>
              <a:ext uri="{FF2B5EF4-FFF2-40B4-BE49-F238E27FC236}">
                <a16:creationId xmlns:a16="http://schemas.microsoft.com/office/drawing/2014/main" id="{8F9A627C-BE50-47D6-911E-942B65176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45BA2EE-5B79-44BA-8338-2C266747D976}"/>
              </a:ext>
            </a:extLst>
          </p:cNvPr>
          <p:cNvSpPr txBox="1"/>
          <p:nvPr/>
        </p:nvSpPr>
        <p:spPr>
          <a:xfrm rot="21027675">
            <a:off x="962949" y="60960"/>
            <a:ext cx="5094664" cy="1446550"/>
          </a:xfrm>
          <a:prstGeom prst="rect">
            <a:avLst/>
          </a:prstGeom>
          <a:noFill/>
        </p:spPr>
        <p:txBody>
          <a:bodyPr wrap="none" rtlCol="0">
            <a:spAutoFit/>
          </a:bodyPr>
          <a:lstStyle/>
          <a:p>
            <a:r>
              <a:rPr lang="es-MX" sz="8800" b="1" dirty="0">
                <a:solidFill>
                  <a:schemeClr val="bg1"/>
                </a:solidFill>
                <a:latin typeface="Brush Script MT" panose="03060802040406070304" pitchFamily="66" charset="0"/>
              </a:rPr>
              <a:t>Cuaderno de </a:t>
            </a:r>
          </a:p>
        </p:txBody>
      </p:sp>
      <p:sp>
        <p:nvSpPr>
          <p:cNvPr id="6" name="CuadroTexto 5">
            <a:extLst>
              <a:ext uri="{FF2B5EF4-FFF2-40B4-BE49-F238E27FC236}">
                <a16:creationId xmlns:a16="http://schemas.microsoft.com/office/drawing/2014/main" id="{D902885D-93E0-4E54-BF05-E078D436E062}"/>
              </a:ext>
            </a:extLst>
          </p:cNvPr>
          <p:cNvSpPr txBox="1"/>
          <p:nvPr/>
        </p:nvSpPr>
        <p:spPr>
          <a:xfrm rot="21027675">
            <a:off x="2402980" y="1830882"/>
            <a:ext cx="2925801" cy="1015663"/>
          </a:xfrm>
          <a:prstGeom prst="rect">
            <a:avLst/>
          </a:prstGeom>
          <a:noFill/>
        </p:spPr>
        <p:txBody>
          <a:bodyPr wrap="none" rtlCol="0">
            <a:spAutoFit/>
          </a:bodyPr>
          <a:lstStyle/>
          <a:p>
            <a:r>
              <a:rPr lang="es-MX" sz="6000" b="1" dirty="0">
                <a:solidFill>
                  <a:schemeClr val="bg1"/>
                </a:solidFill>
                <a:latin typeface="Brush Script MT" panose="03060802040406070304" pitchFamily="66" charset="0"/>
              </a:rPr>
              <a:t>Científicas</a:t>
            </a:r>
          </a:p>
        </p:txBody>
      </p:sp>
    </p:spTree>
    <p:extLst>
      <p:ext uri="{BB962C8B-B14F-4D97-AF65-F5344CB8AC3E}">
        <p14:creationId xmlns:p14="http://schemas.microsoft.com/office/powerpoint/2010/main" val="305806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501362" y="1727200"/>
            <a:ext cx="6292877" cy="6247864"/>
          </a:xfrm>
          <a:prstGeom prst="rect">
            <a:avLst/>
          </a:prstGeom>
          <a:noFill/>
        </p:spPr>
        <p:txBody>
          <a:bodyPr wrap="none" rtlCol="0">
            <a:spAutoFit/>
          </a:bodyPr>
          <a:lstStyle/>
          <a:p>
            <a:pPr algn="ctr"/>
            <a:r>
              <a:rPr lang="es-MX" sz="8000">
                <a:latin typeface="Candy Beans" panose="02000500000000000000" pitchFamily="2" charset="0"/>
              </a:rPr>
              <a:t>QUINTA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29 MARZO</a:t>
            </a:r>
          </a:p>
          <a:p>
            <a:pPr algn="ctr"/>
            <a:r>
              <a:rPr lang="es-MX" sz="8000">
                <a:latin typeface="Candy Beans" panose="02000500000000000000" pitchFamily="2" charset="0"/>
              </a:rPr>
              <a:t> AL 2 </a:t>
            </a:r>
            <a:endParaRPr lang="es-MX" sz="8000" dirty="0">
              <a:latin typeface="Candy Beans" panose="02000500000000000000" pitchFamily="2" charset="0"/>
            </a:endParaRPr>
          </a:p>
          <a:p>
            <a:pPr algn="ctr"/>
            <a:r>
              <a:rPr lang="es-MX" sz="8000">
                <a:latin typeface="Candy Beans" panose="02000500000000000000" pitchFamily="2" charset="0"/>
              </a:rPr>
              <a:t>DE ABRIL</a:t>
            </a:r>
            <a:endParaRPr lang="es-MX" sz="8000" dirty="0">
              <a:latin typeface="Candy Beans" panose="02000500000000000000" pitchFamily="2" charset="0"/>
            </a:endParaRPr>
          </a:p>
        </p:txBody>
      </p:sp>
    </p:spTree>
    <p:extLst>
      <p:ext uri="{BB962C8B-B14F-4D97-AF65-F5344CB8AC3E}">
        <p14:creationId xmlns:p14="http://schemas.microsoft.com/office/powerpoint/2010/main" val="311274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RECETA DE COCINA</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Una receta culinaria, receta de cocina o simplemente receta, en gastronomía, es una descripción ordenada de un procedimiento culinario. Suele consistir primero en una lista de ingredientes necesarios, seguido de una serie de instrucciones con la cual se elabora un plato o una bebida específicos.</a:t>
            </a:r>
          </a:p>
          <a:p>
            <a:pPr marL="0" indent="0">
              <a:buNone/>
            </a:pPr>
            <a:endParaRPr lang="es-MX" sz="2000" b="1">
              <a:latin typeface="Century Gothic" panose="020B0502020202020204" pitchFamily="34" charset="0"/>
            </a:endParaRPr>
          </a:p>
          <a:p>
            <a:pPr marL="0" indent="0">
              <a:buNone/>
            </a:pPr>
            <a:r>
              <a:rPr lang="es-MX" sz="2000" b="1">
                <a:latin typeface="Century Gothic" panose="020B0502020202020204" pitchFamily="34" charset="0"/>
              </a:rPr>
              <a:t>Explicación al niño:</a:t>
            </a:r>
          </a:p>
          <a:p>
            <a:pPr marL="0" indent="0">
              <a:buNone/>
            </a:pPr>
            <a:r>
              <a:rPr lang="es-MX"/>
              <a:t>Se explico que es una serie de pasos para crear un platillo o alguna bebida, se necesitan ingredientes.</a:t>
            </a:r>
            <a:endParaRPr lang="es-MX" dirty="0"/>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id="{3A5ACFFE-1AB3-4E60-AFBE-4935F670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 y="4826657"/>
            <a:ext cx="6432232" cy="4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1137302" y="1727200"/>
            <a:ext cx="5020991" cy="5016758"/>
          </a:xfrm>
          <a:prstGeom prst="rect">
            <a:avLst/>
          </a:prstGeom>
          <a:noFill/>
        </p:spPr>
        <p:txBody>
          <a:bodyPr wrap="none" rtlCol="0">
            <a:spAutoFit/>
          </a:bodyPr>
          <a:lstStyle/>
          <a:p>
            <a:pPr algn="ctr"/>
            <a:r>
              <a:rPr lang="es-MX" sz="8000">
                <a:latin typeface="Candy Beans" panose="02000500000000000000" pitchFamily="2" charset="0"/>
              </a:rPr>
              <a:t>SEXTA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5 AL 9 </a:t>
            </a:r>
            <a:endParaRPr lang="es-MX" sz="8000" dirty="0">
              <a:latin typeface="Candy Beans" panose="02000500000000000000" pitchFamily="2" charset="0"/>
            </a:endParaRPr>
          </a:p>
          <a:p>
            <a:pPr algn="ctr"/>
            <a:r>
              <a:rPr lang="es-MX" sz="8000">
                <a:latin typeface="Candy Beans" panose="02000500000000000000" pitchFamily="2" charset="0"/>
              </a:rPr>
              <a:t>DE ABRIL</a:t>
            </a:r>
            <a:endParaRPr lang="es-MX" sz="8000" dirty="0">
              <a:latin typeface="Candy Beans" panose="02000500000000000000" pitchFamily="2" charset="0"/>
            </a:endParaRPr>
          </a:p>
        </p:txBody>
      </p:sp>
    </p:spTree>
    <p:extLst>
      <p:ext uri="{BB962C8B-B14F-4D97-AF65-F5344CB8AC3E}">
        <p14:creationId xmlns:p14="http://schemas.microsoft.com/office/powerpoint/2010/main" val="169936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RIMAS</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Las rimas son un elemento fundamental en el proceso de la Conciencia Fonológica (Según Defior S. (1996)  es la capacidad de ser conscientes de las unidades en que se divide en habla.</a:t>
            </a:r>
          </a:p>
          <a:p>
            <a:pPr marL="0" indent="0">
              <a:buNone/>
            </a:pPr>
            <a:r>
              <a:rPr lang="es-MX"/>
              <a:t>Escuchar rimas infantiles ayuda a los niños a aprender cómo los sonidos se combinan para formar palabras y frases, y comienzan a entender el ritmo y la inflexión de la lengua</a:t>
            </a:r>
          </a:p>
          <a:p>
            <a:pPr marL="0" indent="0">
              <a:buNone/>
            </a:pPr>
            <a:endParaRPr lang="es-MX"/>
          </a:p>
          <a:p>
            <a:pPr marL="0" indent="0">
              <a:buNone/>
            </a:pPr>
            <a:r>
              <a:rPr lang="es-MX"/>
              <a:t>Defior S. (1996) Importancia de las rimas en la adquisición de la lecto-escritura. Revista Ventana abierta. http://revistaventanaabierta.es/ </a:t>
            </a:r>
          </a:p>
          <a:p>
            <a:pPr marL="0" indent="0">
              <a:buNone/>
            </a:pPr>
            <a:endParaRPr lang="es-MX" sz="2000" b="1">
              <a:latin typeface="Century Gothic" panose="020B0502020202020204" pitchFamily="34" charset="0"/>
            </a:endParaRPr>
          </a:p>
          <a:p>
            <a:r>
              <a:rPr lang="es-MX" sz="2000" b="1">
                <a:latin typeface="Century Gothic" panose="020B0502020202020204" pitchFamily="34" charset="0"/>
              </a:rPr>
              <a:t>Explicación al niño:</a:t>
            </a:r>
          </a:p>
          <a:p>
            <a:r>
              <a:rPr lang="es-MX" sz="2000">
                <a:latin typeface="Arial" pitchFamily="34" charset="0"/>
                <a:cs typeface="Arial" pitchFamily="34" charset="0"/>
              </a:rPr>
              <a:t>Las rimas son palabras que suenan o terminan iguales, las rimas se usan en poemas o canciones. </a:t>
            </a:r>
          </a:p>
          <a:p>
            <a:endParaRPr lang="es-MX" sz="2000">
              <a:latin typeface="Arial" pitchFamily="34" charset="0"/>
              <a:cs typeface="Arial" pitchFamily="34" charset="0"/>
            </a:endParaRPr>
          </a:p>
          <a:p>
            <a:pPr marL="0" indent="0">
              <a:buNone/>
            </a:pPr>
            <a:endParaRPr lang="es-MX" sz="2000" b="1">
              <a:latin typeface="Century Gothic" panose="020B0502020202020204" pitchFamily="34" charset="0"/>
            </a:endParaRPr>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id="{3A5ACFFE-1AB3-4E60-AFBE-4935F670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82" y="6359073"/>
            <a:ext cx="4278313" cy="27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0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555413" y="1727200"/>
            <a:ext cx="6184770" cy="5016758"/>
          </a:xfrm>
          <a:prstGeom prst="rect">
            <a:avLst/>
          </a:prstGeom>
          <a:noFill/>
        </p:spPr>
        <p:txBody>
          <a:bodyPr wrap="none" rtlCol="0">
            <a:spAutoFit/>
          </a:bodyPr>
          <a:lstStyle/>
          <a:p>
            <a:pPr algn="ctr"/>
            <a:r>
              <a:rPr lang="es-MX" sz="8000" dirty="0">
                <a:latin typeface="Candy Beans" panose="02000500000000000000" pitchFamily="2" charset="0"/>
              </a:rPr>
              <a:t>OCTAVA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26 AL 30 </a:t>
            </a:r>
          </a:p>
          <a:p>
            <a:pPr algn="ctr"/>
            <a:r>
              <a:rPr lang="es-MX" sz="8000" dirty="0">
                <a:latin typeface="Candy Beans" panose="02000500000000000000" pitchFamily="2" charset="0"/>
              </a:rPr>
              <a:t>DE ABRIL</a:t>
            </a:r>
          </a:p>
        </p:txBody>
      </p:sp>
    </p:spTree>
    <p:extLst>
      <p:ext uri="{BB962C8B-B14F-4D97-AF65-F5344CB8AC3E}">
        <p14:creationId xmlns:p14="http://schemas.microsoft.com/office/powerpoint/2010/main" val="387354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PARTES DEL CUERPO</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El </a:t>
            </a:r>
            <a:r>
              <a:rPr lang="es-MX" b="1"/>
              <a:t>cuerpo</a:t>
            </a:r>
            <a:r>
              <a:rPr lang="es-MX"/>
              <a:t> humano está conformado por una estructura física y una serie de órganos que garantizan su correcto funcionamiento. ... En cuanto a su estructura física esencial, las </a:t>
            </a:r>
            <a:r>
              <a:rPr lang="es-MX" b="1"/>
              <a:t>partes del cuerpo</a:t>
            </a:r>
            <a:r>
              <a:rPr lang="es-MX"/>
              <a:t> humano son las siguientes: cabeza, tronco y extremidades (miembros superiores e inferiores).</a:t>
            </a:r>
          </a:p>
          <a:p>
            <a:pPr marL="0" indent="0">
              <a:buNone/>
            </a:pPr>
            <a:endParaRPr lang="es-MX" sz="2000" b="1">
              <a:latin typeface="Century Gothic" panose="020B0502020202020204" pitchFamily="34" charset="0"/>
            </a:endParaRPr>
          </a:p>
          <a:p>
            <a:r>
              <a:rPr lang="es-MX" sz="2000" b="1">
                <a:latin typeface="Century Gothic" panose="020B0502020202020204" pitchFamily="34" charset="0"/>
              </a:rPr>
              <a:t>Explicación al niño:</a:t>
            </a:r>
          </a:p>
          <a:p>
            <a:pPr marL="0" indent="0">
              <a:buNone/>
            </a:pPr>
            <a:r>
              <a:rPr lang="es-MX" sz="2000">
                <a:latin typeface="Arial" pitchFamily="34" charset="0"/>
                <a:cs typeface="Arial" pitchFamily="34" charset="0"/>
              </a:rPr>
              <a:t>Se le envio una imagen a la madre de familia para que la mostrara al alumno</a:t>
            </a:r>
          </a:p>
          <a:p>
            <a:pPr marL="0" indent="0">
              <a:buNone/>
            </a:pPr>
            <a:endParaRPr lang="es-MX" sz="2000" b="1">
              <a:latin typeface="Century Gothic" panose="020B0502020202020204" pitchFamily="34" charset="0"/>
            </a:endParaRPr>
          </a:p>
        </p:txBody>
      </p:sp>
      <p:pic>
        <p:nvPicPr>
          <p:cNvPr id="4" name="Picture 2" descr="El Cuerpo Humano Para Niños AreaCiencias">
            <a:extLst>
              <a:ext uri="{FF2B5EF4-FFF2-40B4-BE49-F238E27FC236}">
                <a16:creationId xmlns:a16="http://schemas.microsoft.com/office/drawing/2014/main" id="{032CD8BE-EC7A-4634-ADF5-0A0CEDA39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901" y="4217459"/>
            <a:ext cx="3876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5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1112457" y="1727200"/>
            <a:ext cx="5070683" cy="5016758"/>
          </a:xfrm>
          <a:prstGeom prst="rect">
            <a:avLst/>
          </a:prstGeom>
          <a:noFill/>
        </p:spPr>
        <p:txBody>
          <a:bodyPr wrap="none" rtlCol="0">
            <a:spAutoFit/>
          </a:bodyPr>
          <a:lstStyle/>
          <a:p>
            <a:pPr algn="ctr"/>
            <a:r>
              <a:rPr lang="es-MX" sz="8000" dirty="0">
                <a:latin typeface="Candy Beans" panose="02000500000000000000" pitchFamily="2" charset="0"/>
              </a:rPr>
              <a:t>NOVENA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5 AL 7 </a:t>
            </a:r>
          </a:p>
          <a:p>
            <a:pPr algn="ctr"/>
            <a:r>
              <a:rPr lang="es-MX" sz="8000" dirty="0">
                <a:latin typeface="Candy Beans" panose="02000500000000000000" pitchFamily="2" charset="0"/>
              </a:rPr>
              <a:t>DE MAYO</a:t>
            </a:r>
          </a:p>
        </p:txBody>
      </p:sp>
    </p:spTree>
    <p:extLst>
      <p:ext uri="{BB962C8B-B14F-4D97-AF65-F5344CB8AC3E}">
        <p14:creationId xmlns:p14="http://schemas.microsoft.com/office/powerpoint/2010/main" val="405864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dirty="0">
                <a:latin typeface="Century Gothic" panose="020B0502020202020204" pitchFamily="34" charset="0"/>
              </a:rPr>
              <a:t>PLATO DEL BUEN COMER</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015767"/>
            <a:ext cx="5915025" cy="5801784"/>
          </a:xfrm>
        </p:spPr>
        <p:txBody>
          <a:bodyPr/>
          <a:lstStyle/>
          <a:p>
            <a:pPr marL="0" indent="0">
              <a:buNone/>
            </a:pPr>
            <a:r>
              <a:rPr lang="es-ES" sz="1400" dirty="0">
                <a:solidFill>
                  <a:srgbClr val="444444"/>
                </a:solidFill>
                <a:latin typeface="Arial"/>
              </a:rPr>
              <a:t>El plato del buen comer facilita la identificación de los tres grupos de alimentos (verduras y frutas, cereales y tubérculos, leguminosas y proteínas de origen animal), la combinación y variación de la alimentación, la selección de menús diarios con los tres grupos de alimentos y el aporte de energía y nutrientes a través de la alimentación correcta.</a:t>
            </a:r>
            <a:endParaRPr lang="es-ES" sz="1400" dirty="0">
              <a:solidFill>
                <a:srgbClr val="444444"/>
              </a:solidFill>
              <a:latin typeface="Poppins"/>
            </a:endParaRPr>
          </a:p>
          <a:p>
            <a:pPr marL="0" indent="0">
              <a:buNone/>
            </a:pPr>
            <a:r>
              <a:rPr lang="es-ES" sz="1400" dirty="0">
                <a:solidFill>
                  <a:srgbClr val="444444"/>
                </a:solidFill>
                <a:latin typeface="Arial"/>
              </a:rPr>
              <a:t>Con base en los lineamientos de dicha guía, una alimentación debe ser completa; es decir, que incluya por lo menos un elemento de cada grupo alimenticio en cada desayuno, comida y cena; también debe ser equilibrada, lo cual significa que los nutrimentos guarden las proporciones entre sí, al integrar alimentos de los tres grupos cada vez que uno se sienta a la mesa.</a:t>
            </a:r>
            <a:endParaRPr lang="es-MX" sz="2000" b="1" dirty="0">
              <a:latin typeface="Century Gothic" panose="020B0502020202020204" pitchFamily="34" charset="0"/>
            </a:endParaRPr>
          </a:p>
          <a:p>
            <a:r>
              <a:rPr lang="es-MX" sz="2000" b="1" dirty="0">
                <a:latin typeface="Century Gothic" panose="020B0502020202020204" pitchFamily="34" charset="0"/>
              </a:rPr>
              <a:t>Explicación al niño:</a:t>
            </a:r>
          </a:p>
          <a:p>
            <a:pPr marL="0" indent="0">
              <a:buNone/>
            </a:pPr>
            <a:r>
              <a:rPr lang="es-MX" sz="1400" dirty="0"/>
              <a:t>Se retomara un video enviado anteriormente, donde la maestra explica lo que es el plato del buen comer</a:t>
            </a:r>
          </a:p>
          <a:p>
            <a:pPr marL="0" indent="0">
              <a:buNone/>
            </a:pPr>
            <a:endParaRPr lang="es-MX" sz="2000" b="1" dirty="0">
              <a:latin typeface="Century Gothic" panose="020B0502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36" t="2286" r="17686" b="2286"/>
          <a:stretch/>
        </p:blipFill>
        <p:spPr bwMode="auto">
          <a:xfrm>
            <a:off x="1010653" y="4427621"/>
            <a:ext cx="460809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826322" y="1727200"/>
            <a:ext cx="5642956" cy="5016758"/>
          </a:xfrm>
          <a:prstGeom prst="rect">
            <a:avLst/>
          </a:prstGeom>
          <a:noFill/>
        </p:spPr>
        <p:txBody>
          <a:bodyPr wrap="none" rtlCol="0">
            <a:spAutoFit/>
          </a:bodyPr>
          <a:lstStyle/>
          <a:p>
            <a:pPr algn="ctr"/>
            <a:r>
              <a:rPr lang="es-MX" sz="8000">
                <a:latin typeface="Candy Beans" panose="02000500000000000000" pitchFamily="2" charset="0"/>
              </a:rPr>
              <a:t>DECIMA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10 AL 14 </a:t>
            </a:r>
            <a:endParaRPr lang="es-MX" sz="8000" dirty="0">
              <a:latin typeface="Candy Beans" panose="02000500000000000000" pitchFamily="2" charset="0"/>
            </a:endParaRPr>
          </a:p>
          <a:p>
            <a:pPr algn="ctr"/>
            <a:r>
              <a:rPr lang="es-MX" sz="8000" dirty="0">
                <a:latin typeface="Candy Beans" panose="02000500000000000000" pitchFamily="2" charset="0"/>
              </a:rPr>
              <a:t>DE MAYO</a:t>
            </a:r>
          </a:p>
        </p:txBody>
      </p:sp>
    </p:spTree>
    <p:extLst>
      <p:ext uri="{BB962C8B-B14F-4D97-AF65-F5344CB8AC3E}">
        <p14:creationId xmlns:p14="http://schemas.microsoft.com/office/powerpoint/2010/main" val="114175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NOVELA</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015767"/>
            <a:ext cx="5915025" cy="5801784"/>
          </a:xfrm>
        </p:spPr>
        <p:txBody>
          <a:bodyPr/>
          <a:lstStyle/>
          <a:p>
            <a:pPr marL="0" indent="0">
              <a:buNone/>
            </a:pPr>
            <a:r>
              <a:rPr lang="es-MX" sz="2000">
                <a:latin typeface="Century Gothic" pitchFamily="34" charset="0"/>
              </a:rPr>
              <a:t>Es una obra literaria de carácter narrativo y de cierta extensión. Está escrita en prosa y narra hechos ficticios o basados en hechos reales. La novela es también un género literario que incluye este tipo de obras. También es el conjunto de obras novelescas de un autor, época, lengua o estilo.</a:t>
            </a:r>
          </a:p>
          <a:p>
            <a:pPr marL="0" indent="0">
              <a:buNone/>
            </a:pPr>
            <a:endParaRPr lang="es-MX" sz="1400" b="1">
              <a:latin typeface="Century Gothic" panose="020B0502020202020204" pitchFamily="34" charset="0"/>
            </a:endParaRPr>
          </a:p>
          <a:p>
            <a:pPr marL="0" indent="0">
              <a:buNone/>
            </a:pPr>
            <a:r>
              <a:rPr lang="es-MX" sz="2000" b="1">
                <a:latin typeface="Century Gothic" panose="020B0502020202020204" pitchFamily="34" charset="0"/>
              </a:rPr>
              <a:t>Explicación </a:t>
            </a:r>
            <a:r>
              <a:rPr lang="es-MX" sz="2000" b="1" dirty="0">
                <a:latin typeface="Century Gothic" panose="020B0502020202020204" pitchFamily="34" charset="0"/>
              </a:rPr>
              <a:t>al </a:t>
            </a:r>
            <a:r>
              <a:rPr lang="es-MX" sz="2000" b="1">
                <a:latin typeface="Century Gothic" panose="020B0502020202020204" pitchFamily="34" charset="0"/>
              </a:rPr>
              <a:t>niño:</a:t>
            </a:r>
          </a:p>
          <a:p>
            <a:pPr marL="0" indent="0">
              <a:buNone/>
            </a:pPr>
            <a:r>
              <a:rPr lang="es-MX" sz="2000">
                <a:latin typeface="Century Gothic" panose="020B0502020202020204" pitchFamily="34" charset="0"/>
              </a:rPr>
              <a:t>Se les explica a los niños, que es una novela que hay distintos tipos de novelas, desde los infantiles hasta para personas adultas</a:t>
            </a:r>
            <a:endParaRPr lang="es-MX" sz="2000" dirty="0">
              <a:latin typeface="Century Gothic" panose="020B0502020202020204" pitchFamily="34" charset="0"/>
            </a:endParaRPr>
          </a:p>
        </p:txBody>
      </p:sp>
    </p:spTree>
    <p:extLst>
      <p:ext uri="{BB962C8B-B14F-4D97-AF65-F5344CB8AC3E}">
        <p14:creationId xmlns:p14="http://schemas.microsoft.com/office/powerpoint/2010/main" val="13206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1247107" y="1727200"/>
            <a:ext cx="4801379" cy="5016758"/>
          </a:xfrm>
          <a:prstGeom prst="rect">
            <a:avLst/>
          </a:prstGeom>
          <a:noFill/>
        </p:spPr>
        <p:txBody>
          <a:bodyPr wrap="none" rtlCol="0">
            <a:spAutoFit/>
          </a:bodyPr>
          <a:lstStyle/>
          <a:p>
            <a:pPr algn="ctr"/>
            <a:r>
              <a:rPr lang="es-MX" sz="8000" dirty="0">
                <a:latin typeface="Candy Beans" panose="02000500000000000000" pitchFamily="2" charset="0"/>
              </a:rPr>
              <a:t>PRIMER</a:t>
            </a:r>
          </a:p>
          <a:p>
            <a:pPr algn="ctr"/>
            <a:r>
              <a:rPr lang="es-MX" sz="8000" dirty="0">
                <a:latin typeface="Candy Beans" panose="02000500000000000000" pitchFamily="2" charset="0"/>
              </a:rPr>
              <a:t> SEMANA </a:t>
            </a:r>
          </a:p>
          <a:p>
            <a:pPr algn="ctr"/>
            <a:r>
              <a:rPr lang="es-MX" sz="8000" dirty="0">
                <a:latin typeface="Candy Beans" panose="02000500000000000000" pitchFamily="2" charset="0"/>
              </a:rPr>
              <a:t>DEL 1 AL 5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78199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532973" y="1727200"/>
            <a:ext cx="6229654" cy="5016758"/>
          </a:xfrm>
          <a:prstGeom prst="rect">
            <a:avLst/>
          </a:prstGeom>
          <a:noFill/>
        </p:spPr>
        <p:txBody>
          <a:bodyPr wrap="none" rtlCol="0">
            <a:spAutoFit/>
          </a:bodyPr>
          <a:lstStyle/>
          <a:p>
            <a:pPr algn="ctr"/>
            <a:r>
              <a:rPr lang="es-MX" sz="8000">
                <a:latin typeface="Candy Beans" panose="02000500000000000000" pitchFamily="2" charset="0"/>
              </a:rPr>
              <a:t>DOCEAVA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24 AL 28 </a:t>
            </a:r>
            <a:endParaRPr lang="es-MX" sz="8000" dirty="0">
              <a:latin typeface="Candy Beans" panose="02000500000000000000" pitchFamily="2" charset="0"/>
            </a:endParaRPr>
          </a:p>
          <a:p>
            <a:pPr algn="ctr"/>
            <a:r>
              <a:rPr lang="es-MX" sz="8000" dirty="0">
                <a:latin typeface="Candy Beans" panose="02000500000000000000" pitchFamily="2" charset="0"/>
              </a:rPr>
              <a:t>DE MAYO</a:t>
            </a:r>
          </a:p>
        </p:txBody>
      </p:sp>
    </p:spTree>
    <p:extLst>
      <p:ext uri="{BB962C8B-B14F-4D97-AF65-F5344CB8AC3E}">
        <p14:creationId xmlns:p14="http://schemas.microsoft.com/office/powerpoint/2010/main" val="156067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NOVELA</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015767"/>
            <a:ext cx="5915025" cy="5801784"/>
          </a:xfrm>
        </p:spPr>
        <p:txBody>
          <a:bodyPr/>
          <a:lstStyle/>
          <a:p>
            <a:pPr marL="0" indent="0">
              <a:buNone/>
            </a:pPr>
            <a:r>
              <a:rPr lang="es-MX" sz="2000">
                <a:latin typeface="Century Gothic" pitchFamily="34" charset="0"/>
              </a:rPr>
              <a:t>Es una obra literaria de carácter narrativo y de cierta extensión. Está escrita en prosa y narra hechos ficticios o basados en hechos reales. La novela es también un género literario que incluye este tipo de obras. También es el conjunto de obras novelescas de un autor, época, lengua o estilo.</a:t>
            </a:r>
          </a:p>
          <a:p>
            <a:pPr marL="0" indent="0">
              <a:buNone/>
            </a:pPr>
            <a:endParaRPr lang="es-MX" sz="1400" b="1">
              <a:latin typeface="Century Gothic" panose="020B0502020202020204" pitchFamily="34" charset="0"/>
            </a:endParaRPr>
          </a:p>
          <a:p>
            <a:pPr marL="0" indent="0">
              <a:buNone/>
            </a:pPr>
            <a:r>
              <a:rPr lang="es-MX" sz="2000" b="1">
                <a:latin typeface="Century Gothic" panose="020B0502020202020204" pitchFamily="34" charset="0"/>
              </a:rPr>
              <a:t>Explicación </a:t>
            </a:r>
            <a:r>
              <a:rPr lang="es-MX" sz="2000" b="1" dirty="0">
                <a:latin typeface="Century Gothic" panose="020B0502020202020204" pitchFamily="34" charset="0"/>
              </a:rPr>
              <a:t>al </a:t>
            </a:r>
            <a:r>
              <a:rPr lang="es-MX" sz="2000" b="1">
                <a:latin typeface="Century Gothic" panose="020B0502020202020204" pitchFamily="34" charset="0"/>
              </a:rPr>
              <a:t>niño:</a:t>
            </a:r>
          </a:p>
          <a:p>
            <a:pPr marL="0" indent="0">
              <a:buNone/>
            </a:pPr>
            <a:r>
              <a:rPr lang="es-MX" sz="2000">
                <a:latin typeface="Century Gothic" panose="020B0502020202020204" pitchFamily="34" charset="0"/>
              </a:rPr>
              <a:t>Se  retomo el tema de las novelas</a:t>
            </a:r>
            <a:endParaRPr lang="es-MX" sz="2000" dirty="0">
              <a:latin typeface="Century Gothic" panose="020B0502020202020204" pitchFamily="34" charset="0"/>
            </a:endParaRPr>
          </a:p>
        </p:txBody>
      </p:sp>
    </p:spTree>
    <p:extLst>
      <p:ext uri="{BB962C8B-B14F-4D97-AF65-F5344CB8AC3E}">
        <p14:creationId xmlns:p14="http://schemas.microsoft.com/office/powerpoint/2010/main" val="74223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471488" y="242995"/>
            <a:ext cx="2718752" cy="915246"/>
          </a:xfrm>
        </p:spPr>
        <p:txBody>
          <a:bodyPr>
            <a:normAutofit/>
          </a:bodyPr>
          <a:lstStyle/>
          <a:p>
            <a:r>
              <a:rPr lang="es-MX" sz="4000" b="1" dirty="0">
                <a:latin typeface="Century Gothic" panose="020B0502020202020204" pitchFamily="34" charset="0"/>
              </a:rPr>
              <a:t>Esculturas</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052407"/>
            <a:ext cx="5915025" cy="5801784"/>
          </a:xfrm>
        </p:spPr>
        <p:txBody>
          <a:bodyPr/>
          <a:lstStyle/>
          <a:p>
            <a:pPr marL="0" indent="0">
              <a:buNone/>
            </a:pPr>
            <a:r>
              <a:rPr lang="es-MX" dirty="0">
                <a:latin typeface="Century Gothic" panose="020B0502020202020204" pitchFamily="34" charset="0"/>
              </a:rPr>
              <a:t>Se llama escultura al arte de modelar el barro, tallar en piedra, madera u otros materiales. Es una de las Bellas Artes en la cual el escultor se expresa creando volúmenes y conformando espacios. En la escultura se incluyen todas las artes de talla y cincel, junto con las de fundición y moldeado. Dentro de la escultura, el uso de diferentes combinaciones de materiales y medios ha originado un nuevo repertorio artístico, que comprende procesos como el constructivismo y el Científicas. En un sentido genérico, se entiende por escultura la obra artística plástica realizada por el escultor.</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latin typeface="Century Gothic" panose="020B0502020202020204" pitchFamily="34" charset="0"/>
              </a:rPr>
              <a:t>La escultura es un arte que personas tienen ese don de hacerlos.</a:t>
            </a:r>
          </a:p>
          <a:p>
            <a:pPr marL="0" indent="0">
              <a:buNone/>
            </a:pPr>
            <a:r>
              <a:rPr lang="es-MX" sz="1600" dirty="0">
                <a:latin typeface="Century Gothic" panose="020B0502020202020204" pitchFamily="34" charset="0"/>
              </a:rPr>
              <a:t>Se les enviara video acerca de las esculturas.</a:t>
            </a:r>
          </a:p>
          <a:p>
            <a:pPr marL="0" indent="0">
              <a:buNone/>
            </a:pPr>
            <a:r>
              <a:rPr lang="es-MX" sz="1600" dirty="0">
                <a:latin typeface="Century Gothic" panose="020B0502020202020204" pitchFamily="34" charset="0"/>
              </a:rPr>
              <a:t>Link: </a:t>
            </a:r>
            <a:r>
              <a:rPr lang="es-MX" sz="1600" dirty="0">
                <a:latin typeface="Century Gothic" panose="020B0502020202020204" pitchFamily="34" charset="0"/>
                <a:hlinkClick r:id="rId2"/>
              </a:rPr>
              <a:t>https://Científicas/Científicas=Científicas</a:t>
            </a:r>
            <a:r>
              <a:rPr lang="es-MX" sz="1600" dirty="0">
                <a:latin typeface="Century Gothic" panose="020B0502020202020204" pitchFamily="34" charset="0"/>
              </a:rPr>
              <a:t> </a:t>
            </a:r>
          </a:p>
          <a:p>
            <a:pPr marL="0" indent="0">
              <a:buNone/>
            </a:pPr>
            <a:endParaRPr lang="es-MX" dirty="0"/>
          </a:p>
        </p:txBody>
      </p:sp>
      <p:pic>
        <p:nvPicPr>
          <p:cNvPr id="4" name="Imagen 3">
            <a:extLst>
              <a:ext uri="{FF2B5EF4-FFF2-40B4-BE49-F238E27FC236}">
                <a16:creationId xmlns:a16="http://schemas.microsoft.com/office/drawing/2014/main" id="{88FB93CF-D8AC-486F-A458-3D491A0EDC1D}"/>
              </a:ext>
            </a:extLst>
          </p:cNvPr>
          <p:cNvPicPr>
            <a:picLocks noChangeAspect="1"/>
          </p:cNvPicPr>
          <p:nvPr/>
        </p:nvPicPr>
        <p:blipFill>
          <a:blip r:embed="rId3"/>
          <a:stretch>
            <a:fillRect/>
          </a:stretch>
        </p:blipFill>
        <p:spPr>
          <a:xfrm>
            <a:off x="1640354" y="5381412"/>
            <a:ext cx="3099772" cy="3519593"/>
          </a:xfrm>
          <a:prstGeom prst="rect">
            <a:avLst/>
          </a:prstGeom>
        </p:spPr>
      </p:pic>
    </p:spTree>
    <p:extLst>
      <p:ext uri="{BB962C8B-B14F-4D97-AF65-F5344CB8AC3E}">
        <p14:creationId xmlns:p14="http://schemas.microsoft.com/office/powerpoint/2010/main" val="30679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680447" y="1727200"/>
            <a:ext cx="5934702" cy="5016758"/>
          </a:xfrm>
          <a:prstGeom prst="rect">
            <a:avLst/>
          </a:prstGeom>
          <a:noFill/>
        </p:spPr>
        <p:txBody>
          <a:bodyPr wrap="none" rtlCol="0">
            <a:spAutoFit/>
          </a:bodyPr>
          <a:lstStyle/>
          <a:p>
            <a:pPr algn="ctr"/>
            <a:r>
              <a:rPr lang="es-MX" sz="8000" dirty="0">
                <a:latin typeface="Candy Beans" panose="02000500000000000000" pitchFamily="2" charset="0"/>
              </a:rPr>
              <a:t>SEGUNDA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08 AL 12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75835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471488" y="242995"/>
            <a:ext cx="4527232" cy="915246"/>
          </a:xfrm>
        </p:spPr>
        <p:txBody>
          <a:bodyPr>
            <a:normAutofit fontScale="90000"/>
          </a:bodyPr>
          <a:lstStyle/>
          <a:p>
            <a:r>
              <a:rPr lang="es-MX" sz="4000" b="1" dirty="0">
                <a:latin typeface="Century Gothic" panose="020B0502020202020204" pitchFamily="34" charset="0"/>
              </a:rPr>
              <a:t>Crecimiento de las plantas</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dirty="0">
                <a:latin typeface="Century Gothic" panose="020B0502020202020204" pitchFamily="34" charset="0"/>
              </a:rPr>
              <a:t>Las plantas son organismos modulares. Esto implica que su crecimiento ocurre mediante la repetición de módulos. Cada módulo consiste en una hoja con una yema axilar y el punto en donde se insertan las hojas son llamados nudos. Entre nudo y nudo hay un internado. De esta forma, el crecimiento de las plantas consiste en la repetición de este patrón y en la expresión de las yemas axilares en apéndices reproductivos (flores) o vegetativos (ramas).</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través de un audio.</a:t>
            </a:r>
          </a:p>
        </p:txBody>
      </p:sp>
      <p:pic>
        <p:nvPicPr>
          <p:cNvPr id="1026" name="Picture 2" descr="Niños pequeños jardinería y plantación | Vector Premium">
            <a:extLst>
              <a:ext uri="{FF2B5EF4-FFF2-40B4-BE49-F238E27FC236}">
                <a16:creationId xmlns:a16="http://schemas.microsoft.com/office/drawing/2014/main" id="{2C147A97-6B1F-4301-914F-A518E83AD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914" y="4831079"/>
            <a:ext cx="3372485" cy="33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6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859182" y="1727200"/>
            <a:ext cx="5577232" cy="5016758"/>
          </a:xfrm>
          <a:prstGeom prst="rect">
            <a:avLst/>
          </a:prstGeom>
          <a:noFill/>
        </p:spPr>
        <p:txBody>
          <a:bodyPr wrap="none" rtlCol="0">
            <a:spAutoFit/>
          </a:bodyPr>
          <a:lstStyle/>
          <a:p>
            <a:pPr algn="ctr"/>
            <a:r>
              <a:rPr lang="es-MX" sz="8000" dirty="0">
                <a:latin typeface="Candy Beans" panose="02000500000000000000" pitchFamily="2" charset="0"/>
              </a:rPr>
              <a:t>TERCERA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16 AL 19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2708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fontScale="90000"/>
          </a:bodyPr>
          <a:lstStyle/>
          <a:p>
            <a:r>
              <a:rPr lang="es-MX" sz="4000" b="1" dirty="0">
                <a:latin typeface="Century Gothic" panose="020B0502020202020204" pitchFamily="34" charset="0"/>
              </a:rPr>
              <a:t>Natalicio de Benito Juárez </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El ex presidente Benito Juárez García nació el 21 de marzo de 1806 en San Pablo Guelatao, Oaxaca. Tuvo una niñez precaria y durante años estudió por sí mismo, hasta que llegó a la ciudad de Oaxaca, donde ingresó al seminario; ahí concluyó estudios de Latín, Filosofía y Teología.</a:t>
            </a:r>
          </a:p>
          <a:p>
            <a:pPr marL="0" indent="0">
              <a:buNone/>
            </a:pPr>
            <a:r>
              <a:rPr lang="es-MX"/>
              <a:t>Benito Juárez fue un gobernante que fundó Escuelas Normales, reconstruyo el Palacio de Gobierno y dejó excedentes en le hacienda estatal. Sus inicios en la política datan del año 1831, cuando se desempeñó como Regidor del Ayuntamiento de Oaxaca. En 1833 fue elegido diputado y, en el año 1847, asumió como gobernador de Oaxaca</a:t>
            </a:r>
          </a:p>
          <a:p>
            <a:pPr marL="0" indent="0">
              <a:buNone/>
            </a:pPr>
            <a:r>
              <a:rPr lang="es-MX"/>
              <a:t>Benito Juarez en 1855 es nombrado Ministro de Justicia e Instrucción Pública, desde este cargo promulga la ley conocida como “Ley Juarez”, instrumento que sirvió para abolir los privilegios de militares y clérigos. Esta ley provoco muchos enfrentamientos entre liberales y conservadores y, durante la presidencia del señor Comonfort, se encarcelo a numerosos ciudadanos, entre los cuales se encontraba Benito Juárez.</a:t>
            </a:r>
          </a:p>
          <a:p>
            <a:pPr marL="0" indent="0">
              <a:buNone/>
            </a:pPr>
            <a:r>
              <a:rPr lang="es-MX"/>
              <a:t>cndh.org.mx/noticia/natalicio-de-benito-juarez  </a:t>
            </a: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a:t>
            </a:r>
            <a:r>
              <a:rPr lang="es-MX"/>
              <a:t>través de un video que se elaboro por la maestra.</a:t>
            </a:r>
            <a:endParaRPr lang="es-MX" dirty="0"/>
          </a:p>
        </p:txBody>
      </p:sp>
      <p:pic>
        <p:nvPicPr>
          <p:cNvPr id="4" name="Imagen 3">
            <a:extLst>
              <a:ext uri="{FF2B5EF4-FFF2-40B4-BE49-F238E27FC236}">
                <a16:creationId xmlns:a16="http://schemas.microsoft.com/office/drawing/2014/main" id="{4C35F098-4B34-4F01-9636-266D83F0210C}"/>
              </a:ext>
            </a:extLst>
          </p:cNvPr>
          <p:cNvPicPr>
            <a:picLocks noChangeAspect="1"/>
          </p:cNvPicPr>
          <p:nvPr/>
        </p:nvPicPr>
        <p:blipFill rotWithShape="1">
          <a:blip r:embed="rId2"/>
          <a:srcRect t="6555" b="21073"/>
          <a:stretch/>
        </p:blipFill>
        <p:spPr>
          <a:xfrm>
            <a:off x="984359" y="6506367"/>
            <a:ext cx="4411759" cy="2394638"/>
          </a:xfrm>
          <a:prstGeom prst="rect">
            <a:avLst/>
          </a:prstGeom>
        </p:spPr>
      </p:pic>
    </p:spTree>
    <p:extLst>
      <p:ext uri="{BB962C8B-B14F-4D97-AF65-F5344CB8AC3E}">
        <p14:creationId xmlns:p14="http://schemas.microsoft.com/office/powerpoint/2010/main" val="139460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548200" y="1727200"/>
            <a:ext cx="6199198" cy="5016758"/>
          </a:xfrm>
          <a:prstGeom prst="rect">
            <a:avLst/>
          </a:prstGeom>
          <a:noFill/>
        </p:spPr>
        <p:txBody>
          <a:bodyPr wrap="none" rtlCol="0">
            <a:spAutoFit/>
          </a:bodyPr>
          <a:lstStyle/>
          <a:p>
            <a:pPr algn="ctr"/>
            <a:r>
              <a:rPr lang="es-MX" sz="8000">
                <a:latin typeface="Candy Beans" panose="02000500000000000000" pitchFamily="2" charset="0"/>
              </a:rPr>
              <a:t>CUARTA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22 AL 26 </a:t>
            </a:r>
            <a:endParaRPr lang="es-MX" sz="8000" dirty="0">
              <a:latin typeface="Candy Beans" panose="02000500000000000000" pitchFamily="2" charset="0"/>
            </a:endParaRP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68908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PRIMAVERA </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El término prima proviene de «primer» y vera de «verdor». Astronómicamente, esta estación comienza con el equinoccio de primavera (entre el 20 y el 21 de marzo en el hemisferio norte, y entre el 22 y el 23 de septiembre en el hemisferio sur), y termina con el solsticio de verano (alrededor del 21 de junio en el hemisferio norte y el 21 de diciembre en el hemisferio sur).</a:t>
            </a:r>
          </a:p>
          <a:p>
            <a:pPr marL="0" indent="0">
              <a:buNone/>
            </a:pPr>
            <a:endParaRPr lang="es-MX"/>
          </a:p>
          <a:p>
            <a:pPr marL="0" indent="0">
              <a:buNone/>
            </a:pPr>
            <a:r>
              <a:rPr lang="es-MX"/>
              <a:t>En la zona intertropical del hemisferio norte comienza el 21 de marzo hasta el 23 de septiembre. En la zona intertropical del hemisferio sur va desde el 23 de septiembre al 21 de marzo. </a:t>
            </a:r>
          </a:p>
          <a:p>
            <a:pPr marL="0" indent="0">
              <a:buNone/>
            </a:pPr>
            <a:r>
              <a:rPr lang="es-MX" sz="2000" b="1">
                <a:latin typeface="Century Gothic" panose="020B0502020202020204" pitchFamily="34" charset="0"/>
              </a:rPr>
              <a:t>Explicación al niño:</a:t>
            </a:r>
          </a:p>
          <a:p>
            <a:pPr marL="0" indent="0">
              <a:buNone/>
            </a:pPr>
            <a:r>
              <a:rPr lang="es-MX"/>
              <a:t>Se </a:t>
            </a:r>
            <a:r>
              <a:rPr lang="es-MX" dirty="0"/>
              <a:t>le explico a  </a:t>
            </a:r>
            <a:r>
              <a:rPr lang="es-MX"/>
              <a:t>través de un video tomado de internet:</a:t>
            </a:r>
          </a:p>
          <a:p>
            <a:pPr marL="0" indent="0">
              <a:buNone/>
            </a:pPr>
            <a:r>
              <a:rPr lang="es-MX">
                <a:hlinkClick r:id="rId2"/>
              </a:rPr>
              <a:t>https://www.youtube.com/watch?v=cnEQrrdI1Xc</a:t>
            </a:r>
            <a:r>
              <a:rPr lang="es-MX"/>
              <a:t> </a:t>
            </a:r>
          </a:p>
          <a:p>
            <a:pPr marL="0" indent="0">
              <a:buNone/>
            </a:pPr>
            <a:endParaRPr lang="es-MX" dirty="0"/>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id="{3A5ACFFE-1AB3-4E60-AFBE-4935F670A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 y="4826657"/>
            <a:ext cx="6432232" cy="4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097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1280</Words>
  <Application>Microsoft Office PowerPoint</Application>
  <PresentationFormat>Carta (216 x 279 mm)</PresentationFormat>
  <Paragraphs>102</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Brush Script MT</vt:lpstr>
      <vt:lpstr>Calibri</vt:lpstr>
      <vt:lpstr>Calibri Light</vt:lpstr>
      <vt:lpstr>Candy Beans</vt:lpstr>
      <vt:lpstr>Century Gothic</vt:lpstr>
      <vt:lpstr>Poppins</vt:lpstr>
      <vt:lpstr>Tema de Office</vt:lpstr>
      <vt:lpstr>Presentación de PowerPoint</vt:lpstr>
      <vt:lpstr>Presentación de PowerPoint</vt:lpstr>
      <vt:lpstr>Esculturas</vt:lpstr>
      <vt:lpstr>Presentación de PowerPoint</vt:lpstr>
      <vt:lpstr>Crecimiento de las plantas</vt:lpstr>
      <vt:lpstr>Presentación de PowerPoint</vt:lpstr>
      <vt:lpstr>Natalicio de Benito Juárez </vt:lpstr>
      <vt:lpstr>Presentación de PowerPoint</vt:lpstr>
      <vt:lpstr>PRIMAVERA </vt:lpstr>
      <vt:lpstr>Presentación de PowerPoint</vt:lpstr>
      <vt:lpstr>RECETA DE COCINA</vt:lpstr>
      <vt:lpstr>Presentación de PowerPoint</vt:lpstr>
      <vt:lpstr>RIMAS</vt:lpstr>
      <vt:lpstr>Presentación de PowerPoint</vt:lpstr>
      <vt:lpstr>PARTES DEL CUERPO</vt:lpstr>
      <vt:lpstr>Presentación de PowerPoint</vt:lpstr>
      <vt:lpstr>PLATO DEL BUEN COMER</vt:lpstr>
      <vt:lpstr>Presentación de PowerPoint</vt:lpstr>
      <vt:lpstr>NOVELA</vt:lpstr>
      <vt:lpstr>Presentación de PowerPoint</vt:lpstr>
      <vt:lpstr>NOVELA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Garcia</dc:creator>
  <cp:lastModifiedBy>Victoria Garcia</cp:lastModifiedBy>
  <cp:revision>7</cp:revision>
  <dcterms:created xsi:type="dcterms:W3CDTF">2021-03-06T04:24:42Z</dcterms:created>
  <dcterms:modified xsi:type="dcterms:W3CDTF">2021-05-29T04:50:15Z</dcterms:modified>
</cp:coreProperties>
</file>