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782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DBD-05B4-4BF2-93B5-60FB87A474A2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7933-135A-4EA1-8E1E-AB4EAE1422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35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DBD-05B4-4BF2-93B5-60FB87A474A2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7933-135A-4EA1-8E1E-AB4EAE1422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64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DBD-05B4-4BF2-93B5-60FB87A474A2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7933-135A-4EA1-8E1E-AB4EAE1422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3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DBD-05B4-4BF2-93B5-60FB87A474A2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7933-135A-4EA1-8E1E-AB4EAE1422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67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DBD-05B4-4BF2-93B5-60FB87A474A2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7933-135A-4EA1-8E1E-AB4EAE1422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00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DBD-05B4-4BF2-93B5-60FB87A474A2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7933-135A-4EA1-8E1E-AB4EAE1422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95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DBD-05B4-4BF2-93B5-60FB87A474A2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7933-135A-4EA1-8E1E-AB4EAE1422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97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DBD-05B4-4BF2-93B5-60FB87A474A2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7933-135A-4EA1-8E1E-AB4EAE1422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9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DBD-05B4-4BF2-93B5-60FB87A474A2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7933-135A-4EA1-8E1E-AB4EAE1422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68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DBD-05B4-4BF2-93B5-60FB87A474A2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7933-135A-4EA1-8E1E-AB4EAE1422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20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DBD-05B4-4BF2-93B5-60FB87A474A2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7933-135A-4EA1-8E1E-AB4EAE1422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52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9CDBD-05B4-4BF2-93B5-60FB87A474A2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27933-135A-4EA1-8E1E-AB4EAE1422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042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896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851338" y="1428405"/>
            <a:ext cx="600666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Notas </a:t>
            </a:r>
          </a:p>
          <a:p>
            <a:pPr algn="ctr"/>
            <a:r>
              <a:rPr lang="es-ES" sz="88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Científicas</a:t>
            </a:r>
            <a:endParaRPr lang="es-ES" sz="88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0" y="987782"/>
            <a:ext cx="6858000" cy="1162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0" y="-14097"/>
            <a:ext cx="1380744" cy="10030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380744" y="-14091"/>
            <a:ext cx="1024128" cy="100304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2404872" y="-14090"/>
            <a:ext cx="1024128" cy="100304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3429000" y="-14088"/>
            <a:ext cx="1024128" cy="100304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4453128" y="-14092"/>
            <a:ext cx="1024128" cy="100304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5477256" y="-14096"/>
            <a:ext cx="1380744" cy="100304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20"/>
          <p:cNvSpPr txBox="1"/>
          <p:nvPr/>
        </p:nvSpPr>
        <p:spPr>
          <a:xfrm>
            <a:off x="362046" y="226546"/>
            <a:ext cx="6198416" cy="5232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Gill Sans Ultra Bold Condensed" panose="020B0A06020104020203" pitchFamily="34" charset="0"/>
              </a:rPr>
              <a:t>Semana del </a:t>
            </a:r>
            <a:r>
              <a:rPr lang="es-ES" sz="2800" b="1" dirty="0" smtClean="0">
                <a:latin typeface="Gill Sans Ultra Bold Condensed" panose="020B0A06020104020203" pitchFamily="34" charset="0"/>
              </a:rPr>
              <a:t>24</a:t>
            </a:r>
            <a:r>
              <a:rPr lang="es-ES" sz="2800" b="1" dirty="0" smtClean="0">
                <a:latin typeface="Gill Sans Ultra Bold Condensed" panose="020B0A06020104020203" pitchFamily="34" charset="0"/>
              </a:rPr>
              <a:t> </a:t>
            </a:r>
            <a:r>
              <a:rPr lang="es-ES" sz="2800" b="1" dirty="0" smtClean="0">
                <a:latin typeface="Gill Sans Ultra Bold Condensed" panose="020B0A06020104020203" pitchFamily="34" charset="0"/>
              </a:rPr>
              <a:t>al </a:t>
            </a:r>
            <a:r>
              <a:rPr lang="es-ES" sz="2800" b="1" dirty="0" smtClean="0">
                <a:latin typeface="Gill Sans Ultra Bold Condensed" panose="020B0A06020104020203" pitchFamily="34" charset="0"/>
              </a:rPr>
              <a:t>27</a:t>
            </a:r>
            <a:r>
              <a:rPr lang="es-ES" sz="2800" b="1" dirty="0" smtClean="0">
                <a:latin typeface="Gill Sans Ultra Bold Condensed" panose="020B0A06020104020203" pitchFamily="34" charset="0"/>
              </a:rPr>
              <a:t> </a:t>
            </a:r>
            <a:r>
              <a:rPr lang="es-ES" sz="2800" b="1" dirty="0" smtClean="0">
                <a:latin typeface="Gill Sans Ultra Bold Condensed" panose="020B0A06020104020203" pitchFamily="34" charset="0"/>
              </a:rPr>
              <a:t>de mayo 2021</a:t>
            </a:r>
            <a:endParaRPr lang="es-MX" sz="2800" b="1" dirty="0">
              <a:latin typeface="Gill Sans Ultra Bold Condensed" panose="020B0A06020104020203" pitchFamily="34" charset="0"/>
            </a:endParaRPr>
          </a:p>
        </p:txBody>
      </p:sp>
      <p:sp>
        <p:nvSpPr>
          <p:cNvPr id="10" name="Rectángulo 18"/>
          <p:cNvSpPr/>
          <p:nvPr/>
        </p:nvSpPr>
        <p:spPr>
          <a:xfrm>
            <a:off x="362046" y="1226256"/>
            <a:ext cx="6280743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s-ES" sz="1400" dirty="0" smtClean="0"/>
              <a:t>¿</a:t>
            </a:r>
            <a:r>
              <a:rPr lang="es-ES" sz="1600" dirty="0" smtClean="0">
                <a:latin typeface="Comic Sans MS" pitchFamily="66" charset="0"/>
              </a:rPr>
              <a:t>Que </a:t>
            </a:r>
            <a:r>
              <a:rPr lang="es-ES" sz="1600" dirty="0" smtClean="0">
                <a:latin typeface="Comic Sans MS" pitchFamily="66" charset="0"/>
              </a:rPr>
              <a:t>son los seres vivos?</a:t>
            </a:r>
            <a:endParaRPr lang="es-ES" sz="1600" dirty="0" smtClean="0">
              <a:latin typeface="Comic Sans MS" pitchFamily="66" charset="0"/>
            </a:endParaRPr>
          </a:p>
          <a:p>
            <a:endParaRPr lang="es-ES" dirty="0">
              <a:latin typeface="Comic Sans MS" pitchFamily="66" charset="0"/>
            </a:endParaRPr>
          </a:p>
          <a:p>
            <a:pPr algn="ctr"/>
            <a:r>
              <a:rPr lang="es-ES" dirty="0">
                <a:latin typeface="Comic Sans MS" pitchFamily="66" charset="0"/>
              </a:rPr>
              <a:t>Los seres vivos</a:t>
            </a:r>
            <a:r>
              <a:rPr lang="es-ES" b="1" dirty="0">
                <a:latin typeface="Comic Sans MS" pitchFamily="66" charset="0"/>
              </a:rPr>
              <a:t> son tremendamente diversos en complejidad, tamaño, inteligencia y otras características</a:t>
            </a:r>
            <a:r>
              <a:rPr lang="es-ES" dirty="0">
                <a:latin typeface="Comic Sans MS" pitchFamily="66" charset="0"/>
              </a:rPr>
              <a:t> diferenciadoras, que les permiten adaptarse a diversos entornos y competir con otros seres vivos por el acceso a los recursos necesarios para continuar viviendo y reproducir su especie, transmitiéndole a su descendencia esas características, anatómicas o de conducta. En esto consisten la adaptación y la evolución de las especies</a:t>
            </a:r>
            <a:br>
              <a:rPr lang="es-ES" dirty="0">
                <a:latin typeface="Comic Sans MS" pitchFamily="66" charset="0"/>
              </a:rPr>
            </a:b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/>
              <a:t>Fuente: </a:t>
            </a:r>
            <a:r>
              <a:rPr lang="es-ES" sz="1400" dirty="0" smtClean="0"/>
              <a:t>https://concepto.de/seres-vivos/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2254" y="5580112"/>
            <a:ext cx="6858000" cy="26049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</a:rPr>
              <a:t>Los seres vivos son plantas, animales, que puede variar la comida de cada uno de ellos, el tamaño, las características, se </a:t>
            </a:r>
            <a:r>
              <a:rPr lang="es-ES_tradnl" dirty="0" err="1" smtClean="0">
                <a:solidFill>
                  <a:schemeClr val="tx1"/>
                </a:solidFill>
              </a:rPr>
              <a:t>resptoducen</a:t>
            </a:r>
            <a:r>
              <a:rPr lang="es-ES_tradnl" dirty="0" smtClean="0">
                <a:solidFill>
                  <a:schemeClr val="tx1"/>
                </a:solidFill>
              </a:rPr>
              <a:t> de diferente , manera y crecen de diferente manera.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</a:rPr>
              <a:t>Por ejemplo una planta, al principio es una semillas, comienza a crecer y se convierte en un </a:t>
            </a:r>
            <a:r>
              <a:rPr lang="es-ES_tradnl" dirty="0" err="1" smtClean="0">
                <a:solidFill>
                  <a:schemeClr val="tx1"/>
                </a:solidFill>
              </a:rPr>
              <a:t>arbol</a:t>
            </a:r>
            <a:r>
              <a:rPr lang="es-ES_tradnl" dirty="0" smtClean="0">
                <a:solidFill>
                  <a:schemeClr val="tx1"/>
                </a:solidFill>
              </a:rPr>
              <a:t>, </a:t>
            </a:r>
            <a:r>
              <a:rPr lang="es-ES_tradnl" dirty="0" err="1" smtClean="0">
                <a:solidFill>
                  <a:schemeClr val="tx1"/>
                </a:solidFill>
              </a:rPr>
              <a:t>tambien</a:t>
            </a:r>
            <a:r>
              <a:rPr lang="es-ES_tradnl" dirty="0" smtClean="0">
                <a:solidFill>
                  <a:schemeClr val="tx1"/>
                </a:solidFill>
              </a:rPr>
              <a:t>,. </a:t>
            </a:r>
            <a:r>
              <a:rPr lang="es-ES_tradnl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0" y="987782"/>
            <a:ext cx="6858000" cy="1162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0" y="-14097"/>
            <a:ext cx="1380744" cy="10030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380744" y="-14091"/>
            <a:ext cx="1024128" cy="100304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2404872" y="-14090"/>
            <a:ext cx="1024128" cy="100304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3429000" y="-14088"/>
            <a:ext cx="1024128" cy="100304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4453128" y="-14092"/>
            <a:ext cx="1024128" cy="100304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5477256" y="-14096"/>
            <a:ext cx="1380744" cy="100304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20"/>
          <p:cNvSpPr txBox="1"/>
          <p:nvPr/>
        </p:nvSpPr>
        <p:spPr>
          <a:xfrm>
            <a:off x="362046" y="226546"/>
            <a:ext cx="6198416" cy="5232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Gill Sans Ultra Bold Condensed" panose="020B0A06020104020203" pitchFamily="34" charset="0"/>
              </a:rPr>
              <a:t>Semana del </a:t>
            </a:r>
            <a:r>
              <a:rPr lang="es-ES" sz="2800" b="1" dirty="0" smtClean="0">
                <a:latin typeface="Gill Sans Ultra Bold Condensed" panose="020B0A06020104020203" pitchFamily="34" charset="0"/>
              </a:rPr>
              <a:t>24</a:t>
            </a:r>
            <a:r>
              <a:rPr lang="es-ES" sz="2800" b="1" dirty="0" smtClean="0">
                <a:latin typeface="Gill Sans Ultra Bold Condensed" panose="020B0A06020104020203" pitchFamily="34" charset="0"/>
              </a:rPr>
              <a:t> </a:t>
            </a:r>
            <a:r>
              <a:rPr lang="es-ES" sz="2800" b="1" dirty="0" smtClean="0">
                <a:latin typeface="Gill Sans Ultra Bold Condensed" panose="020B0A06020104020203" pitchFamily="34" charset="0"/>
              </a:rPr>
              <a:t>al </a:t>
            </a:r>
            <a:r>
              <a:rPr lang="es-ES" sz="2800" b="1" dirty="0" smtClean="0">
                <a:latin typeface="Gill Sans Ultra Bold Condensed" panose="020B0A06020104020203" pitchFamily="34" charset="0"/>
              </a:rPr>
              <a:t>27 </a:t>
            </a:r>
            <a:r>
              <a:rPr lang="es-ES" sz="2800" b="1" dirty="0" smtClean="0">
                <a:latin typeface="Gill Sans Ultra Bold Condensed" panose="020B0A06020104020203" pitchFamily="34" charset="0"/>
              </a:rPr>
              <a:t>de </a:t>
            </a:r>
            <a:r>
              <a:rPr lang="es-ES" sz="2800" b="1" dirty="0" smtClean="0">
                <a:latin typeface="Gill Sans Ultra Bold Condensed" panose="020B0A06020104020203" pitchFamily="34" charset="0"/>
              </a:rPr>
              <a:t>mayo 2021</a:t>
            </a:r>
            <a:endParaRPr lang="es-MX" sz="2800" b="1" dirty="0">
              <a:latin typeface="Gill Sans Ultra Bold Condensed" panose="020B0A06020104020203" pitchFamily="34" charset="0"/>
            </a:endParaRPr>
          </a:p>
        </p:txBody>
      </p:sp>
      <p:sp>
        <p:nvSpPr>
          <p:cNvPr id="10" name="Rectángulo 18"/>
          <p:cNvSpPr/>
          <p:nvPr/>
        </p:nvSpPr>
        <p:spPr>
          <a:xfrm>
            <a:off x="362046" y="1226256"/>
            <a:ext cx="6280743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s-ES_tradnl" sz="1400" dirty="0" smtClean="0"/>
              <a:t>La leyenda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s-ES" sz="1400" dirty="0"/>
              <a:t>Una leyenda es un relato que se transmite por tradición oral, el cual combina elementos reales con elementos imaginarios o maravillosos, enmarcados en un contexto geográfico e histórico concreto.</a:t>
            </a:r>
          </a:p>
          <a:p>
            <a:pPr fontAlgn="t"/>
            <a:r>
              <a:rPr lang="es-ES" sz="1400" dirty="0"/>
              <a:t>Las leyendas están íntimamente relacionadas con la cultura y tradiciones locales, de allí que suelen incluir elementos afines a una comunidad o localidad en particular. Esto hace que sean aceptadas como historias verídicas, ya que el personaje, momento histórico o lugar mencionado en la leyenda es conocido por </a:t>
            </a:r>
            <a:r>
              <a:rPr lang="es-ES" sz="1400" dirty="0" smtClean="0"/>
              <a:t>todos</a:t>
            </a:r>
          </a:p>
          <a:p>
            <a:pPr fontAlgn="t"/>
            <a:r>
              <a:rPr lang="es-ES" sz="1400" dirty="0" smtClean="0"/>
              <a:t>Fuente: https://www.significados.com/leyenda/.</a:t>
            </a:r>
            <a:endParaRPr lang="es-ES" sz="1400" dirty="0"/>
          </a:p>
          <a:p>
            <a:endParaRPr lang="es-ES_tradnl" sz="1400" dirty="0" smtClean="0"/>
          </a:p>
        </p:txBody>
      </p:sp>
      <p:sp>
        <p:nvSpPr>
          <p:cNvPr id="12" name="11 Rectángulo"/>
          <p:cNvSpPr/>
          <p:nvPr/>
        </p:nvSpPr>
        <p:spPr>
          <a:xfrm>
            <a:off x="32254" y="5580112"/>
            <a:ext cx="6858000" cy="26049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</a:rPr>
              <a:t>Las leyendas son relatos que se cuentan a otras personas, tienen </a:t>
            </a:r>
            <a:r>
              <a:rPr lang="es-ES_tradnl" dirty="0" err="1" smtClean="0">
                <a:solidFill>
                  <a:schemeClr val="tx1"/>
                </a:solidFill>
              </a:rPr>
              <a:t>echos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realies</a:t>
            </a:r>
            <a:r>
              <a:rPr lang="es-ES_tradnl" dirty="0" smtClean="0">
                <a:solidFill>
                  <a:schemeClr val="tx1"/>
                </a:solidFill>
              </a:rPr>
              <a:t>, y </a:t>
            </a:r>
            <a:r>
              <a:rPr lang="es-ES_tradnl" smtClean="0">
                <a:solidFill>
                  <a:schemeClr val="tx1"/>
                </a:solidFill>
              </a:rPr>
              <a:t>de mentiras, </a:t>
            </a:r>
            <a:r>
              <a:rPr lang="es-ES_tradnl" dirty="0" smtClean="0">
                <a:solidFill>
                  <a:schemeClr val="tx1"/>
                </a:solidFill>
              </a:rPr>
              <a:t>cosas que no existen y les agregan para que sean mas emocionantes, puede ser de un lugar como un pueblo, o una ciudad.,. </a:t>
            </a:r>
            <a:r>
              <a:rPr lang="es-ES_tradnl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228</Words>
  <Application>Microsoft Office PowerPoint</Application>
  <PresentationFormat>Presentación en pantalla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MQ</cp:lastModifiedBy>
  <cp:revision>2</cp:revision>
  <dcterms:created xsi:type="dcterms:W3CDTF">2021-05-29T04:13:58Z</dcterms:created>
  <dcterms:modified xsi:type="dcterms:W3CDTF">2021-05-29T04:26:29Z</dcterms:modified>
</cp:coreProperties>
</file>