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3" d="100"/>
          <a:sy n="53" d="100"/>
        </p:scale>
        <p:origin x="2214" y="72"/>
      </p:cViewPr>
      <p:guideLst>
        <p:guide orient="horz" pos="285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28/05/2021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416666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28/05/2021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42065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28/05/2021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331219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28/05/2021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359428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C4142E8-63BA-4CAC-8900-6C9967E61AAE}" type="datetimeFigureOut">
              <a:rPr lang="es-MX" smtClean="0"/>
              <a:t>28/05/2021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176972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C4142E8-63BA-4CAC-8900-6C9967E61AAE}" type="datetimeFigureOut">
              <a:rPr lang="es-MX" smtClean="0"/>
              <a:t>28/05/2021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1644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C4142E8-63BA-4CAC-8900-6C9967E61AAE}" type="datetimeFigureOut">
              <a:rPr lang="es-MX" smtClean="0"/>
              <a:t>28/05/2021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94193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C4142E8-63BA-4CAC-8900-6C9967E61AAE}" type="datetimeFigureOut">
              <a:rPr lang="es-MX" smtClean="0"/>
              <a:t>28/05/2021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701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142E8-63BA-4CAC-8900-6C9967E61AAE}" type="datetimeFigureOut">
              <a:rPr lang="es-MX" smtClean="0"/>
              <a:t>28/05/2021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75766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C4142E8-63BA-4CAC-8900-6C9967E61AAE}" type="datetimeFigureOut">
              <a:rPr lang="es-MX" smtClean="0"/>
              <a:t>28/05/2021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120343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C4142E8-63BA-4CAC-8900-6C9967E61AAE}" type="datetimeFigureOut">
              <a:rPr lang="es-MX" smtClean="0"/>
              <a:t>28/05/2021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75154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C4142E8-63BA-4CAC-8900-6C9967E61AAE}" type="datetimeFigureOut">
              <a:rPr lang="es-MX" smtClean="0"/>
              <a:t>28/05/2021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88B3F0C-26EB-46BD-8396-71580D503671}" type="slidenum">
              <a:rPr lang="es-MX" smtClean="0"/>
              <a:t>‹Nº›</a:t>
            </a:fld>
            <a:endParaRPr lang="es-MX"/>
          </a:p>
        </p:txBody>
      </p:sp>
    </p:spTree>
    <p:extLst>
      <p:ext uri="{BB962C8B-B14F-4D97-AF65-F5344CB8AC3E}">
        <p14:creationId xmlns:p14="http://schemas.microsoft.com/office/powerpoint/2010/main" val="351962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144000"/>
          </a:xfrm>
          <a:prstGeom prst="rect">
            <a:avLst/>
          </a:prstGeom>
        </p:spPr>
      </p:pic>
      <p:pic>
        <p:nvPicPr>
          <p:cNvPr id="7" name="Imagen 6"/>
          <p:cNvPicPr>
            <a:picLocks noChangeAspect="1"/>
          </p:cNvPicPr>
          <p:nvPr/>
        </p:nvPicPr>
        <p:blipFill rotWithShape="1">
          <a:blip r:embed="rId3"/>
          <a:srcRect l="37235" t="60486" r="26897" b="35494"/>
          <a:stretch/>
        </p:blipFill>
        <p:spPr>
          <a:xfrm>
            <a:off x="1467422" y="2998628"/>
            <a:ext cx="3923155" cy="329788"/>
          </a:xfrm>
          <a:prstGeom prst="rect">
            <a:avLst/>
          </a:prstGeom>
        </p:spPr>
      </p:pic>
      <p:sp>
        <p:nvSpPr>
          <p:cNvPr id="8" name="Rectángulo 7"/>
          <p:cNvSpPr/>
          <p:nvPr/>
        </p:nvSpPr>
        <p:spPr>
          <a:xfrm>
            <a:off x="1740877" y="1244302"/>
            <a:ext cx="3376245" cy="1754326"/>
          </a:xfrm>
          <a:prstGeom prst="rect">
            <a:avLst/>
          </a:prstGeom>
          <a:noFill/>
        </p:spPr>
        <p:txBody>
          <a:bodyPr wrap="none" lIns="91440" tIns="45720" rIns="91440" bIns="45720">
            <a:spAutoFit/>
          </a:bodyPr>
          <a:lstStyle/>
          <a:p>
            <a:pPr algn="ct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Notas </a:t>
            </a:r>
          </a:p>
          <a:p>
            <a:pPr algn="ct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Científicas</a:t>
            </a:r>
            <a:endParaRPr lang="es-E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endParaRPr>
          </a:p>
        </p:txBody>
      </p:sp>
    </p:spTree>
    <p:extLst>
      <p:ext uri="{BB962C8B-B14F-4D97-AF65-F5344CB8AC3E}">
        <p14:creationId xmlns:p14="http://schemas.microsoft.com/office/powerpoint/2010/main" val="277223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p:cNvSpPr/>
          <p:nvPr/>
        </p:nvSpPr>
        <p:spPr>
          <a:xfrm>
            <a:off x="1058080" y="1762381"/>
            <a:ext cx="4832487" cy="6583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rial Black" panose="020B0A04020102020204" pitchFamily="34" charset="0"/>
              </a:rPr>
              <a:t>Consulta científica</a:t>
            </a:r>
            <a:endParaRPr lang="es-MX" sz="2400" dirty="0">
              <a:solidFill>
                <a:schemeClr val="bg1"/>
              </a:solidFill>
              <a:latin typeface="Arial Black" panose="020B0A04020102020204" pitchFamily="34" charset="0"/>
            </a:endParaRPr>
          </a:p>
        </p:txBody>
      </p:sp>
      <p:sp>
        <p:nvSpPr>
          <p:cNvPr id="21" name="CuadroTexto 20"/>
          <p:cNvSpPr txBox="1"/>
          <p:nvPr/>
        </p:nvSpPr>
        <p:spPr>
          <a:xfrm>
            <a:off x="362046" y="226546"/>
            <a:ext cx="6198416"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del </a:t>
            </a:r>
            <a:r>
              <a:rPr lang="es-ES" sz="2800" b="1" dirty="0" smtClean="0">
                <a:latin typeface="Gill Sans Ultra Bold Condensed" panose="020B0A06020104020203" pitchFamily="34" charset="0"/>
              </a:rPr>
              <a:t>24 al 28 de </a:t>
            </a:r>
            <a:r>
              <a:rPr lang="es-ES" sz="2800" b="1" dirty="0" smtClean="0">
                <a:latin typeface="Gill Sans Ultra Bold Condensed" panose="020B0A06020104020203" pitchFamily="34" charset="0"/>
              </a:rPr>
              <a:t>mayo 2021</a:t>
            </a:r>
            <a:endParaRPr lang="es-MX" sz="2800" b="1" dirty="0">
              <a:latin typeface="Gill Sans Ultra Bold Condensed" panose="020B0A06020104020203" pitchFamily="34" charset="0"/>
            </a:endParaRPr>
          </a:p>
        </p:txBody>
      </p:sp>
      <p:sp>
        <p:nvSpPr>
          <p:cNvPr id="19" name="Rectángulo 18"/>
          <p:cNvSpPr/>
          <p:nvPr/>
        </p:nvSpPr>
        <p:spPr>
          <a:xfrm>
            <a:off x="357116" y="2777902"/>
            <a:ext cx="6280743" cy="1123384"/>
          </a:xfrm>
          <a:prstGeom prst="rect">
            <a:avLst/>
          </a:prstGeom>
          <a:ln w="38100">
            <a:solidFill>
              <a:schemeClr val="accent2"/>
            </a:solidFill>
            <a:prstDash val="sysDash"/>
          </a:ln>
        </p:spPr>
        <p:txBody>
          <a:bodyPr wrap="square">
            <a:spAutoFit/>
          </a:bodyPr>
          <a:lstStyle/>
          <a:p>
            <a:pPr algn="ctr"/>
            <a:r>
              <a:rPr lang="es-MX" sz="1200" b="1" u="sng" dirty="0" smtClean="0">
                <a:solidFill>
                  <a:schemeClr val="accent2"/>
                </a:solidFill>
                <a:latin typeface="Arial" panose="020B0604020202020204" pitchFamily="34" charset="0"/>
                <a:cs typeface="Arial" panose="020B0604020202020204" pitchFamily="34" charset="0"/>
              </a:rPr>
              <a:t>Sonidos: </a:t>
            </a:r>
            <a:r>
              <a:rPr lang="es-MX" sz="1100" dirty="0">
                <a:latin typeface="Arial" panose="020B0604020202020204" pitchFamily="34" charset="0"/>
                <a:cs typeface="Arial" panose="020B0604020202020204" pitchFamily="34" charset="0"/>
              </a:rPr>
              <a:t>es la sensación producida en el órgano del oído por el cambio de presión generado por el movimiento vibratorio de los cuerpos sonoros, transmitido por un medio elástico en forma de ondas. Los sonidos son percibidos a través del aparato auditivo que recibe las ondas sonoras, que son convertidas en movimientos de los osteocillos óticos y percibidas en el oído interno que a su vez las transmite mediante el sistema nervioso al cerebro. Esta habilidad se tiene incluso antes de nacer.</a:t>
            </a:r>
          </a:p>
        </p:txBody>
      </p:sp>
      <p:sp>
        <p:nvSpPr>
          <p:cNvPr id="20" name="CuadroTexto 19"/>
          <p:cNvSpPr txBox="1"/>
          <p:nvPr/>
        </p:nvSpPr>
        <p:spPr>
          <a:xfrm>
            <a:off x="1058080" y="3939771"/>
            <a:ext cx="5606145" cy="461665"/>
          </a:xfrm>
          <a:prstGeom prst="rect">
            <a:avLst/>
          </a:prstGeom>
          <a:noFill/>
          <a:ln>
            <a:solidFill>
              <a:schemeClr val="accent6">
                <a:lumMod val="50000"/>
              </a:schemeClr>
            </a:solidFill>
          </a:ln>
        </p:spPr>
        <p:txBody>
          <a:bodyPr wrap="square" rtlCol="0">
            <a:spAutoFit/>
          </a:bodyPr>
          <a:lstStyle/>
          <a:p>
            <a:r>
              <a:rPr lang="es-MX" sz="1200" dirty="0">
                <a:latin typeface="Arial" panose="020B0604020202020204" pitchFamily="34" charset="0"/>
                <a:cs typeface="Arial" panose="020B0604020202020204" pitchFamily="34" charset="0"/>
              </a:rPr>
              <a:t>Iglesias Simón; </a:t>
            </a:r>
            <a:r>
              <a:rPr lang="es-MX" sz="1200" dirty="0" smtClean="0">
                <a:latin typeface="Arial" panose="020B0604020202020204" pitchFamily="34" charset="0"/>
                <a:cs typeface="Arial" panose="020B0604020202020204" pitchFamily="34" charset="0"/>
              </a:rPr>
              <a:t>Pablo. "El </a:t>
            </a:r>
            <a:r>
              <a:rPr lang="es-MX" sz="1200" dirty="0">
                <a:latin typeface="Arial" panose="020B0604020202020204" pitchFamily="34" charset="0"/>
                <a:cs typeface="Arial" panose="020B0604020202020204" pitchFamily="34" charset="0"/>
              </a:rPr>
              <a:t>diseñador de sonido: función y esquema de trabajo", ADE-Teatro N° 101. Julio-agosto de 2005. Páginas 199-215.</a:t>
            </a:r>
            <a:endParaRPr lang="es-MX" sz="1200" i="1" dirty="0">
              <a:latin typeface="Arial" panose="020B0604020202020204" pitchFamily="34" charset="0"/>
              <a:cs typeface="Arial" panose="020B0604020202020204" pitchFamily="34" charset="0"/>
            </a:endParaRPr>
          </a:p>
        </p:txBody>
      </p:sp>
      <p:sp>
        <p:nvSpPr>
          <p:cNvPr id="22" name="Rectángulo 21"/>
          <p:cNvSpPr/>
          <p:nvPr/>
        </p:nvSpPr>
        <p:spPr>
          <a:xfrm>
            <a:off x="383482" y="4587623"/>
            <a:ext cx="6280743" cy="1815882"/>
          </a:xfrm>
          <a:prstGeom prst="rect">
            <a:avLst/>
          </a:prstGeom>
          <a:ln w="38100">
            <a:solidFill>
              <a:srgbClr val="92D050"/>
            </a:solidFill>
            <a:prstDash val="sysDash"/>
          </a:ln>
        </p:spPr>
        <p:txBody>
          <a:bodyPr wrap="square">
            <a:spAutoFit/>
          </a:bodyPr>
          <a:lstStyle/>
          <a:p>
            <a:pPr algn="ctr"/>
            <a:r>
              <a:rPr lang="es-MX" sz="1400" b="1" u="sng" dirty="0" smtClean="0">
                <a:solidFill>
                  <a:srgbClr val="92D050"/>
                </a:solidFill>
                <a:latin typeface="Arial" panose="020B0604020202020204" pitchFamily="34" charset="0"/>
                <a:cs typeface="Arial" panose="020B0604020202020204" pitchFamily="34" charset="0"/>
              </a:rPr>
              <a:t>Ciudad: </a:t>
            </a:r>
            <a:r>
              <a:rPr lang="es-MX" sz="1400" dirty="0" smtClean="0">
                <a:latin typeface="Arial" panose="020B0604020202020204" pitchFamily="34" charset="0"/>
                <a:cs typeface="Arial" panose="020B0604020202020204" pitchFamily="34" charset="0"/>
              </a:rPr>
              <a:t>Una </a:t>
            </a:r>
            <a:r>
              <a:rPr lang="es-MX" sz="1400" dirty="0">
                <a:latin typeface="Arial" panose="020B0604020202020204" pitchFamily="34" charset="0"/>
                <a:cs typeface="Arial" panose="020B0604020202020204" pitchFamily="34" charset="0"/>
              </a:rPr>
              <a:t>ciudad es un conjunto urbano, conformado por gran cantidad de edificaciones y complejos sistemas viales, de población muy numerosa y densa, cuyas principales actividades económicas están asociadas a la industria y los servicios. La palabra, como tal, proviene del latín </a:t>
            </a:r>
            <a:r>
              <a:rPr lang="es-MX" sz="1400" dirty="0" err="1">
                <a:latin typeface="Arial" panose="020B0604020202020204" pitchFamily="34" charset="0"/>
                <a:cs typeface="Arial" panose="020B0604020202020204" pitchFamily="34" charset="0"/>
              </a:rPr>
              <a:t>civĭtas</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civitātis</a:t>
            </a:r>
            <a:r>
              <a:rPr lang="es-MX" sz="1400" dirty="0">
                <a:latin typeface="Arial" panose="020B0604020202020204" pitchFamily="34" charset="0"/>
                <a:cs typeface="Arial" panose="020B0604020202020204" pitchFamily="34" charset="0"/>
              </a:rPr>
              <a:t>. La ciudad, en este sentido, es el desarrollo urbano que goza de mayor importancia en relación con pueblos, villas, aldeas, poblados y caseríos, que son núcleos poblacionales comparativamente más pequeños y con menos habitantes.</a:t>
            </a:r>
          </a:p>
        </p:txBody>
      </p:sp>
      <p:sp>
        <p:nvSpPr>
          <p:cNvPr id="23" name="CuadroTexto 22"/>
          <p:cNvSpPr txBox="1"/>
          <p:nvPr/>
        </p:nvSpPr>
        <p:spPr>
          <a:xfrm>
            <a:off x="857993" y="6409730"/>
            <a:ext cx="5879649" cy="276999"/>
          </a:xfrm>
          <a:prstGeom prst="rect">
            <a:avLst/>
          </a:prstGeom>
          <a:noFill/>
          <a:ln>
            <a:solidFill>
              <a:schemeClr val="accent6">
                <a:lumMod val="50000"/>
              </a:schemeClr>
            </a:solidFill>
          </a:ln>
        </p:spPr>
        <p:txBody>
          <a:bodyPr wrap="square" rtlCol="0">
            <a:spAutoFit/>
          </a:bodyPr>
          <a:lstStyle/>
          <a:p>
            <a:r>
              <a:rPr lang="es-MX" sz="1200" dirty="0" smtClean="0">
                <a:latin typeface="Arial" panose="020B0604020202020204" pitchFamily="34" charset="0"/>
                <a:cs typeface="Arial" panose="020B0604020202020204" pitchFamily="34" charset="0"/>
              </a:rPr>
              <a:t>Anónimo (2014</a:t>
            </a:r>
            <a:r>
              <a:rPr lang="es-MX" sz="1200" dirty="0">
                <a:latin typeface="Arial" panose="020B0604020202020204" pitchFamily="34" charset="0"/>
                <a:cs typeface="Arial" panose="020B0604020202020204" pitchFamily="34" charset="0"/>
              </a:rPr>
              <a:t>). https://www.significados.com/ciudad/</a:t>
            </a:r>
            <a:endParaRPr lang="es-MX"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8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p:cNvSpPr txBox="1"/>
          <p:nvPr/>
        </p:nvSpPr>
        <p:spPr>
          <a:xfrm>
            <a:off x="362046" y="226546"/>
            <a:ext cx="6198416"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del </a:t>
            </a:r>
            <a:r>
              <a:rPr lang="es-ES" sz="2800" b="1" dirty="0" smtClean="0">
                <a:latin typeface="Gill Sans Ultra Bold Condensed" panose="020B0A06020104020203" pitchFamily="34" charset="0"/>
              </a:rPr>
              <a:t>24 al 28 de </a:t>
            </a:r>
            <a:r>
              <a:rPr lang="es-ES" sz="2800" b="1" dirty="0" smtClean="0">
                <a:latin typeface="Gill Sans Ultra Bold Condensed" panose="020B0A06020104020203" pitchFamily="34" charset="0"/>
              </a:rPr>
              <a:t>mayo 2021</a:t>
            </a:r>
            <a:endParaRPr lang="es-MX" sz="2800" b="1" dirty="0">
              <a:latin typeface="Gill Sans Ultra Bold Condensed" panose="020B0A06020104020203" pitchFamily="34" charset="0"/>
            </a:endParaRPr>
          </a:p>
        </p:txBody>
      </p:sp>
      <p:sp>
        <p:nvSpPr>
          <p:cNvPr id="20" name="Elipse 19"/>
          <p:cNvSpPr/>
          <p:nvPr/>
        </p:nvSpPr>
        <p:spPr>
          <a:xfrm>
            <a:off x="684226" y="1990822"/>
            <a:ext cx="5579778" cy="6583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rial Black" panose="020B0A04020102020204" pitchFamily="34" charset="0"/>
              </a:rPr>
              <a:t>Explicación al alumno</a:t>
            </a:r>
            <a:endParaRPr lang="es-MX" sz="2400" dirty="0">
              <a:solidFill>
                <a:schemeClr val="bg1"/>
              </a:solidFill>
              <a:latin typeface="Arial Black" panose="020B0A04020102020204" pitchFamily="34" charset="0"/>
            </a:endParaRPr>
          </a:p>
        </p:txBody>
      </p:sp>
      <p:sp>
        <p:nvSpPr>
          <p:cNvPr id="19" name="Rectángulo 18"/>
          <p:cNvSpPr/>
          <p:nvPr/>
        </p:nvSpPr>
        <p:spPr>
          <a:xfrm>
            <a:off x="362046" y="3016909"/>
            <a:ext cx="6280743" cy="677108"/>
          </a:xfrm>
          <a:prstGeom prst="rect">
            <a:avLst/>
          </a:prstGeom>
          <a:ln w="38100">
            <a:solidFill>
              <a:schemeClr val="accent2"/>
            </a:solidFill>
            <a:prstDash val="sysDash"/>
          </a:ln>
        </p:spPr>
        <p:txBody>
          <a:bodyPr wrap="square">
            <a:spAutoFit/>
          </a:bodyPr>
          <a:lstStyle/>
          <a:p>
            <a:pPr algn="ctr"/>
            <a:r>
              <a:rPr lang="es-MX" sz="1400" b="1" u="sng" dirty="0" smtClean="0">
                <a:solidFill>
                  <a:schemeClr val="accent2"/>
                </a:solidFill>
                <a:latin typeface="Arial" panose="020B0604020202020204" pitchFamily="34" charset="0"/>
                <a:cs typeface="Arial" panose="020B0604020202020204" pitchFamily="34" charset="0"/>
              </a:rPr>
              <a:t>Sonidos: </a:t>
            </a:r>
            <a:r>
              <a:rPr lang="es-MX" sz="1200" dirty="0" smtClean="0">
                <a:latin typeface="Arial" panose="020B0604020202020204" pitchFamily="34" charset="0"/>
                <a:cs typeface="Arial" panose="020B0604020202020204" pitchFamily="34" charset="0"/>
              </a:rPr>
              <a:t>son ruidos que podemos escuchar por nuestro sentido del oído. Estos sonidos provienen de animales, cosas y objetos. Algunos son producidos con la boca, con las vibraciones o con otras partes que lo conforman. </a:t>
            </a:r>
            <a:endParaRPr lang="es-MX" sz="1200" dirty="0">
              <a:latin typeface="Arial" panose="020B0604020202020204" pitchFamily="34" charset="0"/>
              <a:cs typeface="Arial" panose="020B0604020202020204" pitchFamily="34" charset="0"/>
            </a:endParaRPr>
          </a:p>
        </p:txBody>
      </p:sp>
      <p:sp>
        <p:nvSpPr>
          <p:cNvPr id="22" name="CuadroTexto 21"/>
          <p:cNvSpPr txBox="1"/>
          <p:nvPr/>
        </p:nvSpPr>
        <p:spPr>
          <a:xfrm>
            <a:off x="573075" y="3796329"/>
            <a:ext cx="6069714" cy="738664"/>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Los alumnos escucharan varios sonidos que les resulten familiares de identificar </a:t>
            </a:r>
            <a:r>
              <a:rPr lang="es-MX" sz="1400" dirty="0" smtClean="0">
                <a:latin typeface="Arial" panose="020B0604020202020204" pitchFamily="34" charset="0"/>
                <a:cs typeface="Arial" panose="020B0604020202020204" pitchFamily="34" charset="0"/>
              </a:rPr>
              <a:t>y luego responderán a los diferentes géneros musicales que existen. </a:t>
            </a:r>
            <a:endParaRPr lang="es-MX" sz="1400" i="1" dirty="0">
              <a:latin typeface="Arial" panose="020B0604020202020204" pitchFamily="34" charset="0"/>
              <a:cs typeface="Arial" panose="020B0604020202020204" pitchFamily="34" charset="0"/>
            </a:endParaRPr>
          </a:p>
        </p:txBody>
      </p:sp>
      <p:sp>
        <p:nvSpPr>
          <p:cNvPr id="23" name="Rectángulo 22"/>
          <p:cNvSpPr/>
          <p:nvPr/>
        </p:nvSpPr>
        <p:spPr>
          <a:xfrm>
            <a:off x="282482" y="4734429"/>
            <a:ext cx="6280743" cy="954107"/>
          </a:xfrm>
          <a:prstGeom prst="rect">
            <a:avLst/>
          </a:prstGeom>
          <a:ln w="38100">
            <a:solidFill>
              <a:srgbClr val="92D050"/>
            </a:solidFill>
            <a:prstDash val="sysDash"/>
          </a:ln>
        </p:spPr>
        <p:txBody>
          <a:bodyPr wrap="square">
            <a:spAutoFit/>
          </a:bodyPr>
          <a:lstStyle/>
          <a:p>
            <a:pPr algn="ctr"/>
            <a:r>
              <a:rPr lang="es-MX" sz="1400" b="1" u="sng" dirty="0" smtClean="0">
                <a:solidFill>
                  <a:srgbClr val="92D050"/>
                </a:solidFill>
                <a:latin typeface="Arial" panose="020B0604020202020204" pitchFamily="34" charset="0"/>
                <a:cs typeface="Arial" panose="020B0604020202020204" pitchFamily="34" charset="0"/>
              </a:rPr>
              <a:t>Ciudad; </a:t>
            </a:r>
            <a:r>
              <a:rPr lang="es-MX" sz="1400" dirty="0" smtClean="0">
                <a:latin typeface="Arial" panose="020B0604020202020204" pitchFamily="34" charset="0"/>
                <a:cs typeface="Arial" panose="020B0604020202020204" pitchFamily="34" charset="0"/>
              </a:rPr>
              <a:t>Es un entorno en donde podemos encontrar mayores cantidades de personas, viviendas mas grandes y edificios enormes, incluso hay espacios  donde podemos jugar y divertirnos como los parques y los zoológicos, se usan automóviles y transportes grandes separa movernos de un lado a otro. </a:t>
            </a:r>
            <a:endParaRPr lang="es-MX" sz="1400" dirty="0">
              <a:latin typeface="Arial" panose="020B0604020202020204" pitchFamily="34" charset="0"/>
              <a:cs typeface="Arial" panose="020B0604020202020204" pitchFamily="34" charset="0"/>
            </a:endParaRPr>
          </a:p>
        </p:txBody>
      </p:sp>
      <p:sp>
        <p:nvSpPr>
          <p:cNvPr id="24" name="CuadroTexto 23"/>
          <p:cNvSpPr txBox="1"/>
          <p:nvPr/>
        </p:nvSpPr>
        <p:spPr>
          <a:xfrm>
            <a:off x="684226" y="5909678"/>
            <a:ext cx="5879649" cy="523220"/>
          </a:xfrm>
          <a:prstGeom prst="rect">
            <a:avLst/>
          </a:prstGeom>
          <a:noFill/>
          <a:ln>
            <a:solidFill>
              <a:schemeClr val="accent6">
                <a:lumMod val="50000"/>
              </a:schemeClr>
            </a:solidFill>
          </a:ln>
        </p:spPr>
        <p:txBody>
          <a:bodyPr wrap="square" rtlCol="0">
            <a:spAutoFit/>
          </a:bodyPr>
          <a:lstStyle/>
          <a:p>
            <a:r>
              <a:rPr lang="es-MX" sz="1400" dirty="0">
                <a:latin typeface="Arial" panose="020B0604020202020204" pitchFamily="34" charset="0"/>
                <a:cs typeface="Arial" panose="020B0604020202020204" pitchFamily="34" charset="0"/>
              </a:rPr>
              <a:t>Los alumnos con ayuda de </a:t>
            </a:r>
            <a:r>
              <a:rPr lang="es-MX" sz="1400" dirty="0" smtClean="0">
                <a:latin typeface="Arial" panose="020B0604020202020204" pitchFamily="34" charset="0"/>
                <a:cs typeface="Arial" panose="020B0604020202020204" pitchFamily="34" charset="0"/>
              </a:rPr>
              <a:t>juguetes construirán una representación de ciudad para ver los posibles lugares que pueden encontrar ahí.</a:t>
            </a:r>
            <a:endParaRPr lang="es-MX"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6551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1913</TotalTime>
  <Words>376</Words>
  <Application>Microsoft Office PowerPoint</Application>
  <PresentationFormat>Carta (216 x 279 mm)</PresentationFormat>
  <Paragraphs>14</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Arial Black</vt:lpstr>
      <vt:lpstr>Berlin Sans FB Demi</vt:lpstr>
      <vt:lpstr>Calibri</vt:lpstr>
      <vt:lpstr>Calibri Light</vt:lpstr>
      <vt:lpstr>Gill Sans Ultra Bold Condensed</vt:lpstr>
      <vt:lpstr>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45</cp:revision>
  <dcterms:created xsi:type="dcterms:W3CDTF">2021-01-18T05:58:36Z</dcterms:created>
  <dcterms:modified xsi:type="dcterms:W3CDTF">2021-05-28T21:22:08Z</dcterms:modified>
</cp:coreProperties>
</file>