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341" r:id="rId4"/>
    <p:sldId id="259" r:id="rId5"/>
    <p:sldId id="342" r:id="rId6"/>
    <p:sldId id="343" r:id="rId7"/>
    <p:sldId id="344" r:id="rId8"/>
    <p:sldId id="345" r:id="rId9"/>
    <p:sldId id="346" r:id="rId10"/>
    <p:sldId id="347" r:id="rId11"/>
    <p:sldId id="348" r:id="rId1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412" y="36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875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710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35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499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441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575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153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738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877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3889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291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4DA4-202D-4010-96CF-B60C646FB30C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8698F-C497-464F-9D39-0F9DE1A4C2F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258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7388F2C1-967A-4AF4-95E8-9241656DF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3" y="3550"/>
            <a:ext cx="7884419" cy="1005935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F7F3CB76-2D59-42BB-9FDA-246AA324F2B8}"/>
              </a:ext>
            </a:extLst>
          </p:cNvPr>
          <p:cNvSpPr/>
          <p:nvPr/>
        </p:nvSpPr>
        <p:spPr>
          <a:xfrm>
            <a:off x="505807" y="-1643813"/>
            <a:ext cx="6908425" cy="933856"/>
          </a:xfrm>
          <a:prstGeom prst="rect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B1578E3-39F9-42C3-8D24-1708AD2F1C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871" t="22947" r="27003" b="37566"/>
          <a:stretch/>
        </p:blipFill>
        <p:spPr>
          <a:xfrm>
            <a:off x="898868" y="1875014"/>
            <a:ext cx="6122304" cy="6529723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7C9C0552-7D87-4817-84AF-2648B6C16B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3" y="132940"/>
            <a:ext cx="7920038" cy="201501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D593BD0-2E87-45CB-86D0-75D101B9B1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9456" y="8110653"/>
            <a:ext cx="7919390" cy="204843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CA55436-7F81-40C4-827C-C60F54E6DE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0315" y="5782549"/>
            <a:ext cx="3779848" cy="178018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0CA9B18-7675-4EBF-9565-13CAFC5B18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807" y="2924638"/>
            <a:ext cx="7456054" cy="443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9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48937"/>
              </p:ext>
            </p:extLst>
          </p:nvPr>
        </p:nvGraphicFramePr>
        <p:xfrm>
          <a:off x="905037" y="5473502"/>
          <a:ext cx="6111552" cy="24879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tarjetas e identifica números del 0 al 10 y dice que números siguen para formar una serie numérica.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cuestionarle sobre la cantidad de cada colección, comprende que el ultimo numero nombrado es el que indica cuantos objetos tiene.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de juguetes.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Resuelve problemas de agregar y quitar con elementos máximos de 15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 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de hasta 15 elementos en material impreso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una vez y le otorga a cada uno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555333"/>
            <a:ext cx="6804818" cy="94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Valdés Rodríguez Keila 	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58705"/>
              </p:ext>
            </p:extLst>
          </p:nvPr>
        </p:nvGraphicFramePr>
        <p:xfrm>
          <a:off x="777040" y="1759123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845265"/>
              </p:ext>
            </p:extLst>
          </p:nvPr>
        </p:nvGraphicFramePr>
        <p:xfrm>
          <a:off x="905037" y="3350935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313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6907"/>
              </p:ext>
            </p:extLst>
          </p:nvPr>
        </p:nvGraphicFramePr>
        <p:xfrm>
          <a:off x="848294" y="5835452"/>
          <a:ext cx="6111552" cy="26837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tarjetas e identifica números del 0 al 15 y dice que números siguen para formar una serie numérica del 0 al 10.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cuestionarle sobre la cantidad de cada colección, comprende que el ultimo numero nombrado es el que indica cuantos objetos tiene.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y color de juguetes.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Resuelve problemas de agregar y quitar con 15 elementos.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de hasta 15 elementos en materiales impresos y de manipulación.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una vez y le otorga a cada objeto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447612"/>
            <a:ext cx="6804818" cy="1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Gaona Hernández Siomara Yamileth </a:t>
            </a:r>
          </a:p>
          <a:p>
            <a:pPr defTabSz="872795"/>
            <a:r>
              <a:rPr lang="es-MX" sz="1400" dirty="0">
                <a:latin typeface="Berlin Sans FB" panose="020E0602020502020306" pitchFamily="34" charset="0"/>
              </a:rPr>
              <a:t>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/>
        </p:nvGraphicFramePr>
        <p:xfrm>
          <a:off x="773917" y="166436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/>
        </p:nvGraphicFramePr>
        <p:xfrm>
          <a:off x="905037" y="315091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27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7A72F5B-31D6-4947-A310-3408A1372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3" y="3550"/>
            <a:ext cx="7884419" cy="10059355"/>
          </a:xfrm>
          <a:prstGeom prst="rect">
            <a:avLst/>
          </a:prstGeom>
        </p:spPr>
      </p:pic>
      <p:graphicFrame>
        <p:nvGraphicFramePr>
          <p:cNvPr id="3" name="3 Tabla">
            <a:extLst>
              <a:ext uri="{FF2B5EF4-FFF2-40B4-BE49-F238E27FC236}">
                <a16:creationId xmlns:a16="http://schemas.microsoft.com/office/drawing/2014/main" id="{0769B1FA-5D28-4120-A130-506D9E3E5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961208"/>
              </p:ext>
            </p:extLst>
          </p:nvPr>
        </p:nvGraphicFramePr>
        <p:xfrm>
          <a:off x="472802" y="1256440"/>
          <a:ext cx="7125177" cy="81306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2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7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83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05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80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65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4148202115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4204839025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2102350332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3870573847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3297688064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3442933851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4022988196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1356141623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116417021"/>
                    </a:ext>
                  </a:extLst>
                </a:gridCol>
                <a:gridCol w="226499">
                  <a:extLst>
                    <a:ext uri="{9D8B030D-6E8A-4147-A177-3AD203B41FA5}">
                      <a16:colId xmlns:a16="http://schemas.microsoft.com/office/drawing/2014/main" val="3191228237"/>
                    </a:ext>
                  </a:extLst>
                </a:gridCol>
              </a:tblGrid>
              <a:tr h="179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Nª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Nombre del alumno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26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Arredondo Moreno</a:t>
                      </a:r>
                      <a:r>
                        <a:rPr lang="es-MX" sz="1100" baseline="0" dirty="0">
                          <a:latin typeface="Berlin Sans FB" panose="020E0602020502020306" pitchFamily="34" charset="0"/>
                        </a:rPr>
                        <a:t> José  Enrique </a:t>
                      </a: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2.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Cardona Flores Amairany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3.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Coronado Calderón Isaac Alejandro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4.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Flores Olvera Fátima Monserrat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5.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Gaona Coronado Milagros Nereyda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6.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Espinoza Mateo 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7.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Márquez Jabel Baruj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8.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Hernández Agüero Edwin Alonso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9.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Ledezma García Carlos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10.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López Aldaco Aitanah Nicole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Macias Martínez Dylan Adolfo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Martínez Agüero Mariana Nahomi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Montañies Cabriales Kennya Viridiana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Pérez Hernández Cristopher de Jesús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Ramírez Carrizales Iker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Bustos Emily Monserrat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 Hernández Lucia Maite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Solís Valdés Brillith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Pérez Cristofer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Rodríguez Keila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Valero Hernández María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049">
                <a:tc>
                  <a:txBody>
                    <a:bodyPr/>
                    <a:lstStyle/>
                    <a:p>
                      <a:pPr algn="ctr"/>
                      <a:endParaRPr lang="es-MX" sz="60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5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39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Amador Cepeda Juan Pablo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6639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Contreras Leos Luis Ángel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Gaona Hernández Siomara Yamileth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González Rodríguez David Antonio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López Romo Samuel  de Jesús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Lozoya Carrera Dylan Joaquín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Nieto Cepeda Kevin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Ramírez Malacara Alberto Natanael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Rodríguez Rodríguez Luis Iván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Sánchez Nieto Iker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</a:t>
                      </a:r>
                      <a:r>
                        <a:rPr lang="es-MX" sz="1100" b="0" baseline="0" dirty="0">
                          <a:latin typeface="Berlin Sans FB" panose="020E0602020502020306" pitchFamily="34" charset="0"/>
                        </a:rPr>
                        <a:t> Salas Verónica Lizeth </a:t>
                      </a:r>
                      <a:endParaRPr lang="es-MX" sz="1100" b="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 Viera Asael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94086"/>
                  </a:ext>
                </a:extLst>
              </a:tr>
            </a:tbl>
          </a:graphicData>
        </a:graphic>
      </p:graphicFrame>
      <p:sp>
        <p:nvSpPr>
          <p:cNvPr id="7" name="4 Rectángulo">
            <a:extLst>
              <a:ext uri="{FF2B5EF4-FFF2-40B4-BE49-F238E27FC236}">
                <a16:creationId xmlns:a16="http://schemas.microsoft.com/office/drawing/2014/main" id="{08A73D01-9307-48BD-911A-D336C86B1074}"/>
              </a:ext>
            </a:extLst>
          </p:cNvPr>
          <p:cNvSpPr/>
          <p:nvPr/>
        </p:nvSpPr>
        <p:spPr>
          <a:xfrm>
            <a:off x="525669" y="339038"/>
            <a:ext cx="6868700" cy="575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16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AC98B6B-BD73-45AA-8574-B18370C8875A}"/>
              </a:ext>
            </a:extLst>
          </p:cNvPr>
          <p:cNvSpPr/>
          <p:nvPr/>
        </p:nvSpPr>
        <p:spPr>
          <a:xfrm>
            <a:off x="275759" y="1435107"/>
            <a:ext cx="197043" cy="4822858"/>
          </a:xfrm>
          <a:prstGeom prst="rect">
            <a:avLst/>
          </a:prstGeom>
          <a:solidFill>
            <a:srgbClr val="F07CCC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FA26A48-51C1-482B-B634-F23385A5E47F}"/>
              </a:ext>
            </a:extLst>
          </p:cNvPr>
          <p:cNvSpPr txBox="1"/>
          <p:nvPr/>
        </p:nvSpPr>
        <p:spPr>
          <a:xfrm rot="16200000">
            <a:off x="-2050728" y="3685881"/>
            <a:ext cx="482286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Segundo</a:t>
            </a:r>
            <a:r>
              <a:rPr lang="es-MX" sz="1116" dirty="0"/>
              <a:t>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738C0A2-AE4F-4469-8B0D-64BF23274BD3}"/>
              </a:ext>
            </a:extLst>
          </p:cNvPr>
          <p:cNvSpPr/>
          <p:nvPr/>
        </p:nvSpPr>
        <p:spPr>
          <a:xfrm>
            <a:off x="275759" y="6354341"/>
            <a:ext cx="197043" cy="3032743"/>
          </a:xfrm>
          <a:prstGeom prst="rect">
            <a:avLst/>
          </a:prstGeom>
          <a:solidFill>
            <a:srgbClr val="74CADE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1DAA0D2-533D-42FF-AE02-DE7093361139}"/>
              </a:ext>
            </a:extLst>
          </p:cNvPr>
          <p:cNvSpPr txBox="1"/>
          <p:nvPr/>
        </p:nvSpPr>
        <p:spPr>
          <a:xfrm rot="16200000">
            <a:off x="-1148421" y="7710060"/>
            <a:ext cx="303274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Tercero </a:t>
            </a:r>
            <a:endParaRPr lang="es-MX" sz="1116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2947AFE-7378-43AC-81B5-68585C31D25D}"/>
              </a:ext>
            </a:extLst>
          </p:cNvPr>
          <p:cNvSpPr/>
          <p:nvPr/>
        </p:nvSpPr>
        <p:spPr>
          <a:xfrm>
            <a:off x="3070951" y="1118017"/>
            <a:ext cx="3152484" cy="129200"/>
          </a:xfrm>
          <a:prstGeom prst="rect">
            <a:avLst/>
          </a:prstGeom>
          <a:solidFill>
            <a:schemeClr val="accent4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541B045-1F44-4B44-97C1-93863040879D}"/>
              </a:ext>
            </a:extLst>
          </p:cNvPr>
          <p:cNvSpPr txBox="1"/>
          <p:nvPr/>
        </p:nvSpPr>
        <p:spPr>
          <a:xfrm>
            <a:off x="3076705" y="1074599"/>
            <a:ext cx="3094752" cy="24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92" dirty="0">
                <a:latin typeface="Berlin Sans FB" panose="020E0602020502020306" pitchFamily="34" charset="0"/>
              </a:rPr>
              <a:t>Mayo  </a:t>
            </a:r>
          </a:p>
        </p:txBody>
      </p:sp>
      <p:pic>
        <p:nvPicPr>
          <p:cNvPr id="1026" name="Picture 2" descr="melonheadz school - Buscar con Google | Dibujos infantiles, Manualidades  preescolar y Dibujos">
            <a:extLst>
              <a:ext uri="{FF2B5EF4-FFF2-40B4-BE49-F238E27FC236}">
                <a16:creationId xmlns:a16="http://schemas.microsoft.com/office/drawing/2014/main" id="{3DF4F769-2E2D-4DAE-92E3-D0DFCFDEF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349" y="68529"/>
            <a:ext cx="898810" cy="95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0F52A1A1-EC9B-4892-81F1-335122713D35}"/>
              </a:ext>
            </a:extLst>
          </p:cNvPr>
          <p:cNvSpPr/>
          <p:nvPr/>
        </p:nvSpPr>
        <p:spPr>
          <a:xfrm>
            <a:off x="6250759" y="1124421"/>
            <a:ext cx="1342495" cy="129200"/>
          </a:xfrm>
          <a:prstGeom prst="rect">
            <a:avLst/>
          </a:prstGeom>
          <a:solidFill>
            <a:srgbClr val="E938B1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349463D-3A66-4EB4-B167-07B8D3C8DFAE}"/>
              </a:ext>
            </a:extLst>
          </p:cNvPr>
          <p:cNvSpPr txBox="1"/>
          <p:nvPr/>
        </p:nvSpPr>
        <p:spPr>
          <a:xfrm>
            <a:off x="6253858" y="1079324"/>
            <a:ext cx="1339395" cy="24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92" dirty="0">
                <a:latin typeface="Berlin Sans FB" panose="020E0602020502020306" pitchFamily="34" charset="0"/>
              </a:rPr>
              <a:t>Junio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D0153C-494F-4C3C-B68C-BE25E18F6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909" y="310295"/>
            <a:ext cx="6870787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0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2CA4216-CEE7-4EDF-BE58-9AA41E605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14257"/>
            <a:ext cx="7899659" cy="10059355"/>
          </a:xfrm>
          <a:prstGeom prst="rect">
            <a:avLst/>
          </a:prstGeom>
        </p:spPr>
      </p:pic>
      <p:graphicFrame>
        <p:nvGraphicFramePr>
          <p:cNvPr id="3" name="3 Tabla">
            <a:extLst>
              <a:ext uri="{FF2B5EF4-FFF2-40B4-BE49-F238E27FC236}">
                <a16:creationId xmlns:a16="http://schemas.microsoft.com/office/drawing/2014/main" id="{BE9A2E9D-5B79-4CE2-8FBC-4872194FD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347468"/>
              </p:ext>
            </p:extLst>
          </p:nvPr>
        </p:nvGraphicFramePr>
        <p:xfrm>
          <a:off x="289233" y="1282387"/>
          <a:ext cx="7495077" cy="813063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9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9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4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49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3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3281">
                  <a:extLst>
                    <a:ext uri="{9D8B030D-6E8A-4147-A177-3AD203B41FA5}">
                      <a16:colId xmlns:a16="http://schemas.microsoft.com/office/drawing/2014/main" val="1836381799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4148202115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4204839025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2102350332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3870573847"/>
                    </a:ext>
                  </a:extLst>
                </a:gridCol>
                <a:gridCol w="223622">
                  <a:extLst>
                    <a:ext uri="{9D8B030D-6E8A-4147-A177-3AD203B41FA5}">
                      <a16:colId xmlns:a16="http://schemas.microsoft.com/office/drawing/2014/main" val="3297688064"/>
                    </a:ext>
                  </a:extLst>
                </a:gridCol>
                <a:gridCol w="273029">
                  <a:extLst>
                    <a:ext uri="{9D8B030D-6E8A-4147-A177-3AD203B41FA5}">
                      <a16:colId xmlns:a16="http://schemas.microsoft.com/office/drawing/2014/main" val="3442933851"/>
                    </a:ext>
                  </a:extLst>
                </a:gridCol>
                <a:gridCol w="316635">
                  <a:extLst>
                    <a:ext uri="{9D8B030D-6E8A-4147-A177-3AD203B41FA5}">
                      <a16:colId xmlns:a16="http://schemas.microsoft.com/office/drawing/2014/main" val="4022988196"/>
                    </a:ext>
                  </a:extLst>
                </a:gridCol>
                <a:gridCol w="265486">
                  <a:extLst>
                    <a:ext uri="{9D8B030D-6E8A-4147-A177-3AD203B41FA5}">
                      <a16:colId xmlns:a16="http://schemas.microsoft.com/office/drawing/2014/main" val="1356141623"/>
                    </a:ext>
                  </a:extLst>
                </a:gridCol>
                <a:gridCol w="219209">
                  <a:extLst>
                    <a:ext uri="{9D8B030D-6E8A-4147-A177-3AD203B41FA5}">
                      <a16:colId xmlns:a16="http://schemas.microsoft.com/office/drawing/2014/main" val="116417021"/>
                    </a:ext>
                  </a:extLst>
                </a:gridCol>
                <a:gridCol w="250872">
                  <a:extLst>
                    <a:ext uri="{9D8B030D-6E8A-4147-A177-3AD203B41FA5}">
                      <a16:colId xmlns:a16="http://schemas.microsoft.com/office/drawing/2014/main" val="3191228237"/>
                    </a:ext>
                  </a:extLst>
                </a:gridCol>
              </a:tblGrid>
              <a:tr h="179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Nª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</a:rPr>
                        <a:t>Nombre del alumno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19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25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26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28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02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03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04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07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dirty="0">
                          <a:latin typeface="Berlin Sans FB" panose="020E0602020502020306" pitchFamily="34" charset="0"/>
                        </a:rPr>
                        <a:t>08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Arredondo Moreno</a:t>
                      </a:r>
                      <a:r>
                        <a:rPr lang="es-MX" sz="1100" baseline="0" dirty="0">
                          <a:latin typeface="Berlin Sans FB" panose="020E0602020502020306" pitchFamily="34" charset="0"/>
                        </a:rPr>
                        <a:t> José  Enrique </a:t>
                      </a:r>
                      <a:endParaRPr lang="es-MX" sz="11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2.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Cardona Flores Amairany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3.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Coronado Calderón Isaac Alejandro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4.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100" dirty="0">
                          <a:latin typeface="Berlin Sans FB" panose="020E0602020502020306" pitchFamily="34" charset="0"/>
                        </a:rPr>
                        <a:t>Flores Olvera Fátima Monserrat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5.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Gaona Coronado Milagros Nereyda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6.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Espinoza Mateo 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7.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García Márquez Jabel Baruj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8.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Hernández Agüero Edwin Alonso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9.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Ledezma García Carlos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</a:rPr>
                        <a:t>10.</a:t>
                      </a:r>
                      <a:endParaRPr lang="es-ES" sz="11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Hernández Agüero Edwin Alonso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11.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Macias Martínez Dylan Adolfo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Martínez Agüero Mariana Nahomi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Montañies Cabriales Kennya Viridiana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Pérez Hernández Cristopher de Jesús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Ramírez Carrizales Iker Daniel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Bustos Emily Monserrat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Rodríguez  Hernández Lucia Maite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Solís Valdés Brillith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19.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Pérez Cristofer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Valdés Rodríguez Keila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21.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latin typeface="Berlin Sans FB" panose="020E0602020502020306" pitchFamily="34" charset="0"/>
                        </a:rPr>
                        <a:t>Valero Hernández María Guadalupe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049">
                <a:tc>
                  <a:txBody>
                    <a:bodyPr/>
                    <a:lstStyle/>
                    <a:p>
                      <a:pPr algn="ctr"/>
                      <a:endParaRPr lang="es-MX" sz="600" dirty="0">
                        <a:solidFill>
                          <a:schemeClr val="accent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5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5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63902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Amador Cepeda Juan Pablo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66390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Contreras Leos Luis Ángel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24.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Gaona Hernández Siomara Yamileth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D6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D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FF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25.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González Rodríguez David Antonio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26.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López Romo Samuel  de Jesús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DB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27.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Lozoya Carrera Dylan Joaquín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28.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Nieto Cepeda Kevin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5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76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29.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Ramírez Malacara Alberto Natanael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B1C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solidFill>
                            <a:schemeClr val="accent1"/>
                          </a:solidFill>
                          <a:latin typeface="Berlin Sans FB" panose="020E0602020502020306" pitchFamily="34" charset="0"/>
                        </a:rPr>
                        <a:t>30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Rodríguez Rodríguez Luis Iván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accent1"/>
                          </a:solidFill>
                          <a:effectLst/>
                          <a:latin typeface="Century Gothic" pitchFamily="34" charset="0"/>
                        </a:rPr>
                        <a:t> </a:t>
                      </a: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9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Sánchez Nieto Iker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32.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</a:t>
                      </a:r>
                      <a:r>
                        <a:rPr lang="es-MX" sz="1100" b="0" baseline="0" dirty="0">
                          <a:latin typeface="Berlin Sans FB" panose="020E0602020502020306" pitchFamily="34" charset="0"/>
                        </a:rPr>
                        <a:t> Salas Verónica Lizeth </a:t>
                      </a:r>
                      <a:endParaRPr lang="es-MX" sz="1100" b="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chemeClr val="accent1"/>
                          </a:solidFill>
                          <a:effectLst/>
                          <a:latin typeface="Berlin Sans FB" panose="020E0602020502020306" pitchFamily="34" charset="0"/>
                          <a:ea typeface="Calibri"/>
                          <a:cs typeface="Times New Roman"/>
                        </a:rPr>
                        <a:t>33.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dirty="0">
                          <a:latin typeface="Berlin Sans FB" panose="020E0602020502020306" pitchFamily="34" charset="0"/>
                        </a:rPr>
                        <a:t>Saucedo Viera Asael Alexander </a:t>
                      </a: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solidFill>
                          <a:schemeClr val="accent1"/>
                        </a:solidFill>
                        <a:effectLst/>
                        <a:latin typeface="Berlin Sans FB" panose="020E0602020502020306" pitchFamily="34" charset="0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160" marR="4116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94086"/>
                  </a:ext>
                </a:extLst>
              </a:tr>
            </a:tbl>
          </a:graphicData>
        </a:graphic>
      </p:graphicFrame>
      <p:sp>
        <p:nvSpPr>
          <p:cNvPr id="4" name="4 Rectángulo">
            <a:extLst>
              <a:ext uri="{FF2B5EF4-FFF2-40B4-BE49-F238E27FC236}">
                <a16:creationId xmlns:a16="http://schemas.microsoft.com/office/drawing/2014/main" id="{8565A052-4EB2-4598-BDED-6E20EAF6E8CC}"/>
              </a:ext>
            </a:extLst>
          </p:cNvPr>
          <p:cNvSpPr/>
          <p:nvPr/>
        </p:nvSpPr>
        <p:spPr>
          <a:xfrm>
            <a:off x="456166" y="278637"/>
            <a:ext cx="6868700" cy="7078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16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5920900-4A72-4BAC-906D-BB35CE54E43E}"/>
              </a:ext>
            </a:extLst>
          </p:cNvPr>
          <p:cNvSpPr/>
          <p:nvPr/>
        </p:nvSpPr>
        <p:spPr>
          <a:xfrm>
            <a:off x="107196" y="1461054"/>
            <a:ext cx="197043" cy="4822858"/>
          </a:xfrm>
          <a:prstGeom prst="rect">
            <a:avLst/>
          </a:prstGeom>
          <a:solidFill>
            <a:srgbClr val="F07CCC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4167617-51A6-4695-B707-4E563835C475}"/>
              </a:ext>
            </a:extLst>
          </p:cNvPr>
          <p:cNvSpPr txBox="1"/>
          <p:nvPr/>
        </p:nvSpPr>
        <p:spPr>
          <a:xfrm rot="16200000">
            <a:off x="-2219291" y="3711828"/>
            <a:ext cx="482286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Segundo</a:t>
            </a:r>
            <a:r>
              <a:rPr lang="es-MX" sz="1116" dirty="0"/>
              <a:t>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BB1B2D6-0680-4229-8409-1AC431DB12EF}"/>
              </a:ext>
            </a:extLst>
          </p:cNvPr>
          <p:cNvSpPr/>
          <p:nvPr/>
        </p:nvSpPr>
        <p:spPr>
          <a:xfrm>
            <a:off x="107196" y="6380288"/>
            <a:ext cx="197043" cy="3032743"/>
          </a:xfrm>
          <a:prstGeom prst="rect">
            <a:avLst/>
          </a:prstGeom>
          <a:solidFill>
            <a:srgbClr val="74CADE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542C7EC-E315-40A4-BF83-3A77464745B3}"/>
              </a:ext>
            </a:extLst>
          </p:cNvPr>
          <p:cNvSpPr txBox="1"/>
          <p:nvPr/>
        </p:nvSpPr>
        <p:spPr>
          <a:xfrm rot="16200000">
            <a:off x="-1316984" y="7736007"/>
            <a:ext cx="303274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88" dirty="0">
                <a:latin typeface="Berlin Sans FB" panose="020E0602020502020306" pitchFamily="34" charset="0"/>
              </a:rPr>
              <a:t>Tercero </a:t>
            </a:r>
            <a:endParaRPr lang="es-MX" sz="1116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955F3D5-7D21-4EDD-B0F1-62EF6C5C68D1}"/>
              </a:ext>
            </a:extLst>
          </p:cNvPr>
          <p:cNvSpPr/>
          <p:nvPr/>
        </p:nvSpPr>
        <p:spPr>
          <a:xfrm>
            <a:off x="3016687" y="1143964"/>
            <a:ext cx="3182907" cy="129200"/>
          </a:xfrm>
          <a:prstGeom prst="rect">
            <a:avLst/>
          </a:prstGeom>
          <a:solidFill>
            <a:schemeClr val="accent4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B6F1ED7-410D-471C-965E-BF1F2314CA66}"/>
              </a:ext>
            </a:extLst>
          </p:cNvPr>
          <p:cNvSpPr txBox="1"/>
          <p:nvPr/>
        </p:nvSpPr>
        <p:spPr>
          <a:xfrm>
            <a:off x="3022442" y="1100546"/>
            <a:ext cx="3094752" cy="24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92" dirty="0">
                <a:latin typeface="Berlin Sans FB" panose="020E0602020502020306" pitchFamily="34" charset="0"/>
              </a:rPr>
              <a:t>Mayo  </a:t>
            </a:r>
          </a:p>
        </p:txBody>
      </p:sp>
      <p:pic>
        <p:nvPicPr>
          <p:cNvPr id="11" name="Picture 2" descr="melonheadz school - Buscar con Google | Dibujos infantiles, Manualidades  preescolar y Dibujos">
            <a:extLst>
              <a:ext uri="{FF2B5EF4-FFF2-40B4-BE49-F238E27FC236}">
                <a16:creationId xmlns:a16="http://schemas.microsoft.com/office/drawing/2014/main" id="{0B8077F4-1EE3-4591-938D-0A1CDC0E2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186" y="94476"/>
            <a:ext cx="898810" cy="95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F0926D23-8B1D-4FD8-8F5C-2C44FF2F1ABC}"/>
              </a:ext>
            </a:extLst>
          </p:cNvPr>
          <p:cNvSpPr/>
          <p:nvPr/>
        </p:nvSpPr>
        <p:spPr>
          <a:xfrm>
            <a:off x="6222687" y="1150368"/>
            <a:ext cx="1549710" cy="129200"/>
          </a:xfrm>
          <a:prstGeom prst="rect">
            <a:avLst/>
          </a:prstGeom>
          <a:solidFill>
            <a:srgbClr val="E938B1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16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B9AA41D-B7CD-43A0-A9F7-FFF945088EE9}"/>
              </a:ext>
            </a:extLst>
          </p:cNvPr>
          <p:cNvSpPr txBox="1"/>
          <p:nvPr/>
        </p:nvSpPr>
        <p:spPr>
          <a:xfrm>
            <a:off x="6222687" y="1094061"/>
            <a:ext cx="1549710" cy="24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92" dirty="0">
                <a:latin typeface="Berlin Sans FB" panose="020E0602020502020306" pitchFamily="34" charset="0"/>
              </a:rPr>
              <a:t>Junio 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D65CDD97-3081-49DB-AD0C-791641594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388" y="269414"/>
            <a:ext cx="687078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9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860B805-5591-4979-AF66-020F60655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3" y="3550"/>
            <a:ext cx="7884419" cy="10059355"/>
          </a:xfrm>
          <a:prstGeom prst="rect">
            <a:avLst/>
          </a:prstGeom>
        </p:spPr>
      </p:pic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1E0ADBC8-DD80-4E84-8CA8-5B559BDB84D3}"/>
              </a:ext>
            </a:extLst>
          </p:cNvPr>
          <p:cNvSpPr/>
          <p:nvPr/>
        </p:nvSpPr>
        <p:spPr>
          <a:xfrm>
            <a:off x="613018" y="2424220"/>
            <a:ext cx="6694003" cy="5225526"/>
          </a:xfrm>
          <a:custGeom>
            <a:avLst/>
            <a:gdLst>
              <a:gd name="connsiteX0" fmla="*/ 4067418 w 6106159"/>
              <a:gd name="connsiteY0" fmla="*/ 41 h 4848171"/>
              <a:gd name="connsiteX1" fmla="*/ 4377412 w 6106159"/>
              <a:gd name="connsiteY1" fmla="*/ 10918 h 4848171"/>
              <a:gd name="connsiteX2" fmla="*/ 4498147 w 6106159"/>
              <a:gd name="connsiteY2" fmla="*/ 24515 h 4848171"/>
              <a:gd name="connsiteX3" fmla="*/ 4503737 w 6106159"/>
              <a:gd name="connsiteY3" fmla="*/ 23116 h 4848171"/>
              <a:gd name="connsiteX4" fmla="*/ 6106159 w 6106159"/>
              <a:gd name="connsiteY4" fmla="*/ 1713068 h 4848171"/>
              <a:gd name="connsiteX5" fmla="*/ 4541519 w 6106159"/>
              <a:gd name="connsiteY5" fmla="*/ 4557868 h 4848171"/>
              <a:gd name="connsiteX6" fmla="*/ 1636630 w 6106159"/>
              <a:gd name="connsiteY6" fmla="*/ 4591630 h 4848171"/>
              <a:gd name="connsiteX7" fmla="*/ 1625832 w 6106159"/>
              <a:gd name="connsiteY7" fmla="*/ 4584256 h 4848171"/>
              <a:gd name="connsiteX8" fmla="*/ 1624863 w 6106159"/>
              <a:gd name="connsiteY8" fmla="*/ 4584263 h 4848171"/>
              <a:gd name="connsiteX9" fmla="*/ 7778 w 6106159"/>
              <a:gd name="connsiteY9" fmla="*/ 2440593 h 4848171"/>
              <a:gd name="connsiteX10" fmla="*/ 1389538 w 6106159"/>
              <a:gd name="connsiteY10" fmla="*/ 412951 h 4848171"/>
              <a:gd name="connsiteX11" fmla="*/ 4067418 w 6106159"/>
              <a:gd name="connsiteY11" fmla="*/ 41 h 4848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06159" h="4848171">
                <a:moveTo>
                  <a:pt x="4067418" y="41"/>
                </a:moveTo>
                <a:cubicBezTo>
                  <a:pt x="4174248" y="448"/>
                  <a:pt x="4278014" y="3926"/>
                  <a:pt x="4377412" y="10918"/>
                </a:cubicBezTo>
                <a:lnTo>
                  <a:pt x="4498147" y="24515"/>
                </a:lnTo>
                <a:lnTo>
                  <a:pt x="4503737" y="23116"/>
                </a:lnTo>
                <a:cubicBezTo>
                  <a:pt x="5245311" y="-99481"/>
                  <a:pt x="6106159" y="613270"/>
                  <a:pt x="6106159" y="1713068"/>
                </a:cubicBezTo>
                <a:cubicBezTo>
                  <a:pt x="6106159" y="2969980"/>
                  <a:pt x="5327226" y="4134535"/>
                  <a:pt x="4541519" y="4557868"/>
                </a:cubicBezTo>
                <a:cubicBezTo>
                  <a:pt x="3903132" y="4901826"/>
                  <a:pt x="2260903" y="4973025"/>
                  <a:pt x="1636630" y="4591630"/>
                </a:cubicBezTo>
                <a:lnTo>
                  <a:pt x="1625832" y="4584256"/>
                </a:lnTo>
                <a:lnTo>
                  <a:pt x="1624863" y="4584263"/>
                </a:lnTo>
                <a:cubicBezTo>
                  <a:pt x="817079" y="4540105"/>
                  <a:pt x="81438" y="3065386"/>
                  <a:pt x="7778" y="2440593"/>
                </a:cubicBezTo>
                <a:cubicBezTo>
                  <a:pt x="-73502" y="1751166"/>
                  <a:pt x="488685" y="717751"/>
                  <a:pt x="1389538" y="412951"/>
                </a:cubicBezTo>
                <a:cubicBezTo>
                  <a:pt x="1896268" y="241501"/>
                  <a:pt x="3105943" y="-3620"/>
                  <a:pt x="4067418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718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621E64D-5E79-45FA-98F7-56116B171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79517"/>
            <a:ext cx="7920038" cy="492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98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71792"/>
              </p:ext>
            </p:extLst>
          </p:nvPr>
        </p:nvGraphicFramePr>
        <p:xfrm>
          <a:off x="905037" y="5832298"/>
          <a:ext cx="6111552" cy="22922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1784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u="sng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Identifica hasta el numero 10 y ordena los números del cero al 10 en orden.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contar requiere volver a contar para decir cuantos objetos tiene esa colección.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los colores.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Requiere apoyo para resolver problemas de agregar y quitar.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una vez y le otorga a cada uno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555333"/>
            <a:ext cx="6804818" cy="94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Cardona Flores Amairany Guadalupe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58861"/>
              </p:ext>
            </p:extLst>
          </p:nvPr>
        </p:nvGraphicFramePr>
        <p:xfrm>
          <a:off x="773917" y="177866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588988"/>
              </p:ext>
            </p:extLst>
          </p:nvPr>
        </p:nvGraphicFramePr>
        <p:xfrm>
          <a:off x="905037" y="332236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93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368310"/>
              </p:ext>
            </p:extLst>
          </p:nvPr>
        </p:nvGraphicFramePr>
        <p:xfrm>
          <a:off x="955960" y="5597327"/>
          <a:ext cx="6009706" cy="248799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09706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tarjetas e identifica números del 0 al 10 y dice que números siguen para formar una serie numérica.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cuestionarle sobre la cantidad de cada colección, comprende que el ultimo número nombrado es el que indica cuantos objetos tiene.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de cada juguete.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Requiere apoyo para resolver problemas de agregar y quitar, pero lo consigue.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una vez y le otorga a cada uno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555333"/>
            <a:ext cx="6804818" cy="94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Coronado Calderón Isaac Alejandro    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18576"/>
              </p:ext>
            </p:extLst>
          </p:nvPr>
        </p:nvGraphicFramePr>
        <p:xfrm>
          <a:off x="773917" y="175961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880500"/>
              </p:ext>
            </p:extLst>
          </p:nvPr>
        </p:nvGraphicFramePr>
        <p:xfrm>
          <a:off x="905037" y="330331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2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200552"/>
              </p:ext>
            </p:extLst>
          </p:nvPr>
        </p:nvGraphicFramePr>
        <p:xfrm>
          <a:off x="933612" y="5435402"/>
          <a:ext cx="6038281" cy="2879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38281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tarjetas e identifica números del 0 al 10 y dice que números siguen para formar una serie numérica.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cuestionarle sobre la cantidad de cada colección, requiere volver a contar la colección para dar una respuesta.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de cada juguete.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Usa el ábaco como  instrumento para resolver problemas de agregar y quitar pero requiere apoyo en el proceso.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y le otorga a cada uno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 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447612"/>
            <a:ext cx="6804818" cy="1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García Espinoza Mateo  </a:t>
            </a:r>
          </a:p>
          <a:p>
            <a:pPr defTabSz="872795"/>
            <a:r>
              <a:rPr lang="es-MX" sz="1400" dirty="0">
                <a:latin typeface="Berlin Sans FB" panose="020E0602020502020306" pitchFamily="34" charset="0"/>
              </a:rPr>
              <a:t>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/>
        </p:nvGraphicFramePr>
        <p:xfrm>
          <a:off x="773917" y="166436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/>
        </p:nvGraphicFramePr>
        <p:xfrm>
          <a:off x="905037" y="315091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418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2147"/>
              </p:ext>
            </p:extLst>
          </p:nvPr>
        </p:nvGraphicFramePr>
        <p:xfrm>
          <a:off x="905037" y="5273477"/>
          <a:ext cx="6111552" cy="28630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Observa tarjetas e identifica números del 0 al 11 y dice que números siguen para formar una serie numérica.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Dice los números de manera oral del 1 al 14.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Al cuestionarle sobre la cantidad de cada colección, comprende que el ultimo número nombrado es el que indica cuantos objetos tiene.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y color de juguetes.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Resuelve problemas de agregar y quitar con elementos máximos de 15.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de hasta 15 elementos.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Cuenta una colección de objetos una vez y le otorga a cada uno un número.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555333"/>
            <a:ext cx="6804818" cy="94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Macias Martínez Dylan Adolfo 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/>
        </p:nvGraphicFramePr>
        <p:xfrm>
          <a:off x="773917" y="166436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/>
        </p:nvGraphicFramePr>
        <p:xfrm>
          <a:off x="905037" y="315091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91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021811-4414-4605-98BF-78BB9B98D2F6}"/>
              </a:ext>
            </a:extLst>
          </p:cNvPr>
          <p:cNvSpPr/>
          <p:nvPr/>
        </p:nvSpPr>
        <p:spPr>
          <a:xfrm>
            <a:off x="506978" y="476655"/>
            <a:ext cx="6855450" cy="9124950"/>
          </a:xfrm>
          <a:prstGeom prst="rect">
            <a:avLst/>
          </a:prstGeom>
          <a:noFill/>
          <a:ln w="57150">
            <a:solidFill>
              <a:srgbClr val="B3E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5B7E3A-0BC1-483D-A732-52FCD704D78C}"/>
              </a:ext>
            </a:extLst>
          </p:cNvPr>
          <p:cNvSpPr/>
          <p:nvPr/>
        </p:nvSpPr>
        <p:spPr>
          <a:xfrm>
            <a:off x="336816" y="317535"/>
            <a:ext cx="7211849" cy="9445555"/>
          </a:xfrm>
          <a:prstGeom prst="rect">
            <a:avLst/>
          </a:prstGeom>
          <a:noFill/>
          <a:ln w="57150">
            <a:solidFill>
              <a:srgbClr val="FFD4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 dirty="0">
              <a:latin typeface="Century Gothic" panose="020B0502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1CA749E-0257-4F5E-8D9E-AA92DC9EE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42114"/>
              </p:ext>
            </p:extLst>
          </p:nvPr>
        </p:nvGraphicFramePr>
        <p:xfrm>
          <a:off x="989013" y="5816402"/>
          <a:ext cx="5943600" cy="1705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3797232304"/>
                    </a:ext>
                  </a:extLst>
                </a:gridCol>
              </a:tblGrid>
              <a:tr h="9574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Describe el proceso del alumno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Realiza colecciones tomando en cuenta el tipo y color de juguetes.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Resuelve problemas de agregar y quitar con elementos máximos de 15. </a:t>
                      </a: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Cuenta colecciones de hasta 15 elementos</a:t>
                      </a: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cs typeface="Times New Roman" panose="02020603050405020304" pitchFamily="18" charset="0"/>
                        </a:rPr>
                        <a:t> e</a:t>
                      </a: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materiales impresos y de manipulación 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just" defTabSz="79196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Señala los objetos y le asigna un numero de manera oral siguiendo un orden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3578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80D0369-3A73-461A-9D50-550D9F30E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10" y="447612"/>
            <a:ext cx="6804818" cy="1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7279" tIns="43640" rIns="87279" bIns="436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CONTINUA</a:t>
            </a:r>
          </a:p>
          <a:p>
            <a:pPr algn="ctr" defTabSz="872795"/>
            <a:endParaRPr lang="es-MX" altLang="es-MX" sz="1400" dirty="0">
              <a:latin typeface="Berlin Sans FB" panose="020E0602020502020306" pitchFamily="34" charset="0"/>
            </a:endParaRPr>
          </a:p>
          <a:p>
            <a:pPr defTabSz="872795"/>
            <a:endParaRPr lang="es-MX" altLang="es-MX" sz="1400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872795"/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Alumno: </a:t>
            </a:r>
            <a:r>
              <a:rPr lang="es-MX" sz="1400" dirty="0">
                <a:latin typeface="Berlin Sans FB" panose="020E0602020502020306" pitchFamily="34" charset="0"/>
              </a:rPr>
              <a:t>Ramírez Carrizales Iker Daniel </a:t>
            </a:r>
          </a:p>
          <a:p>
            <a:pPr defTabSz="872795"/>
            <a:r>
              <a:rPr lang="es-MX" sz="1400" dirty="0">
                <a:latin typeface="Berlin Sans FB" panose="020E0602020502020306" pitchFamily="34" charset="0"/>
              </a:rPr>
              <a:t>			</a:t>
            </a:r>
            <a:r>
              <a:rPr lang="es-MX" altLang="es-MX" sz="1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Fecha: 24 al 28 de mayo</a:t>
            </a:r>
            <a:endParaRPr lang="es-MX" altLang="es-MX" sz="1400" dirty="0">
              <a:latin typeface="Berlin Sans FB" panose="020E06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059F1FB-2258-4B24-9546-927101480BB2}"/>
              </a:ext>
            </a:extLst>
          </p:cNvPr>
          <p:cNvGraphicFramePr>
            <a:graphicFrameLocks noGrp="1"/>
          </p:cNvGraphicFramePr>
          <p:nvPr/>
        </p:nvGraphicFramePr>
        <p:xfrm>
          <a:off x="773917" y="1664360"/>
          <a:ext cx="6331400" cy="13083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99613">
                  <a:extLst>
                    <a:ext uri="{9D8B030D-6E8A-4147-A177-3AD203B41FA5}">
                      <a16:colId xmlns:a16="http://schemas.microsoft.com/office/drawing/2014/main" val="4127072051"/>
                    </a:ext>
                  </a:extLst>
                </a:gridCol>
                <a:gridCol w="3031787">
                  <a:extLst>
                    <a:ext uri="{9D8B030D-6E8A-4147-A177-3AD203B41FA5}">
                      <a16:colId xmlns:a16="http://schemas.microsoft.com/office/drawing/2014/main" val="3464665095"/>
                    </a:ext>
                  </a:extLst>
                </a:gridCol>
              </a:tblGrid>
              <a:tr h="467728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 Campo formativo/área de desarrollo: Pensamiento matemático</a:t>
                      </a:r>
                      <a:endParaRPr lang="es-MX" sz="1200" dirty="0">
                        <a:latin typeface="Berlin Sans FB" panose="020E0602020502020306" pitchFamily="34" charset="0"/>
                      </a:endParaRPr>
                    </a:p>
                  </a:txBody>
                  <a:tcPr marL="65460" marR="6546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151058"/>
                  </a:ext>
                </a:extLst>
              </a:tr>
              <a:tr h="399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1: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numero, algebra y variación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Organizador curricular 2: número</a:t>
                      </a:r>
                      <a:endParaRPr lang="es-MX" sz="1200" b="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59306"/>
                  </a:ext>
                </a:extLst>
              </a:tr>
              <a:tr h="440717"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>
                          <a:effectLst/>
                          <a:latin typeface="Berlin Sans FB" panose="020E0602020502020306" pitchFamily="34" charset="0"/>
                        </a:rPr>
                        <a:t>Aprendizaje esperado:  </a:t>
                      </a:r>
                      <a:r>
                        <a:rPr lang="es-MX" sz="1200" dirty="0">
                          <a:latin typeface="Berlin Sans FB" panose="020E0602020502020306" pitchFamily="34" charset="0"/>
                        </a:rPr>
                        <a:t>Resuelve problemas a través del conteo y con acciones sobre las colecciones.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18224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603A4028-83AF-4E76-BC64-C2A9954C693C}"/>
              </a:ext>
            </a:extLst>
          </p:cNvPr>
          <p:cNvGraphicFramePr>
            <a:graphicFrameLocks noGrp="1"/>
          </p:cNvGraphicFramePr>
          <p:nvPr/>
        </p:nvGraphicFramePr>
        <p:xfrm>
          <a:off x="905037" y="3150910"/>
          <a:ext cx="6111552" cy="1784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11552">
                  <a:extLst>
                    <a:ext uri="{9D8B030D-6E8A-4147-A177-3AD203B41FA5}">
                      <a16:colId xmlns:a16="http://schemas.microsoft.com/office/drawing/2014/main" val="855956509"/>
                    </a:ext>
                  </a:extLst>
                </a:gridCol>
              </a:tblGrid>
              <a:tr h="318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</a:rPr>
                        <a:t>Indicadores: (se redactan en base al aprendizaje esperado)</a:t>
                      </a:r>
                      <a:endParaRPr lang="es-MX" sz="12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22371"/>
                  </a:ext>
                </a:extLst>
              </a:tr>
              <a:tr h="379410">
                <a:tc>
                  <a:txBody>
                    <a:bodyPr/>
                    <a:lstStyle/>
                    <a:p>
                      <a:pPr marL="285750" marR="0" lvl="0" indent="-28575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los números hasta el 20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48113"/>
                  </a:ext>
                </a:extLst>
              </a:tr>
              <a:tr h="39681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Comprende que el ultimo numero nombrado es el que indica cuantos objetos tiene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61088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agregar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56242"/>
                  </a:ext>
                </a:extLst>
              </a:tr>
              <a:tr h="344894">
                <a:tc>
                  <a:txBody>
                    <a:bodyPr/>
                    <a:lstStyle/>
                    <a:p>
                      <a:pPr marL="342900" marR="0" lvl="0" indent="-342900" algn="just" defTabSz="100803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s-MX" sz="12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Resuelve problemas de quitar </a:t>
                      </a:r>
                    </a:p>
                  </a:txBody>
                  <a:tcPr marL="65460" marR="6546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76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0357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2281</Words>
  <Application>Microsoft Office PowerPoint</Application>
  <PresentationFormat>Personalizado</PresentationFormat>
  <Paragraphs>784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Berlin Sans FB</vt:lpstr>
      <vt:lpstr>Calibri</vt:lpstr>
      <vt:lpstr>Calibri Light</vt:lpstr>
      <vt:lpstr>Century Gothic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22</cp:revision>
  <dcterms:created xsi:type="dcterms:W3CDTF">2021-05-29T00:13:18Z</dcterms:created>
  <dcterms:modified xsi:type="dcterms:W3CDTF">2021-05-29T03:00:05Z</dcterms:modified>
</cp:coreProperties>
</file>