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77" r:id="rId4"/>
    <p:sldId id="275" r:id="rId5"/>
    <p:sldId id="262" r:id="rId6"/>
    <p:sldId id="268" r:id="rId7"/>
    <p:sldId id="278" r:id="rId8"/>
    <p:sldId id="264" r:id="rId9"/>
    <p:sldId id="265" r:id="rId10"/>
    <p:sldId id="272" r:id="rId11"/>
    <p:sldId id="271" r:id="rId12"/>
    <p:sldId id="279" r:id="rId13"/>
    <p:sldId id="270" r:id="rId14"/>
    <p:sldId id="269" r:id="rId15"/>
    <p:sldId id="267" r:id="rId16"/>
    <p:sldId id="266" r:id="rId17"/>
    <p:sldId id="273" r:id="rId18"/>
    <p:sldId id="274" r:id="rId19"/>
    <p:sldId id="276" r:id="rId20"/>
    <p:sldId id="260" r:id="rId21"/>
    <p:sldId id="283" r:id="rId22"/>
    <p:sldId id="280" r:id="rId23"/>
    <p:sldId id="282" r:id="rId24"/>
    <p:sldId id="288" r:id="rId25"/>
    <p:sldId id="289" r:id="rId26"/>
    <p:sldId id="290" r:id="rId27"/>
    <p:sldId id="294" r:id="rId28"/>
    <p:sldId id="295" r:id="rId29"/>
    <p:sldId id="298" r:id="rId30"/>
    <p:sldId id="299" r:id="rId31"/>
    <p:sldId id="300" r:id="rId32"/>
    <p:sldId id="284" r:id="rId33"/>
    <p:sldId id="286" r:id="rId34"/>
    <p:sldId id="287" r:id="rId35"/>
    <p:sldId id="293" r:id="rId36"/>
    <p:sldId id="301" r:id="rId37"/>
    <p:sldId id="285" r:id="rId38"/>
    <p:sldId id="281" r:id="rId39"/>
    <p:sldId id="291" r:id="rId40"/>
    <p:sldId id="292" r:id="rId41"/>
    <p:sldId id="296" r:id="rId42"/>
    <p:sldId id="297" r:id="rId43"/>
  </p:sldIdLst>
  <p:sldSz cx="6858000" cy="9144000" type="letter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C0099"/>
    <a:srgbClr val="FF7C8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12" autoAdjust="0"/>
    <p:restoredTop sz="94660"/>
  </p:normalViewPr>
  <p:slideViewPr>
    <p:cSldViewPr snapToGrid="0">
      <p:cViewPr>
        <p:scale>
          <a:sx n="60" d="100"/>
          <a:sy n="60" d="100"/>
        </p:scale>
        <p:origin x="2058" y="-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1E4B8-F148-451A-B255-2CEA61AFF794}" type="datetimeFigureOut">
              <a:rPr lang="es-ES_tradnl" smtClean="0"/>
              <a:t>27/05/2021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F99F-E26F-46DA-BFF2-D4F63648FAA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43963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1E4B8-F148-451A-B255-2CEA61AFF794}" type="datetimeFigureOut">
              <a:rPr lang="es-ES_tradnl" smtClean="0"/>
              <a:t>27/05/2021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F99F-E26F-46DA-BFF2-D4F63648FAA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83119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1E4B8-F148-451A-B255-2CEA61AFF794}" type="datetimeFigureOut">
              <a:rPr lang="es-ES_tradnl" smtClean="0"/>
              <a:t>27/05/2021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F99F-E26F-46DA-BFF2-D4F63648FAA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322390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1E4B8-F148-451A-B255-2CEA61AFF794}" type="datetimeFigureOut">
              <a:rPr lang="es-ES_tradnl" smtClean="0"/>
              <a:t>27/05/2021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F99F-E26F-46DA-BFF2-D4F63648FAA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06014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1E4B8-F148-451A-B255-2CEA61AFF794}" type="datetimeFigureOut">
              <a:rPr lang="es-ES_tradnl" smtClean="0"/>
              <a:t>27/05/2021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F99F-E26F-46DA-BFF2-D4F63648FAA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33390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1E4B8-F148-451A-B255-2CEA61AFF794}" type="datetimeFigureOut">
              <a:rPr lang="es-ES_tradnl" smtClean="0"/>
              <a:t>27/05/2021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F99F-E26F-46DA-BFF2-D4F63648FAA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09843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1E4B8-F148-451A-B255-2CEA61AFF794}" type="datetimeFigureOut">
              <a:rPr lang="es-ES_tradnl" smtClean="0"/>
              <a:t>27/05/2021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F99F-E26F-46DA-BFF2-D4F63648FAA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843813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1E4B8-F148-451A-B255-2CEA61AFF794}" type="datetimeFigureOut">
              <a:rPr lang="es-ES_tradnl" smtClean="0"/>
              <a:t>27/05/2021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F99F-E26F-46DA-BFF2-D4F63648FAA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808361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1E4B8-F148-451A-B255-2CEA61AFF794}" type="datetimeFigureOut">
              <a:rPr lang="es-ES_tradnl" smtClean="0"/>
              <a:t>27/05/2021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F99F-E26F-46DA-BFF2-D4F63648FAA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304319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1E4B8-F148-451A-B255-2CEA61AFF794}" type="datetimeFigureOut">
              <a:rPr lang="es-ES_tradnl" smtClean="0"/>
              <a:t>27/05/2021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F99F-E26F-46DA-BFF2-D4F63648FAA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53675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1E4B8-F148-451A-B255-2CEA61AFF794}" type="datetimeFigureOut">
              <a:rPr lang="es-ES_tradnl" smtClean="0"/>
              <a:t>27/05/2021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F99F-E26F-46DA-BFF2-D4F63648FAA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62085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51E4B8-F148-451A-B255-2CEA61AFF794}" type="datetimeFigureOut">
              <a:rPr lang="es-ES_tradnl" smtClean="0"/>
              <a:t>27/05/2021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FF99F-E26F-46DA-BFF2-D4F63648FAA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00006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i.pinimg.com/564x/e2/99/3d/e2993d4081408dddb786b488bf792df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43092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92964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052699"/>
              </p:ext>
            </p:extLst>
          </p:nvPr>
        </p:nvGraphicFramePr>
        <p:xfrm>
          <a:off x="0" y="0"/>
          <a:ext cx="6858000" cy="917330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3051546312"/>
                    </a:ext>
                  </a:extLst>
                </a:gridCol>
              </a:tblGrid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NOMBRE DEL ALUMNO:</a:t>
                      </a:r>
                    </a:p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32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RENATA GISELLE MENDOZA GAMEZ</a:t>
                      </a:r>
                      <a:endParaRPr lang="es-ES_tradnl" sz="3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582613"/>
                  </a:ext>
                </a:extLst>
              </a:tr>
              <a:tr h="1171135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LENGUAJE Y COMUNICACIÓN</a:t>
                      </a:r>
                    </a:p>
                    <a:p>
                      <a:pPr algn="ctr"/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Con ayuda comenta sobre las ideas y afirmaciones de otras personas  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327389"/>
                  </a:ext>
                </a:extLst>
              </a:tr>
              <a:tr h="103749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 DE FORMACIÓN: PENSAMIENTO </a:t>
                      </a:r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MATEMÁTICO</a:t>
                      </a:r>
                    </a:p>
                    <a:p>
                      <a:pPr algn="ctr"/>
                      <a:r>
                        <a:rPr lang="es-MX" sz="1800" b="1" u="non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Identifica</a:t>
                      </a:r>
                      <a:r>
                        <a:rPr lang="es-MX" sz="18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algunos eventos de su vida cotidiana y dice el orden en el que ocurren.</a:t>
                      </a:r>
                      <a:endParaRPr lang="es-MX" sz="1800" b="1" u="none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569982"/>
                  </a:ext>
                </a:extLst>
              </a:tr>
              <a:tr h="1441938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EXPLORACIÓN Y CONOCIMIENTO DEL MUNDO NATURAL Y SOCIAL </a:t>
                      </a:r>
                      <a:endParaRPr lang="es-MX" sz="1600" b="1" u="sng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Participa en acciones de cuidado de la naturaleza, la valora y muestra sensibilidad y comprende la importancia de cuidarla.</a:t>
                      </a:r>
                      <a:endParaRPr lang="es-MX" sz="16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642645"/>
                  </a:ext>
                </a:extLst>
              </a:tr>
              <a:tr h="1213339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EDUCACIÓN FISÍCA:</a:t>
                      </a:r>
                    </a:p>
                    <a:p>
                      <a:pPr algn="ctr"/>
                      <a:r>
                        <a:rPr lang="es-MX" sz="1600" b="1" u="non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Participa en</a:t>
                      </a:r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juegos organizados que implican la colaboración y el apoyo mutuo para lograr una meta.</a:t>
                      </a:r>
                      <a:endParaRPr lang="es-ES_tradnl" sz="16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CC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358839"/>
                  </a:ext>
                </a:extLst>
              </a:tr>
              <a:tr h="123092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ÁREA: SOCIO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EMOCIONAL</a:t>
                      </a:r>
                    </a:p>
                    <a:p>
                      <a:pPr algn="ctr"/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Reconoce y expresa características personales: su nombre, como es físicamente, que le gusta y que no le gusta. </a:t>
                      </a:r>
                      <a:endParaRPr lang="es-MX" sz="16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922234"/>
                  </a:ext>
                </a:extLst>
              </a:tr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AREA: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ARTES </a:t>
                      </a:r>
                      <a:endParaRPr lang="es-MX" sz="1600" b="1" u="sng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s-MX" sz="1600" b="1" u="non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Baila y se mueve con música variada,</a:t>
                      </a:r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coordinando un poco secuencias de movimiento y desplazamiento.</a:t>
                      </a:r>
                      <a:endParaRPr lang="es-ES_tradnl" sz="16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4647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46284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0851598"/>
              </p:ext>
            </p:extLst>
          </p:nvPr>
        </p:nvGraphicFramePr>
        <p:xfrm>
          <a:off x="0" y="0"/>
          <a:ext cx="6858000" cy="914282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3051546312"/>
                    </a:ext>
                  </a:extLst>
                </a:gridCol>
              </a:tblGrid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NOMBRE DEL ALUMNO:</a:t>
                      </a:r>
                    </a:p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32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FERNANDA MENDOZA ACOSTA</a:t>
                      </a:r>
                      <a:endParaRPr lang="es-ES_tradnl" sz="3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582613"/>
                  </a:ext>
                </a:extLst>
              </a:tr>
              <a:tr h="1171135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LENGUAJE Y COMUNICACIÓN</a:t>
                      </a:r>
                    </a:p>
                    <a:p>
                      <a:pPr algn="ctr"/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Con ayuda comenta sobre las ideas y afirmaciones de otras </a:t>
                      </a:r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personas.</a:t>
                      </a:r>
                      <a:endParaRPr lang="es-MX" sz="16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327389"/>
                  </a:ext>
                </a:extLst>
              </a:tr>
              <a:tr h="103749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 DE FORMACIÓN: PENSAMIENTO </a:t>
                      </a:r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MATEMÁTICO</a:t>
                      </a:r>
                    </a:p>
                    <a:p>
                      <a:pPr algn="ctr"/>
                      <a:r>
                        <a:rPr lang="es-MX" sz="1600" b="1" u="non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Distingue ,</a:t>
                      </a:r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reproduce y continua patrones de algunas formas geométricas.</a:t>
                      </a:r>
                      <a:endParaRPr lang="es-MX" sz="1600" b="1" u="none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569982"/>
                  </a:ext>
                </a:extLst>
              </a:tr>
              <a:tr h="1441938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EXPLORACIÓN Y CONOCIMIENTO DEL MUNDO NATURAL Y SOCIAL </a:t>
                      </a:r>
                      <a:endParaRPr lang="es-MX" sz="1600" b="1" u="sng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Indaga acerca de fenómenos naturales que observa en su entorno.</a:t>
                      </a:r>
                      <a:endParaRPr lang="es-MX" sz="16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642645"/>
                  </a:ext>
                </a:extLst>
              </a:tr>
              <a:tr h="1213339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EDUCACIÓN FISÍCA:</a:t>
                      </a:r>
                    </a:p>
                    <a:p>
                      <a:pPr algn="ctr"/>
                      <a:r>
                        <a:rPr lang="es-MX" sz="1600" b="1" u="non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Participa en juegos organizados que implican estimar distancias.</a:t>
                      </a:r>
                    </a:p>
                    <a:p>
                      <a:pPr algn="ctr"/>
                      <a:endParaRPr lang="es-ES_tradnl" sz="16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CC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358839"/>
                  </a:ext>
                </a:extLst>
              </a:tr>
              <a:tr h="123092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ÁREA: SOCIO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EMOCIONAL</a:t>
                      </a:r>
                    </a:p>
                    <a:p>
                      <a:pPr algn="ctr"/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Logra identificar las emociones y las situaciones que la hacen sentir de tal manera y lo expresa. </a:t>
                      </a:r>
                      <a:endParaRPr lang="es-MX" sz="16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922234"/>
                  </a:ext>
                </a:extLst>
              </a:tr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AREA: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ARTES</a:t>
                      </a:r>
                    </a:p>
                    <a:p>
                      <a:pPr algn="ctr"/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Expresa corporalmente las emociones que el canto y la música le producen. </a:t>
                      </a:r>
                      <a:endParaRPr lang="es-ES_tradnl" sz="16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4647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5792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9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REQUIERE </a:t>
            </a:r>
          </a:p>
          <a:p>
            <a:pPr algn="ctr"/>
            <a:r>
              <a:rPr lang="es-MX" sz="9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APOYO</a:t>
            </a:r>
            <a:endParaRPr lang="es-ES_tradnl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672497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5851491"/>
              </p:ext>
            </p:extLst>
          </p:nvPr>
        </p:nvGraphicFramePr>
        <p:xfrm>
          <a:off x="0" y="0"/>
          <a:ext cx="6858000" cy="914282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3051546312"/>
                    </a:ext>
                  </a:extLst>
                </a:gridCol>
              </a:tblGrid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NOMBRE DEL ALUMNO:</a:t>
                      </a:r>
                    </a:p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32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ALAN LEONARDO</a:t>
                      </a:r>
                      <a:r>
                        <a:rPr lang="es-MX" sz="3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GARCIA DIMAS </a:t>
                      </a:r>
                      <a:endParaRPr lang="es-ES_tradnl" sz="3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582613"/>
                  </a:ext>
                </a:extLst>
              </a:tr>
              <a:tr h="1171135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LENGUAJE Y COMUNICACIÓN</a:t>
                      </a:r>
                    </a:p>
                    <a:p>
                      <a:pPr algn="ctr"/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Con ayuda comenta sobre las ideas y afirmaciones de otras personas  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327389"/>
                  </a:ext>
                </a:extLst>
              </a:tr>
              <a:tr h="103749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 DE FORMACIÓN: PENSAMIENTO </a:t>
                      </a:r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MATEMÁTICO</a:t>
                      </a:r>
                    </a:p>
                    <a:p>
                      <a:pPr algn="ctr"/>
                      <a:r>
                        <a:rPr lang="es-MX" sz="1600" b="1" u="non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Conoce la escritura</a:t>
                      </a:r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los números y lo utiliza para representar una cantidad de objetos.</a:t>
                      </a:r>
                      <a:endParaRPr lang="es-MX" sz="1600" b="1" u="none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569982"/>
                  </a:ext>
                </a:extLst>
              </a:tr>
              <a:tr h="1441938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EXPLORACIÓN Y CONOCIMIENTO DEL MUNDO NATURAL Y SOCIAL </a:t>
                      </a:r>
                      <a:endParaRPr lang="es-MX" sz="1600" b="1" u="sng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Obtiene información para responder dudas y ampliar su conocimiento en relación con plantas, animales y otros elementos de la naturaleza.</a:t>
                      </a:r>
                      <a:endParaRPr lang="es-MX" sz="16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642645"/>
                  </a:ext>
                </a:extLst>
              </a:tr>
              <a:tr h="1213339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EDUCACIÓN FISÍCA:</a:t>
                      </a:r>
                    </a:p>
                    <a:p>
                      <a:pPr algn="ctr"/>
                      <a:r>
                        <a:rPr lang="es-MX" sz="1800" b="1" u="non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Con ayuda usa herramientas,</a:t>
                      </a:r>
                      <a:r>
                        <a:rPr lang="es-MX" sz="18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instrumentos y materiales en actividades que requieren control y precisión en sus movimientos,</a:t>
                      </a:r>
                      <a:endParaRPr lang="es-ES_tradnl" sz="18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CC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358839"/>
                  </a:ext>
                </a:extLst>
              </a:tr>
              <a:tr h="123092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ÁREA: SOCIO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EMOCIONAL</a:t>
                      </a:r>
                    </a:p>
                    <a:p>
                      <a:pPr algn="ctr"/>
                      <a:r>
                        <a:rPr lang="es-MX" sz="2000" b="1" i="0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Necesita ayuda para reconocer cuando alguien necesita ayuda.</a:t>
                      </a:r>
                      <a:endParaRPr lang="es-MX" sz="2000" b="1" i="0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922234"/>
                  </a:ext>
                </a:extLst>
              </a:tr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AREA: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ARTES</a:t>
                      </a:r>
                    </a:p>
                    <a:p>
                      <a:pPr algn="ctr"/>
                      <a:r>
                        <a:rPr lang="es-MX" sz="18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Con ayuda representa la imagen de si mismo.  </a:t>
                      </a:r>
                      <a:endParaRPr lang="es-ES_tradnl" sz="18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4647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5474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305061"/>
              </p:ext>
            </p:extLst>
          </p:nvPr>
        </p:nvGraphicFramePr>
        <p:xfrm>
          <a:off x="0" y="0"/>
          <a:ext cx="6858000" cy="917330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3051546312"/>
                    </a:ext>
                  </a:extLst>
                </a:gridCol>
              </a:tblGrid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NOMBRE DEL ALUMNO:</a:t>
                      </a:r>
                    </a:p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32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KEYLI HERMANOLLI GALVAN BETANCOURT</a:t>
                      </a:r>
                      <a:endParaRPr lang="es-ES_tradnl" sz="3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582613"/>
                  </a:ext>
                </a:extLst>
              </a:tr>
              <a:tr h="1171135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LENGUAJE Y COMUNICACIÓN</a:t>
                      </a:r>
                    </a:p>
                    <a:p>
                      <a:pPr algn="ctr"/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Con ayuda comenta sobre las ideas y afirmaciones de otras personas  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327389"/>
                  </a:ext>
                </a:extLst>
              </a:tr>
              <a:tr h="103749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 DE FORMACIÓN: PENSAMIENTO MATEMÁTICO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569982"/>
                  </a:ext>
                </a:extLst>
              </a:tr>
              <a:tr h="1441938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EXPLORACIÓN Y CONOCIMIENTO DEL MUNDO NATURAL Y SOCIAL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642645"/>
                  </a:ext>
                </a:extLst>
              </a:tr>
              <a:tr h="1213339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EDUCACIÓN FISÍCA:</a:t>
                      </a:r>
                    </a:p>
                    <a:p>
                      <a:pPr algn="ctr"/>
                      <a:endParaRPr lang="es-ES_tradnl" sz="1600" b="1" u="sng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CC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358839"/>
                  </a:ext>
                </a:extLst>
              </a:tr>
              <a:tr h="123092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ÁREA: SOCIO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EMOCIONAL</a:t>
                      </a:r>
                    </a:p>
                  </a:txBody>
                  <a:tcPr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922234"/>
                  </a:ext>
                </a:extLst>
              </a:tr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AREA: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ARTES </a:t>
                      </a:r>
                      <a:endParaRPr lang="es-ES_tradnl" sz="1600" b="1" u="sng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464705"/>
                  </a:ext>
                </a:extLst>
              </a:tr>
            </a:tbl>
          </a:graphicData>
        </a:graphic>
      </p:graphicFrame>
      <p:sp>
        <p:nvSpPr>
          <p:cNvPr id="3" name="Rectángulo redondeado 2"/>
          <p:cNvSpPr/>
          <p:nvPr/>
        </p:nvSpPr>
        <p:spPr>
          <a:xfrm rot="19363319">
            <a:off x="103569" y="3875302"/>
            <a:ext cx="6859005" cy="19682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NO CUENTA CON ELEMENTOS PARA EVALUAR </a:t>
            </a:r>
            <a:endParaRPr lang="es-ES_tradnl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80008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0103242"/>
              </p:ext>
            </p:extLst>
          </p:nvPr>
        </p:nvGraphicFramePr>
        <p:xfrm>
          <a:off x="0" y="0"/>
          <a:ext cx="6858000" cy="917330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3051546312"/>
                    </a:ext>
                  </a:extLst>
                </a:gridCol>
              </a:tblGrid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NOMBRE DEL ALUMNO:</a:t>
                      </a:r>
                    </a:p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32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ABRAHAM EDUARDO CASTILLO</a:t>
                      </a:r>
                      <a:r>
                        <a:rPr lang="es-MX" sz="3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GOMEZ</a:t>
                      </a:r>
                      <a:endParaRPr lang="es-ES_tradnl" sz="3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582613"/>
                  </a:ext>
                </a:extLst>
              </a:tr>
              <a:tr h="1171135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LENGUAJE Y COMUNICACIÓN 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327389"/>
                  </a:ext>
                </a:extLst>
              </a:tr>
              <a:tr h="103749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 DE FORMACIÓN: PENSAMIENTO MATEMÁTICO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569982"/>
                  </a:ext>
                </a:extLst>
              </a:tr>
              <a:tr h="1441938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EXPLORACIÓN Y CONOCIMIENTO DEL MUNDO NATURAL Y SOCIAL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642645"/>
                  </a:ext>
                </a:extLst>
              </a:tr>
              <a:tr h="1213339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EDUCACIÓN FISÍCA:</a:t>
                      </a:r>
                    </a:p>
                    <a:p>
                      <a:pPr algn="ctr"/>
                      <a:endParaRPr lang="es-ES_tradnl" sz="1600" b="1" u="sng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CC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358839"/>
                  </a:ext>
                </a:extLst>
              </a:tr>
              <a:tr h="123092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ÁREA: SOCIO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EMOCIONAL</a:t>
                      </a:r>
                    </a:p>
                  </a:txBody>
                  <a:tcPr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922234"/>
                  </a:ext>
                </a:extLst>
              </a:tr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AREA: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ARTES </a:t>
                      </a:r>
                      <a:endParaRPr lang="es-ES_tradnl" sz="1600" b="1" u="sng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464705"/>
                  </a:ext>
                </a:extLst>
              </a:tr>
            </a:tbl>
          </a:graphicData>
        </a:graphic>
      </p:graphicFrame>
      <p:sp>
        <p:nvSpPr>
          <p:cNvPr id="3" name="Rectángulo redondeado 2"/>
          <p:cNvSpPr/>
          <p:nvPr/>
        </p:nvSpPr>
        <p:spPr>
          <a:xfrm rot="19363319">
            <a:off x="103569" y="3875302"/>
            <a:ext cx="6859005" cy="19682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NO CUENTA CON ELEMENTOS PARA EVALUAR </a:t>
            </a:r>
            <a:endParaRPr lang="es-ES_tradnl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91705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889205"/>
              </p:ext>
            </p:extLst>
          </p:nvPr>
        </p:nvGraphicFramePr>
        <p:xfrm>
          <a:off x="0" y="0"/>
          <a:ext cx="6858000" cy="917330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3051546312"/>
                    </a:ext>
                  </a:extLst>
                </a:gridCol>
              </a:tblGrid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NOMBRE DEL ALUMNO:</a:t>
                      </a:r>
                    </a:p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32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ALAN ORLANDO ESQUIVEL CEDILLO</a:t>
                      </a:r>
                      <a:endParaRPr lang="es-ES_tradnl" sz="3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582613"/>
                  </a:ext>
                </a:extLst>
              </a:tr>
              <a:tr h="1171135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LENGUAJE Y COMUNICACIÓN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327389"/>
                  </a:ext>
                </a:extLst>
              </a:tr>
              <a:tr h="103749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 DE FORMACIÓN: PENSAMIENTO MATEMÁTICO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569982"/>
                  </a:ext>
                </a:extLst>
              </a:tr>
              <a:tr h="1441938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EXPLORACIÓN Y CONOCIMIENTO DEL MUNDO NATURAL Y SOCIAL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642645"/>
                  </a:ext>
                </a:extLst>
              </a:tr>
              <a:tr h="1213339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EDUCACIÓN FISÍCA:</a:t>
                      </a:r>
                    </a:p>
                    <a:p>
                      <a:pPr algn="ctr"/>
                      <a:endParaRPr lang="es-ES_tradnl" sz="1600" b="1" u="sng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CC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358839"/>
                  </a:ext>
                </a:extLst>
              </a:tr>
              <a:tr h="123092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ÁREA: SOCIO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EMOCIONAL</a:t>
                      </a:r>
                    </a:p>
                  </a:txBody>
                  <a:tcPr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922234"/>
                  </a:ext>
                </a:extLst>
              </a:tr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AREA: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ARTES </a:t>
                      </a:r>
                      <a:endParaRPr lang="es-ES_tradnl" sz="1600" b="1" u="sng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464705"/>
                  </a:ext>
                </a:extLst>
              </a:tr>
            </a:tbl>
          </a:graphicData>
        </a:graphic>
      </p:graphicFrame>
      <p:sp>
        <p:nvSpPr>
          <p:cNvPr id="3" name="Rectángulo redondeado 2"/>
          <p:cNvSpPr/>
          <p:nvPr/>
        </p:nvSpPr>
        <p:spPr>
          <a:xfrm rot="19363319">
            <a:off x="103569" y="3875302"/>
            <a:ext cx="6859005" cy="19682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NO CUENTA CON ELEMENTOS PARA EVALUAR </a:t>
            </a:r>
            <a:endParaRPr lang="es-ES_tradnl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34551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5948888"/>
              </p:ext>
            </p:extLst>
          </p:nvPr>
        </p:nvGraphicFramePr>
        <p:xfrm>
          <a:off x="0" y="0"/>
          <a:ext cx="6858000" cy="914282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3051546312"/>
                    </a:ext>
                  </a:extLst>
                </a:gridCol>
              </a:tblGrid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NOMBRE DEL ALUMNO:</a:t>
                      </a:r>
                    </a:p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32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PAULA NICOLE</a:t>
                      </a:r>
                      <a:r>
                        <a:rPr lang="es-MX" sz="3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MONTES RANGEL </a:t>
                      </a:r>
                      <a:endParaRPr lang="es-ES_tradnl" sz="3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582613"/>
                  </a:ext>
                </a:extLst>
              </a:tr>
              <a:tr h="1171135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LENGUAJE Y COMUNICACIÓN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327389"/>
                  </a:ext>
                </a:extLst>
              </a:tr>
              <a:tr h="103749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 DE FORMACIÓN: PENSAMIENTO MATEMÁTICO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569982"/>
                  </a:ext>
                </a:extLst>
              </a:tr>
              <a:tr h="1441938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EXPLORACIÓN Y CONOCIMIENTO DEL MUNDO NATURAL Y SOCIAL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642645"/>
                  </a:ext>
                </a:extLst>
              </a:tr>
              <a:tr h="1213339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EDUCACIÓN FISÍCA:</a:t>
                      </a:r>
                    </a:p>
                    <a:p>
                      <a:pPr algn="ctr"/>
                      <a:endParaRPr lang="es-ES_tradnl" sz="1600" b="1" u="sng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CC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358839"/>
                  </a:ext>
                </a:extLst>
              </a:tr>
              <a:tr h="123092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ÁREA: SOCIO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EMOCIONAL</a:t>
                      </a:r>
                    </a:p>
                  </a:txBody>
                  <a:tcPr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922234"/>
                  </a:ext>
                </a:extLst>
              </a:tr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AREA: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ARTES </a:t>
                      </a:r>
                      <a:endParaRPr lang="es-ES_tradnl" sz="1600" b="1" u="sng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464705"/>
                  </a:ext>
                </a:extLst>
              </a:tr>
            </a:tbl>
          </a:graphicData>
        </a:graphic>
      </p:graphicFrame>
      <p:sp>
        <p:nvSpPr>
          <p:cNvPr id="3" name="Rectángulo redondeado 2"/>
          <p:cNvSpPr/>
          <p:nvPr/>
        </p:nvSpPr>
        <p:spPr>
          <a:xfrm rot="19363319">
            <a:off x="103569" y="3875302"/>
            <a:ext cx="6859005" cy="19682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NO CUENTA CON ELEMENTOS PARA EVALUAR </a:t>
            </a:r>
            <a:endParaRPr lang="es-ES_tradnl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01243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720489"/>
              </p:ext>
            </p:extLst>
          </p:nvPr>
        </p:nvGraphicFramePr>
        <p:xfrm>
          <a:off x="0" y="0"/>
          <a:ext cx="6858000" cy="917330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3051546312"/>
                    </a:ext>
                  </a:extLst>
                </a:gridCol>
              </a:tblGrid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NOMBRE DEL ALUMNO:</a:t>
                      </a:r>
                    </a:p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32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MIGUEL SANTIAGO PADILLA RAMOS </a:t>
                      </a:r>
                      <a:endParaRPr lang="es-ES_tradnl" sz="3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582613"/>
                  </a:ext>
                </a:extLst>
              </a:tr>
              <a:tr h="1171135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LENGUAJE Y COMUNICACIÓN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327389"/>
                  </a:ext>
                </a:extLst>
              </a:tr>
              <a:tr h="103749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 DE FORMACIÓN: PENSAMIENTO MATEMÁTICO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569982"/>
                  </a:ext>
                </a:extLst>
              </a:tr>
              <a:tr h="1441938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EXPLORACIÓN Y CONOCIMIENTO DEL MUNDO NATURAL Y SOCIAL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642645"/>
                  </a:ext>
                </a:extLst>
              </a:tr>
              <a:tr h="1213339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EDUCACIÓN FISÍCA:</a:t>
                      </a:r>
                    </a:p>
                    <a:p>
                      <a:pPr algn="ctr"/>
                      <a:endParaRPr lang="es-ES_tradnl" sz="1600" b="1" u="sng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CC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358839"/>
                  </a:ext>
                </a:extLst>
              </a:tr>
              <a:tr h="123092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ÁREA: SOCIO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EMOCIONAL</a:t>
                      </a:r>
                    </a:p>
                  </a:txBody>
                  <a:tcPr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922234"/>
                  </a:ext>
                </a:extLst>
              </a:tr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AREA: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ARTES </a:t>
                      </a:r>
                      <a:endParaRPr lang="es-ES_tradnl" sz="1600" b="1" u="sng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464705"/>
                  </a:ext>
                </a:extLst>
              </a:tr>
            </a:tbl>
          </a:graphicData>
        </a:graphic>
      </p:graphicFrame>
      <p:sp>
        <p:nvSpPr>
          <p:cNvPr id="3" name="Rectángulo redondeado 2"/>
          <p:cNvSpPr/>
          <p:nvPr/>
        </p:nvSpPr>
        <p:spPr>
          <a:xfrm rot="19363319">
            <a:off x="103569" y="3875302"/>
            <a:ext cx="6859005" cy="19682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NO CUENTA CON ELEMENTOS PARA EVALUAR </a:t>
            </a:r>
            <a:endParaRPr lang="es-ES_tradnl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8117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9736964"/>
              </p:ext>
            </p:extLst>
          </p:nvPr>
        </p:nvGraphicFramePr>
        <p:xfrm>
          <a:off x="0" y="0"/>
          <a:ext cx="6858000" cy="914282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3051546312"/>
                    </a:ext>
                  </a:extLst>
                </a:gridCol>
              </a:tblGrid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NOMBRE DEL ALUMNO:</a:t>
                      </a:r>
                    </a:p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32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ASLY DAYANA GUEVARA VIELMA </a:t>
                      </a:r>
                      <a:endParaRPr lang="es-ES_tradnl" sz="3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582613"/>
                  </a:ext>
                </a:extLst>
              </a:tr>
              <a:tr h="1171135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LENGUAJE Y COMUNICACIÓN</a:t>
                      </a:r>
                    </a:p>
                    <a:p>
                      <a:pPr algn="ctr"/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Con ayuda comenta sobre las ideas y afirmaciones de otras personas  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327389"/>
                  </a:ext>
                </a:extLst>
              </a:tr>
              <a:tr h="103749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 DE FORMACIÓN: PENSAMIENTO MATEMÁTICO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569982"/>
                  </a:ext>
                </a:extLst>
              </a:tr>
              <a:tr h="1441938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EXPLORACIÓN Y CONOCIMIENTO DEL MUNDO NATURAL Y SOCIAL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642645"/>
                  </a:ext>
                </a:extLst>
              </a:tr>
              <a:tr h="1213339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EDUCACIÓN FISÍCA:</a:t>
                      </a:r>
                    </a:p>
                    <a:p>
                      <a:pPr algn="ctr"/>
                      <a:endParaRPr lang="es-ES_tradnl" sz="1600" b="1" u="sng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CC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358839"/>
                  </a:ext>
                </a:extLst>
              </a:tr>
              <a:tr h="123092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ÁREA: SOCIO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EMOCIONAL</a:t>
                      </a:r>
                    </a:p>
                  </a:txBody>
                  <a:tcPr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922234"/>
                  </a:ext>
                </a:extLst>
              </a:tr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AREA: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ARTES </a:t>
                      </a:r>
                      <a:endParaRPr lang="es-ES_tradnl" sz="1600" b="1" u="sng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464705"/>
                  </a:ext>
                </a:extLst>
              </a:tr>
            </a:tbl>
          </a:graphicData>
        </a:graphic>
      </p:graphicFrame>
      <p:sp>
        <p:nvSpPr>
          <p:cNvPr id="3" name="Rectángulo redondeado 2"/>
          <p:cNvSpPr/>
          <p:nvPr/>
        </p:nvSpPr>
        <p:spPr>
          <a:xfrm rot="19363319">
            <a:off x="103569" y="3875302"/>
            <a:ext cx="6859005" cy="19682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NO CUENTA CON ELEMENTOS PARA EVALUAR </a:t>
            </a:r>
            <a:endParaRPr lang="es-ES_tradnl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7189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https://i.pinimg.com/564x/ad/ab/3b/adab3b969eb047e92858df1c60c003e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6857999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4299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https://i.pinimg.com/564x/91/12/82/9112827e2c22a8ff0233d53016168f4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14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62881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9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NIVEL LOGRADO</a:t>
            </a:r>
            <a:r>
              <a:rPr lang="es-MX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s-ES_tradnl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429588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3642718"/>
              </p:ext>
            </p:extLst>
          </p:nvPr>
        </p:nvGraphicFramePr>
        <p:xfrm>
          <a:off x="0" y="0"/>
          <a:ext cx="6858000" cy="917330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3051546312"/>
                    </a:ext>
                  </a:extLst>
                </a:gridCol>
              </a:tblGrid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NOMBRE DEL ALUMNO:</a:t>
                      </a:r>
                    </a:p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32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CARLOS MILÁN ÁLVAREZ</a:t>
                      </a:r>
                      <a:r>
                        <a:rPr lang="es-MX" sz="3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SAUCEDO</a:t>
                      </a:r>
                      <a:endParaRPr lang="es-ES_tradnl" sz="3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582613"/>
                  </a:ext>
                </a:extLst>
              </a:tr>
              <a:tr h="1171135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LENGUAJE Y 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COMUNICACIÓN</a:t>
                      </a:r>
                    </a:p>
                    <a:p>
                      <a:pPr algn="ctr"/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Describe personajes y lugares que imagina al escuchar cuentos, fabulas, leyendas y otros relatos literarios. </a:t>
                      </a:r>
                      <a:endParaRPr lang="es-MX" sz="16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327389"/>
                  </a:ext>
                </a:extLst>
              </a:tr>
              <a:tr h="103749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 DE FORMACIÓN: PENSAMIENTO </a:t>
                      </a:r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MATEMÁTICO</a:t>
                      </a:r>
                    </a:p>
                    <a:p>
                      <a:pPr algn="ctr"/>
                      <a:r>
                        <a:rPr lang="es-MX" sz="1600" b="1" u="non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Resuelve problemas a través del conteo y</a:t>
                      </a:r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con acciones sobre las colecciones.</a:t>
                      </a:r>
                      <a:endParaRPr lang="es-MX" sz="1600" b="1" u="none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569982"/>
                  </a:ext>
                </a:extLst>
              </a:tr>
              <a:tr h="1441938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EXPLORACIÓN Y CONOCIMIENTO DEL MUNDO NATURAL Y SOCIAL </a:t>
                      </a:r>
                      <a:endParaRPr lang="es-MX" sz="1600" b="1" u="sng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Identifica zonas y situaciones de riesgo a los que puede estar expuesto en la escuela, la calle y el hogar.</a:t>
                      </a:r>
                      <a:endParaRPr lang="es-MX" sz="16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642645"/>
                  </a:ext>
                </a:extLst>
              </a:tr>
              <a:tr h="1213339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EDUCACIÓN </a:t>
                      </a:r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FISÍCA:</a:t>
                      </a:r>
                    </a:p>
                    <a:p>
                      <a:pPr algn="ctr"/>
                      <a:r>
                        <a:rPr lang="es-MX" sz="1600" b="1" u="non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Propone distintas respuestas</a:t>
                      </a:r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motrices y expresivas ante un mismo problema en actividades lúdicas. </a:t>
                      </a:r>
                      <a:endParaRPr lang="es-ES_tradnl" sz="16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CC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358839"/>
                  </a:ext>
                </a:extLst>
              </a:tr>
              <a:tr h="123092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ÁREA: SOCIO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EMOCIONAL</a:t>
                      </a:r>
                    </a:p>
                    <a:p>
                      <a:pPr algn="ctr"/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Reconoce cuando alguien necesita ayuda y la proporciona. </a:t>
                      </a:r>
                      <a:endParaRPr lang="es-MX" sz="16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922234"/>
                  </a:ext>
                </a:extLst>
              </a:tr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AREA: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ARTES </a:t>
                      </a:r>
                      <a:endParaRPr lang="es-MX" sz="1600" b="1" u="sng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Produce sonidos al ritmo de la música con distintas partes del cuerpo, instrumentos y otros objetos. </a:t>
                      </a:r>
                      <a:endParaRPr lang="es-ES_tradnl" sz="16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4647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36964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5822129"/>
              </p:ext>
            </p:extLst>
          </p:nvPr>
        </p:nvGraphicFramePr>
        <p:xfrm>
          <a:off x="0" y="0"/>
          <a:ext cx="6858000" cy="920261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3051546312"/>
                    </a:ext>
                  </a:extLst>
                </a:gridCol>
              </a:tblGrid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NOMBRE DEL ALUMNO:</a:t>
                      </a:r>
                    </a:p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32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LOREA MORGANA CERDA BARRAZA </a:t>
                      </a:r>
                      <a:endParaRPr lang="es-ES_tradnl" sz="3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582613"/>
                  </a:ext>
                </a:extLst>
              </a:tr>
              <a:tr h="1171135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LENGUAJE Y 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COMUNICACIÓN</a:t>
                      </a:r>
                    </a:p>
                    <a:p>
                      <a:pPr algn="ctr"/>
                      <a:r>
                        <a:rPr lang="es-ES" sz="1600" b="1" dirty="0" smtClean="0">
                          <a:latin typeface="Century Gothic" panose="020B0502020202020204" pitchFamily="34" charset="0"/>
                        </a:rPr>
                        <a:t>Narra historias que le son familiares, habla acerca de los personajes y sus características, de las acciones y los lugares donde se desarrollan. </a:t>
                      </a:r>
                      <a:endParaRPr lang="es-MX" sz="16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327389"/>
                  </a:ext>
                </a:extLst>
              </a:tr>
              <a:tr h="103749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 DE FORMACIÓN: PENSAMIENTO </a:t>
                      </a:r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MATEMÁTICO</a:t>
                      </a:r>
                    </a:p>
                    <a:p>
                      <a:pPr algn="ctr"/>
                      <a:r>
                        <a:rPr lang="es-ES" sz="1600" b="1" dirty="0" smtClean="0">
                          <a:latin typeface="Century Gothic" panose="020B0502020202020204" pitchFamily="34" charset="0"/>
                        </a:rPr>
                        <a:t>Comunica de manera oral y escrita los primeros 20 números en diversas situaciones y de diferentes maneras, incluida la convencional.</a:t>
                      </a:r>
                      <a:endParaRPr lang="es-MX" sz="1600" b="1" u="none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569982"/>
                  </a:ext>
                </a:extLst>
              </a:tr>
              <a:tr h="1441938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EXPLORACIÓN Y CONOCIMIENTO DEL MUNDO NATURAL Y SOCIAL </a:t>
                      </a:r>
                      <a:endParaRPr lang="es-MX" sz="1600" b="1" u="sng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s-ES_tradnl" sz="1800" b="1" dirty="0" smtClean="0">
                          <a:latin typeface="Century Gothic" panose="020B0502020202020204" pitchFamily="34" charset="0"/>
                        </a:rPr>
                        <a:t>Practica hábitos de higiene personal para mantenerse saludable.</a:t>
                      </a:r>
                      <a:endParaRPr lang="es-MX" sz="18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642645"/>
                  </a:ext>
                </a:extLst>
              </a:tr>
              <a:tr h="1213339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EDUCACIÓN </a:t>
                      </a:r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FISÍCA:</a:t>
                      </a:r>
                    </a:p>
                    <a:p>
                      <a:pPr algn="ctr"/>
                      <a:r>
                        <a:rPr lang="es-ES" sz="1600" b="1" dirty="0" smtClean="0">
                          <a:latin typeface="Century Gothic" panose="020B0502020202020204" pitchFamily="34" charset="0"/>
                        </a:rPr>
                        <a:t>Usa herramientas, instrumentos y materiales en actividades que requieren control y precisión en sus movimientos. </a:t>
                      </a:r>
                      <a:endParaRPr lang="es-ES_tradnl" sz="16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CC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358839"/>
                  </a:ext>
                </a:extLst>
              </a:tr>
              <a:tr h="123092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ÁREA: SOCIO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EMOCIONAL</a:t>
                      </a:r>
                    </a:p>
                    <a:p>
                      <a:pPr algn="ctr"/>
                      <a:r>
                        <a:rPr lang="es-ES" sz="1600" b="1" dirty="0" smtClean="0">
                          <a:latin typeface="Century Gothic" panose="020B0502020202020204" pitchFamily="34" charset="0"/>
                        </a:rPr>
                        <a:t>Reconoce y expresa características personales: su nombre, cómo es físicamente, qué le gusta, qué no le gusta, que se le facilita y qué se le dificulta. </a:t>
                      </a:r>
                      <a:endParaRPr lang="es-MX" sz="16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922234"/>
                  </a:ext>
                </a:extLst>
              </a:tr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AREA: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ARTES </a:t>
                      </a:r>
                      <a:endParaRPr lang="es-MX" sz="1600" b="1" u="sng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s-ES" sz="1800" b="1" dirty="0" smtClean="0">
                          <a:latin typeface="Century Gothic" panose="020B0502020202020204" pitchFamily="34" charset="0"/>
                        </a:rPr>
                        <a:t>Baila y se mueve con música variada, coordinando secuencias de movimientos y desplazamientos. </a:t>
                      </a:r>
                      <a:endParaRPr lang="es-ES_tradnl" sz="18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4647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54781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0769240"/>
              </p:ext>
            </p:extLst>
          </p:nvPr>
        </p:nvGraphicFramePr>
        <p:xfrm>
          <a:off x="0" y="0"/>
          <a:ext cx="6858000" cy="914282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3051546312"/>
                    </a:ext>
                  </a:extLst>
                </a:gridCol>
              </a:tblGrid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NOMBRE DEL ALUMNO:</a:t>
                      </a:r>
                    </a:p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32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ELIAN GODOY DE LEÓN </a:t>
                      </a:r>
                      <a:endParaRPr lang="es-ES_tradnl" sz="3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582613"/>
                  </a:ext>
                </a:extLst>
              </a:tr>
              <a:tr h="1171135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LENGUAJE Y 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COMUNICACIÓN</a:t>
                      </a:r>
                    </a:p>
                    <a:p>
                      <a:pPr algn="ctr"/>
                      <a:r>
                        <a:rPr lang="es-ES" sz="1800" b="1" dirty="0" smtClean="0">
                          <a:latin typeface="Century Gothic" panose="020B0502020202020204" pitchFamily="34" charset="0"/>
                        </a:rPr>
                        <a:t>Expresa con eficacia sus ideas acerca de diversos temas y atiende lo que se dice en interacción con otras personas.</a:t>
                      </a:r>
                      <a:endParaRPr lang="es-MX" sz="18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327389"/>
                  </a:ext>
                </a:extLst>
              </a:tr>
              <a:tr h="103749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 DE FORMACIÓN: PENSAMIENTO </a:t>
                      </a:r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MATEMÁTICO</a:t>
                      </a:r>
                    </a:p>
                    <a:p>
                      <a:pPr algn="ctr"/>
                      <a:r>
                        <a:rPr lang="es-ES" sz="1800" b="1" dirty="0" smtClean="0">
                          <a:latin typeface="Century Gothic" panose="020B0502020202020204" pitchFamily="34" charset="0"/>
                        </a:rPr>
                        <a:t>Relaciona el número de elementos de una colección con la sucesión numérica escrita, del 1 al 30.</a:t>
                      </a:r>
                      <a:endParaRPr lang="es-MX" sz="1800" b="1" u="none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569982"/>
                  </a:ext>
                </a:extLst>
              </a:tr>
              <a:tr h="1441938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EXPLORACIÓN Y CONOCIMIENTO DEL MUNDO NATURAL Y SOCIAL </a:t>
                      </a:r>
                      <a:endParaRPr lang="es-MX" sz="1600" b="1" u="sng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s-ES" sz="1600" b="1" dirty="0" smtClean="0">
                          <a:latin typeface="Century Gothic" panose="020B0502020202020204" pitchFamily="34" charset="0"/>
                        </a:rPr>
                        <a:t>Obtiene, registra, representa y describe información para responder dudas y ampliar su conocimiento en relación con plantas, animales y otros elementos de la naturaleza. </a:t>
                      </a:r>
                      <a:endParaRPr lang="es-MX" sz="16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642645"/>
                  </a:ext>
                </a:extLst>
              </a:tr>
              <a:tr h="1213339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EDUCACIÓN </a:t>
                      </a:r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FISÍCA:</a:t>
                      </a:r>
                    </a:p>
                    <a:p>
                      <a:pPr algn="ctr"/>
                      <a:r>
                        <a:rPr lang="es-MX" sz="1600" b="1" u="non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Coordina movimientos</a:t>
                      </a:r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que implican velocidad y equilibrio </a:t>
                      </a:r>
                      <a:endParaRPr lang="es-ES_tradnl" sz="16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CC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358839"/>
                  </a:ext>
                </a:extLst>
              </a:tr>
              <a:tr h="123092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ÁREA: SOCIO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EMOCIONAL</a:t>
                      </a:r>
                    </a:p>
                    <a:p>
                      <a:pPr algn="ctr"/>
                      <a:r>
                        <a:rPr lang="es-ES" sz="1800" b="1" dirty="0" smtClean="0">
                          <a:latin typeface="Century Gothic" panose="020B0502020202020204" pitchFamily="34" charset="0"/>
                        </a:rPr>
                        <a:t>Reconoce y expresa características personales: su nombre, cómo es físicamente, qué le gusta, qué no le gusta, que se le facilita y qué se le dificulta</a:t>
                      </a:r>
                      <a:r>
                        <a:rPr lang="es-MX" sz="18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.</a:t>
                      </a:r>
                      <a:endParaRPr lang="es-MX" sz="18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922234"/>
                  </a:ext>
                </a:extLst>
              </a:tr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AREA: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ARTES </a:t>
                      </a:r>
                      <a:endParaRPr lang="es-MX" sz="1600" b="1" u="sng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s-ES" sz="1800" b="1" dirty="0" smtClean="0">
                          <a:latin typeface="Century Gothic" panose="020B0502020202020204" pitchFamily="34" charset="0"/>
                        </a:rPr>
                        <a:t>Baila y se mueve con música variada, coordinando secuencias de movimientos y desplazamientos.</a:t>
                      </a:r>
                      <a:endParaRPr lang="es-ES_tradnl" sz="18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4647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56589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8242045"/>
              </p:ext>
            </p:extLst>
          </p:nvPr>
        </p:nvGraphicFramePr>
        <p:xfrm>
          <a:off x="0" y="0"/>
          <a:ext cx="6858000" cy="917330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3051546312"/>
                    </a:ext>
                  </a:extLst>
                </a:gridCol>
              </a:tblGrid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NOMBRE DEL ALUMNO:</a:t>
                      </a:r>
                    </a:p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32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ARIANNA DANIELA GONZÁLEZ JÍMENEZ</a:t>
                      </a:r>
                      <a:r>
                        <a:rPr lang="es-MX" sz="3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es-ES_tradnl" sz="3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582613"/>
                  </a:ext>
                </a:extLst>
              </a:tr>
              <a:tr h="1171135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LENGUAJE Y 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COMUNICACIÓN</a:t>
                      </a:r>
                    </a:p>
                    <a:p>
                      <a:pPr algn="ctr"/>
                      <a:r>
                        <a:rPr lang="es-ES" sz="1800" b="1" dirty="0" smtClean="0">
                          <a:latin typeface="Century Gothic" panose="020B0502020202020204" pitchFamily="34" charset="0"/>
                        </a:rPr>
                        <a:t>Describe personajes y lugares que imagina al escuchar cuentos, fábulas, leyendas y otros relatos literarios.</a:t>
                      </a:r>
                      <a:endParaRPr lang="es-MX" sz="18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327389"/>
                  </a:ext>
                </a:extLst>
              </a:tr>
              <a:tr h="103749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 DE FORMACIÓN: PENSAMIENTO </a:t>
                      </a:r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MATEMÁTICO</a:t>
                      </a:r>
                    </a:p>
                    <a:p>
                      <a:pPr algn="ctr"/>
                      <a:r>
                        <a:rPr lang="es-ES" sz="1600" b="1" dirty="0" smtClean="0">
                          <a:latin typeface="Century Gothic" panose="020B0502020202020204" pitchFamily="34" charset="0"/>
                        </a:rPr>
                        <a:t>Ubica objetos y lugares cuya ubicación desconoce, a través de la interpretación de relaciones espaciales y puntos de referencia.</a:t>
                      </a:r>
                      <a:endParaRPr lang="es-MX" sz="1600" b="1" u="none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569982"/>
                  </a:ext>
                </a:extLst>
              </a:tr>
              <a:tr h="1441938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EXPLORACIÓN Y CONOCIMIENTO DEL MUNDO NATURAL Y SOCIAL </a:t>
                      </a:r>
                      <a:endParaRPr lang="es-MX" sz="1600" b="1" u="sng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s-ES" sz="1800" b="1" dirty="0" smtClean="0">
                          <a:latin typeface="Century Gothic" panose="020B0502020202020204" pitchFamily="34" charset="0"/>
                        </a:rPr>
                        <a:t>Identifica zonas y situaciones de riesgo a los que puede estar expuesto en la escuela, la calle y el hogar</a:t>
                      </a:r>
                      <a:r>
                        <a:rPr lang="es-MX" sz="18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.</a:t>
                      </a:r>
                      <a:endParaRPr lang="es-MX" sz="18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642645"/>
                  </a:ext>
                </a:extLst>
              </a:tr>
              <a:tr h="1213339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EDUCACIÓN </a:t>
                      </a:r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FISÍCA:</a:t>
                      </a:r>
                    </a:p>
                    <a:p>
                      <a:pPr algn="ctr"/>
                      <a:r>
                        <a:rPr lang="es-MX" sz="1600" b="1" u="non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Participa en juegos organizados</a:t>
                      </a:r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que implican estimar distancias.</a:t>
                      </a:r>
                      <a:endParaRPr lang="es-ES_tradnl" sz="16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CC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358839"/>
                  </a:ext>
                </a:extLst>
              </a:tr>
              <a:tr h="123092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ÁREA: SOCIO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EMOCIONAL</a:t>
                      </a:r>
                    </a:p>
                    <a:p>
                      <a:pPr algn="ctr"/>
                      <a:r>
                        <a:rPr lang="es-ES" sz="1600" b="1" dirty="0" smtClean="0">
                          <a:latin typeface="Century Gothic" panose="020B0502020202020204" pitchFamily="34" charset="0"/>
                        </a:rPr>
                        <a:t>Reconoce y expresa características personales: su nombre, cómo es físicamente, qué le gusta, qué no le gusta, que se le facilita y qué se le dificulta. </a:t>
                      </a:r>
                      <a:endParaRPr lang="es-MX" sz="16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922234"/>
                  </a:ext>
                </a:extLst>
              </a:tr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AREA: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ARTES </a:t>
                      </a:r>
                      <a:endParaRPr lang="es-MX" sz="1600" b="1" u="sng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s-ES" sz="1800" b="1" dirty="0" smtClean="0">
                          <a:latin typeface="Century Gothic" panose="020B0502020202020204" pitchFamily="34" charset="0"/>
                        </a:rPr>
                        <a:t>Baila y se mueve con música variada, coordinando secuencias de movimientos y desplazamientos. </a:t>
                      </a:r>
                      <a:endParaRPr lang="es-ES_tradnl" sz="18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4647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77750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1352915"/>
              </p:ext>
            </p:extLst>
          </p:nvPr>
        </p:nvGraphicFramePr>
        <p:xfrm>
          <a:off x="0" y="0"/>
          <a:ext cx="6858000" cy="917330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3051546312"/>
                    </a:ext>
                  </a:extLst>
                </a:gridCol>
              </a:tblGrid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NOMBRE DEL ALUMNO:</a:t>
                      </a:r>
                    </a:p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32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MARÍA ISABELLA HERNÁNDEZ</a:t>
                      </a:r>
                      <a:r>
                        <a:rPr lang="es-MX" sz="3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SÁNCHEZ</a:t>
                      </a:r>
                      <a:endParaRPr lang="es-ES_tradnl" sz="3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582613"/>
                  </a:ext>
                </a:extLst>
              </a:tr>
              <a:tr h="1171135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LENGUAJE Y 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COMUNICACIÓN</a:t>
                      </a:r>
                    </a:p>
                    <a:p>
                      <a:pPr algn="ctr"/>
                      <a:r>
                        <a:rPr lang="es-ES" sz="1600" b="1" dirty="0" smtClean="0">
                          <a:latin typeface="Century Gothic" panose="020B0502020202020204" pitchFamily="34" charset="0"/>
                        </a:rPr>
                        <a:t>Explica cómo es, cómo ocurrió, cómo funciona algo, ordenando las ideas para que los demás comprendan.</a:t>
                      </a:r>
                      <a:endParaRPr lang="es-MX" sz="16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327389"/>
                  </a:ext>
                </a:extLst>
              </a:tr>
              <a:tr h="103749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 DE FORMACIÓN: PENSAMIENTO </a:t>
                      </a:r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MATEMÁTICO</a:t>
                      </a:r>
                    </a:p>
                    <a:p>
                      <a:pPr algn="ctr"/>
                      <a:r>
                        <a:rPr lang="es-ES" sz="1800" b="1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Construye configuraciones con formas, figuras y cuerpos geométricos. </a:t>
                      </a:r>
                      <a:endParaRPr lang="es-MX" sz="1800" b="1" u="none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569982"/>
                  </a:ext>
                </a:extLst>
              </a:tr>
              <a:tr h="1441938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EXPLORACIÓN Y CONOCIMIENTO DEL MUNDO NATURAL Y SOCIAL </a:t>
                      </a:r>
                      <a:endParaRPr lang="es-MX" sz="1600" b="1" u="sng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s-ES" sz="1800" b="1" dirty="0" smtClean="0">
                          <a:latin typeface="Century Gothic" panose="020B0502020202020204" pitchFamily="34" charset="0"/>
                        </a:rPr>
                        <a:t>Explica las transformaciones en los espacios de su localidad con el paso del tiempo, a partir de imágenes y testimonios.</a:t>
                      </a:r>
                      <a:endParaRPr lang="es-MX" sz="18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642645"/>
                  </a:ext>
                </a:extLst>
              </a:tr>
              <a:tr h="1213339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EDUCACIÓN </a:t>
                      </a:r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FISÍCA:</a:t>
                      </a:r>
                    </a:p>
                    <a:p>
                      <a:pPr algn="ctr"/>
                      <a:r>
                        <a:rPr lang="es-MX" sz="1600" b="1" u="non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Coordina movimientos</a:t>
                      </a:r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que implican velocidad y equilibrio </a:t>
                      </a:r>
                      <a:endParaRPr lang="es-ES_tradnl" sz="16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CC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358839"/>
                  </a:ext>
                </a:extLst>
              </a:tr>
              <a:tr h="123092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ÁREA: SOCIO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EMOCIONAL</a:t>
                      </a:r>
                    </a:p>
                    <a:p>
                      <a:pPr algn="ctr"/>
                      <a:r>
                        <a:rPr lang="es-ES" sz="1800" b="1" dirty="0" smtClean="0">
                          <a:latin typeface="Century Gothic" panose="020B0502020202020204" pitchFamily="34" charset="0"/>
                        </a:rPr>
                        <a:t>Reconoce lo que puede hacer con ayuda y sin ayuda. Solicita ayuda cuando la necesita.</a:t>
                      </a:r>
                      <a:endParaRPr lang="es-MX" sz="18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922234"/>
                  </a:ext>
                </a:extLst>
              </a:tr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AREA: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ARTES </a:t>
                      </a:r>
                      <a:endParaRPr lang="es-MX" sz="1600" b="1" u="sng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s-ES" sz="1600" b="1" dirty="0" smtClean="0">
                          <a:latin typeface="Century Gothic" panose="020B0502020202020204" pitchFamily="34" charset="0"/>
                        </a:rPr>
                        <a:t>Observa obras del patrimonio artístico de su localidad, país o de otro lugar (fotografía, pinturas, esculturas y representaciones escénicas de danza y teatro). </a:t>
                      </a:r>
                      <a:endParaRPr lang="es-ES_tradnl" sz="16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4647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94765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3675778"/>
              </p:ext>
            </p:extLst>
          </p:nvPr>
        </p:nvGraphicFramePr>
        <p:xfrm>
          <a:off x="0" y="0"/>
          <a:ext cx="6858000" cy="920261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3051546312"/>
                    </a:ext>
                  </a:extLst>
                </a:gridCol>
              </a:tblGrid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NOMBRE DEL ALUMNO:</a:t>
                      </a:r>
                    </a:p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32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BRIANA MARIEL NUÑEZ ARMENDARIZ </a:t>
                      </a:r>
                      <a:endParaRPr lang="es-ES_tradnl" sz="3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582613"/>
                  </a:ext>
                </a:extLst>
              </a:tr>
              <a:tr h="1171135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LENGUAJE Y 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COMUNICACIÓN</a:t>
                      </a:r>
                    </a:p>
                    <a:p>
                      <a:pPr algn="ctr"/>
                      <a:r>
                        <a:rPr lang="es-ES_tradnl" sz="2000" b="1" dirty="0" smtClean="0">
                          <a:latin typeface="Century Gothic" panose="020B0502020202020204" pitchFamily="34" charset="0"/>
                        </a:rPr>
                        <a:t>Comparte relatos de la tradición oral que le son familiares.</a:t>
                      </a:r>
                      <a:endParaRPr lang="es-MX" sz="20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327389"/>
                  </a:ext>
                </a:extLst>
              </a:tr>
              <a:tr h="103749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 DE FORMACIÓN: PENSAMIENTO </a:t>
                      </a:r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MATEMÁTICO</a:t>
                      </a:r>
                    </a:p>
                    <a:p>
                      <a:pPr algn="ctr"/>
                      <a:r>
                        <a:rPr lang="es-ES" sz="1600" b="1" dirty="0" smtClean="0">
                          <a:latin typeface="Century Gothic" panose="020B0502020202020204" pitchFamily="34" charset="0"/>
                        </a:rPr>
                        <a:t>Comunica de manera oral y escrita los primeros 20 números en diversas situaciones y de diferentes maneras, incluida la convencional</a:t>
                      </a:r>
                      <a:endParaRPr lang="es-MX" sz="1600" b="1" u="none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569982"/>
                  </a:ext>
                </a:extLst>
              </a:tr>
              <a:tr h="1441938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EXPLORACIÓN Y CONOCIMIENTO DEL MUNDO NATURAL Y SOCIAL </a:t>
                      </a:r>
                      <a:endParaRPr lang="es-MX" sz="1600" b="1" u="sng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s-ES" sz="1800" b="1" dirty="0" smtClean="0">
                          <a:latin typeface="Century Gothic" panose="020B0502020202020204" pitchFamily="34" charset="0"/>
                        </a:rPr>
                        <a:t>Practica hábitos de higiene personal para mantenerse saludable. </a:t>
                      </a:r>
                      <a:endParaRPr lang="es-MX" sz="18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642645"/>
                  </a:ext>
                </a:extLst>
              </a:tr>
              <a:tr h="1213339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EDUCACIÓN </a:t>
                      </a:r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FISÍCA:</a:t>
                      </a:r>
                    </a:p>
                    <a:p>
                      <a:pPr algn="ctr"/>
                      <a:r>
                        <a:rPr lang="es-MX" sz="1600" b="1" u="non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Juega libremente</a:t>
                      </a:r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con diferentes materiales y descubre diferentes usos que puede darles. </a:t>
                      </a:r>
                      <a:endParaRPr lang="es-ES_tradnl" sz="16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CC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358839"/>
                  </a:ext>
                </a:extLst>
              </a:tr>
              <a:tr h="123092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ÁREA: SOCIO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EMOCIONAL</a:t>
                      </a:r>
                    </a:p>
                    <a:p>
                      <a:pPr algn="ctr"/>
                      <a:r>
                        <a:rPr lang="es-ES" sz="1600" b="1" dirty="0" smtClean="0">
                          <a:latin typeface="Century Gothic" panose="020B0502020202020204" pitchFamily="34" charset="0"/>
                        </a:rPr>
                        <a:t>Persiste en la realización de actividades desafiantes y toma decisiones para concluirlas.</a:t>
                      </a:r>
                      <a:endParaRPr lang="es-MX" sz="16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922234"/>
                  </a:ext>
                </a:extLst>
              </a:tr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AREA: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ARTES </a:t>
                      </a:r>
                      <a:endParaRPr lang="es-MX" sz="1600" b="1" u="sng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s-ES" sz="1800" b="1" dirty="0" smtClean="0">
                          <a:latin typeface="Century Gothic" panose="020B0502020202020204" pitchFamily="34" charset="0"/>
                        </a:rPr>
                        <a:t>Conoce y describe obras artísticas, y manifiesta opiniones sobre ellas. </a:t>
                      </a:r>
                      <a:endParaRPr lang="es-ES_tradnl" sz="18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4647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31757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3684116"/>
              </p:ext>
            </p:extLst>
          </p:nvPr>
        </p:nvGraphicFramePr>
        <p:xfrm>
          <a:off x="0" y="0"/>
          <a:ext cx="6858000" cy="914282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3051546312"/>
                    </a:ext>
                  </a:extLst>
                </a:gridCol>
              </a:tblGrid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NOMBRE DEL ALUMNO:</a:t>
                      </a:r>
                    </a:p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32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SAMANTHA RAMÍREZ</a:t>
                      </a:r>
                      <a:r>
                        <a:rPr lang="es-MX" sz="3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MENDOZA</a:t>
                      </a:r>
                      <a:endParaRPr lang="es-ES_tradnl" sz="3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582613"/>
                  </a:ext>
                </a:extLst>
              </a:tr>
              <a:tr h="1171135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LENGUAJE Y 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COMUNICACIÓN</a:t>
                      </a:r>
                    </a:p>
                    <a:p>
                      <a:pPr algn="ctr"/>
                      <a:r>
                        <a:rPr lang="es-ES" sz="1600" b="1" dirty="0" smtClean="0">
                          <a:latin typeface="Century Gothic" panose="020B0502020202020204" pitchFamily="34" charset="0"/>
                        </a:rPr>
                        <a:t>Narra historias que le son familiares, habla acerca de los personajes y sus características, de las acciones y los lugares donde se desarrollan.</a:t>
                      </a:r>
                      <a:endParaRPr lang="es-MX" sz="16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327389"/>
                  </a:ext>
                </a:extLst>
              </a:tr>
              <a:tr h="103749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 DE FORMACIÓN: PENSAMIENTO </a:t>
                      </a:r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MATEMÁTICO</a:t>
                      </a:r>
                    </a:p>
                    <a:p>
                      <a:pPr algn="ctr"/>
                      <a:r>
                        <a:rPr lang="es-ES" sz="1600" b="1" dirty="0" smtClean="0">
                          <a:latin typeface="Century Gothic" panose="020B0502020202020204" pitchFamily="34" charset="0"/>
                        </a:rPr>
                        <a:t>Identifica algunas relaciones de equivalencia entre monedas de $1, $2, $5 y $10 en situaciones reales o ficticias de compra y venta</a:t>
                      </a:r>
                      <a:endParaRPr lang="es-MX" sz="1600" b="1" u="none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569982"/>
                  </a:ext>
                </a:extLst>
              </a:tr>
              <a:tr h="1441938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EXPLORACIÓN Y CONOCIMIENTO DEL MUNDO NATURAL Y SOCIAL </a:t>
                      </a:r>
                      <a:endParaRPr lang="es-MX" sz="1600" b="1" u="sng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s-ES" sz="1600" b="1" dirty="0" smtClean="0">
                          <a:latin typeface="Century Gothic" panose="020B0502020202020204" pitchFamily="34" charset="0"/>
                        </a:rPr>
                        <a:t>Explica algunos cambios en costumbres y formas de vida en su entorno inmediato, usando diversas fuentes de información.</a:t>
                      </a:r>
                      <a:endParaRPr lang="es-MX" sz="16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642645"/>
                  </a:ext>
                </a:extLst>
              </a:tr>
              <a:tr h="1213339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EDUCACIÓN </a:t>
                      </a:r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FISÍCA:</a:t>
                      </a:r>
                    </a:p>
                    <a:p>
                      <a:pPr algn="ctr"/>
                      <a:r>
                        <a:rPr lang="es-ES" sz="1600" b="1" dirty="0" smtClean="0">
                          <a:latin typeface="Century Gothic" panose="020B0502020202020204" pitchFamily="34" charset="0"/>
                        </a:rPr>
                        <a:t>Reconoce las características que lo identifican y diferencian de los demás en actividades y juegos.</a:t>
                      </a:r>
                      <a:endParaRPr lang="es-ES_tradnl" sz="16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CC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358839"/>
                  </a:ext>
                </a:extLst>
              </a:tr>
              <a:tr h="123092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ÁREA: SOCIO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EMOCIONAL</a:t>
                      </a:r>
                    </a:p>
                    <a:p>
                      <a:pPr algn="ctr"/>
                      <a:r>
                        <a:rPr lang="es-ES" sz="1600" b="1" dirty="0" smtClean="0">
                          <a:latin typeface="Century Gothic" panose="020B0502020202020204" pitchFamily="34" charset="0"/>
                        </a:rPr>
                        <a:t>Reconoce y expresa características personales: su nombre, cómo es físicamente, qué le gusta, qué no le gusta, que se le facilita y qué se le dificulta. </a:t>
                      </a:r>
                      <a:endParaRPr lang="es-MX" sz="16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922234"/>
                  </a:ext>
                </a:extLst>
              </a:tr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AREA: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ARTES </a:t>
                      </a:r>
                      <a:endParaRPr lang="es-MX" sz="1600" b="1" u="sng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s-ES" sz="1600" b="1" dirty="0" smtClean="0">
                          <a:latin typeface="Century Gothic" panose="020B0502020202020204" pitchFamily="34" charset="0"/>
                        </a:rPr>
                        <a:t>Representa historias y personajes reales o imaginarios con mímica, marionetas, en el juego simbólico, en dramatizaciones y con recursos de las artes visuales.</a:t>
                      </a:r>
                      <a:endParaRPr lang="es-ES_tradnl" sz="16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4647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100354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1165248"/>
              </p:ext>
            </p:extLst>
          </p:nvPr>
        </p:nvGraphicFramePr>
        <p:xfrm>
          <a:off x="0" y="0"/>
          <a:ext cx="6858000" cy="917330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3051546312"/>
                    </a:ext>
                  </a:extLst>
                </a:gridCol>
              </a:tblGrid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NOMBRE DEL ALUMNO:</a:t>
                      </a:r>
                    </a:p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32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MAYDELIN GABRIELA SÁNCHEZ DE</a:t>
                      </a:r>
                      <a:r>
                        <a:rPr lang="es-MX" sz="3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LA CRUZ </a:t>
                      </a:r>
                      <a:endParaRPr lang="es-ES_tradnl" sz="3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582613"/>
                  </a:ext>
                </a:extLst>
              </a:tr>
              <a:tr h="1171135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LENGUAJE Y 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COMUNICACIÓN</a:t>
                      </a:r>
                    </a:p>
                    <a:p>
                      <a:pPr algn="ctr"/>
                      <a:r>
                        <a:rPr lang="es-ES" sz="1600" b="1" dirty="0" smtClean="0">
                          <a:latin typeface="Century Gothic" panose="020B0502020202020204" pitchFamily="34" charset="0"/>
                        </a:rPr>
                        <a:t>Comenta noticias que se difunden en periódicos, radio, televisión y otros medios.</a:t>
                      </a:r>
                      <a:endParaRPr lang="es-MX" sz="16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327389"/>
                  </a:ext>
                </a:extLst>
              </a:tr>
              <a:tr h="103749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 DE FORMACIÓN: PENSAMIENTO </a:t>
                      </a:r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MATEMÁTICO</a:t>
                      </a:r>
                    </a:p>
                    <a:p>
                      <a:pPr algn="ctr"/>
                      <a:r>
                        <a:rPr lang="es-ES" sz="1600" b="1" dirty="0" smtClean="0">
                          <a:latin typeface="Century Gothic" panose="020B0502020202020204" pitchFamily="34" charset="0"/>
                        </a:rPr>
                        <a:t>Identifica algunas relaciones de equivalencia entre monedas de $1, $2, $5 y $10 en situaciones reales o ficticias de compra y venta.</a:t>
                      </a:r>
                      <a:endParaRPr lang="es-MX" sz="1600" b="1" u="sng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569982"/>
                  </a:ext>
                </a:extLst>
              </a:tr>
              <a:tr h="1441938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EXPLORACIÓN Y CONOCIMIENTO DEL MUNDO NATURAL Y SOCIAL </a:t>
                      </a:r>
                      <a:endParaRPr lang="es-MX" sz="1600" b="1" u="sng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s-ES" sz="1600" b="1" dirty="0" smtClean="0">
                          <a:latin typeface="Century Gothic" panose="020B0502020202020204" pitchFamily="34" charset="0"/>
                        </a:rPr>
                        <a:t>Explica las transformaciones en los espacios de su localidad con el paso del tiempo, a partir de imágenes y testimonios. </a:t>
                      </a:r>
                      <a:endParaRPr lang="es-MX" sz="16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642645"/>
                  </a:ext>
                </a:extLst>
              </a:tr>
              <a:tr h="1213339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EDUCACIÓN </a:t>
                      </a:r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FISÍCA:</a:t>
                      </a:r>
                    </a:p>
                    <a:p>
                      <a:pPr algn="ctr"/>
                      <a:r>
                        <a:rPr lang="es-MX" sz="1600" b="1" u="non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Coordina movimientos</a:t>
                      </a:r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que implican velocidad y equilibrio </a:t>
                      </a:r>
                      <a:endParaRPr lang="es-ES_tradnl" sz="16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CC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358839"/>
                  </a:ext>
                </a:extLst>
              </a:tr>
              <a:tr h="123092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ÁREA: SOCIO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EMOCIONAL</a:t>
                      </a:r>
                    </a:p>
                    <a:p>
                      <a:pPr algn="ctr"/>
                      <a:r>
                        <a:rPr lang="es-ES" sz="1600" b="1" dirty="0" smtClean="0">
                          <a:latin typeface="Century Gothic" panose="020B0502020202020204" pitchFamily="34" charset="0"/>
                        </a:rPr>
                        <a:t>Persiste en la realización de actividades desafiantes y toma decisiones para concluirlas</a:t>
                      </a:r>
                      <a:endParaRPr lang="es-MX" sz="16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922234"/>
                  </a:ext>
                </a:extLst>
              </a:tr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AREA: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ARTES </a:t>
                      </a:r>
                      <a:endParaRPr lang="es-MX" sz="1600" b="1" u="sng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s-ES" sz="1600" b="1" dirty="0" smtClean="0">
                          <a:latin typeface="Century Gothic" panose="020B0502020202020204" pitchFamily="34" charset="0"/>
                        </a:rPr>
                        <a:t>Comunica emociones mediante la expresión corporal</a:t>
                      </a:r>
                      <a:endParaRPr lang="es-ES_tradnl" sz="16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4647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5871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9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NIVEL LOGRADO</a:t>
            </a:r>
            <a:r>
              <a:rPr lang="es-MX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s-ES_tradnl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7739868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2274208"/>
              </p:ext>
            </p:extLst>
          </p:nvPr>
        </p:nvGraphicFramePr>
        <p:xfrm>
          <a:off x="0" y="0"/>
          <a:ext cx="6858000" cy="917330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3051546312"/>
                    </a:ext>
                  </a:extLst>
                </a:gridCol>
              </a:tblGrid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NOMBRE DEL ALUMNO:</a:t>
                      </a:r>
                    </a:p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32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JUAN</a:t>
                      </a:r>
                      <a:r>
                        <a:rPr lang="es-MX" sz="3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GAEL SÁNCHEZ HERNÁNDEZ </a:t>
                      </a:r>
                      <a:endParaRPr lang="es-ES_tradnl" sz="3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582613"/>
                  </a:ext>
                </a:extLst>
              </a:tr>
              <a:tr h="1171135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LENGUAJE Y 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COMUNICACIÓN</a:t>
                      </a:r>
                    </a:p>
                    <a:p>
                      <a:pPr algn="ctr"/>
                      <a:r>
                        <a:rPr lang="es-ES" sz="1600" b="1" dirty="0" smtClean="0">
                          <a:latin typeface="Century Gothic" panose="020B0502020202020204" pitchFamily="34" charset="0"/>
                        </a:rPr>
                        <a:t>Explica cómo es, cómo ocurrió, cómo funciona algo, ordenando las ideas para que los demás comprendan</a:t>
                      </a:r>
                      <a:endParaRPr lang="es-MX" sz="16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327389"/>
                  </a:ext>
                </a:extLst>
              </a:tr>
              <a:tr h="103749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 DE FORMACIÓN: PENSAMIENTO </a:t>
                      </a:r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MATEMÁTICO</a:t>
                      </a:r>
                    </a:p>
                    <a:p>
                      <a:pPr algn="ctr"/>
                      <a:r>
                        <a:rPr lang="es-ES" sz="1600" b="1" dirty="0" smtClean="0">
                          <a:latin typeface="Century Gothic" panose="020B0502020202020204" pitchFamily="34" charset="0"/>
                        </a:rPr>
                        <a:t>Usa expresiones temporales y representaciones gráficas para explicar la sucesión de eventos. </a:t>
                      </a:r>
                      <a:endParaRPr lang="es-MX" sz="1600" b="1" u="none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569982"/>
                  </a:ext>
                </a:extLst>
              </a:tr>
              <a:tr h="1441938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EXPLORACIÓN Y CONOCIMIENTO DEL MUNDO NATURAL Y SOCIAL </a:t>
                      </a:r>
                      <a:endParaRPr lang="es-MX" sz="1600" b="1" u="sng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s-ES" sz="1600" b="1" dirty="0" smtClean="0">
                          <a:latin typeface="Century Gothic" panose="020B0502020202020204" pitchFamily="34" charset="0"/>
                        </a:rPr>
                        <a:t>Obtiene, registra, representa y describe información para responder dudas y ampliar su conocimiento en relación con plantas, animales y otros elementos de la naturaleza.</a:t>
                      </a:r>
                      <a:endParaRPr lang="es-MX" sz="16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642645"/>
                  </a:ext>
                </a:extLst>
              </a:tr>
              <a:tr h="1213339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EDUCACIÓN </a:t>
                      </a:r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FISÍCA:</a:t>
                      </a:r>
                    </a:p>
                    <a:p>
                      <a:pPr algn="ctr"/>
                      <a:r>
                        <a:rPr lang="es-MX" sz="1600" b="1" u="non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Participa en juegos organizados</a:t>
                      </a:r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que implican estimar distancias.</a:t>
                      </a:r>
                      <a:endParaRPr lang="es-ES_tradnl" sz="16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CC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358839"/>
                  </a:ext>
                </a:extLst>
              </a:tr>
              <a:tr h="123092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ÁREA: SOCIO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EMOCIONAL</a:t>
                      </a:r>
                    </a:p>
                    <a:p>
                      <a:pPr algn="ctr"/>
                      <a:r>
                        <a:rPr lang="es-ES" sz="1600" b="1" dirty="0" smtClean="0">
                          <a:latin typeface="Century Gothic" panose="020B0502020202020204" pitchFamily="34" charset="0"/>
                        </a:rPr>
                        <a:t>Reconoce cuando alguien necesita ayuda y la proporciona</a:t>
                      </a:r>
                      <a:endParaRPr lang="es-MX" sz="16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922234"/>
                  </a:ext>
                </a:extLst>
              </a:tr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AREA: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ARTES </a:t>
                      </a:r>
                      <a:endParaRPr lang="es-MX" sz="1600" b="1" u="sng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s-ES" sz="1600" b="1" dirty="0" smtClean="0">
                          <a:latin typeface="Century Gothic" panose="020B0502020202020204" pitchFamily="34" charset="0"/>
                        </a:rPr>
                        <a:t>Produce sonidos al ritmo de la música con distintas partes del cuerpo, instrumentos y otros objetos</a:t>
                      </a:r>
                      <a:endParaRPr lang="es-ES_tradnl" sz="16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4647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554222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9717276"/>
              </p:ext>
            </p:extLst>
          </p:nvPr>
        </p:nvGraphicFramePr>
        <p:xfrm>
          <a:off x="0" y="0"/>
          <a:ext cx="6858000" cy="917330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3051546312"/>
                    </a:ext>
                  </a:extLst>
                </a:gridCol>
              </a:tblGrid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NOMBRE DEL ALUMNO:</a:t>
                      </a:r>
                    </a:p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32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DYLAN YIBRAM VIELMA</a:t>
                      </a:r>
                      <a:r>
                        <a:rPr lang="es-MX" sz="3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RODRÍGUEZ </a:t>
                      </a:r>
                      <a:endParaRPr lang="es-ES_tradnl" sz="3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582613"/>
                  </a:ext>
                </a:extLst>
              </a:tr>
              <a:tr h="1171135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LENGUAJE Y 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COMUNICACIÓN</a:t>
                      </a:r>
                    </a:p>
                    <a:p>
                      <a:pPr algn="ctr"/>
                      <a:r>
                        <a:rPr lang="es-ES" sz="1600" b="1" dirty="0" smtClean="0">
                          <a:latin typeface="Century Gothic" panose="020B0502020202020204" pitchFamily="34" charset="0"/>
                        </a:rPr>
                        <a:t>Describe personajes y lugares que imagina al escuchar cuentos, fábulas, leyendas y otros relatos literarios</a:t>
                      </a:r>
                      <a:endParaRPr lang="es-MX" sz="16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327389"/>
                  </a:ext>
                </a:extLst>
              </a:tr>
              <a:tr h="103749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 DE FORMACIÓN: PENSAMIENTO </a:t>
                      </a:r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MATEMÁTICO</a:t>
                      </a:r>
                    </a:p>
                    <a:p>
                      <a:pPr algn="ctr"/>
                      <a:r>
                        <a:rPr lang="es-ES" sz="1600" b="1" dirty="0" smtClean="0">
                          <a:latin typeface="Century Gothic" panose="020B0502020202020204" pitchFamily="34" charset="0"/>
                        </a:rPr>
                        <a:t>Construye configuraciones con formas, figuras y cuerpos geométricos</a:t>
                      </a:r>
                      <a:endParaRPr lang="es-MX" sz="1600" b="1" u="none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569982"/>
                  </a:ext>
                </a:extLst>
              </a:tr>
              <a:tr h="1441938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EXPLORACIÓN Y CONOCIMIENTO DEL MUNDO NATURAL Y SOCIAL </a:t>
                      </a:r>
                      <a:endParaRPr lang="es-MX" sz="1600" b="1" u="sng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s-ES" sz="1600" b="1" dirty="0" smtClean="0">
                          <a:latin typeface="Century Gothic" panose="020B0502020202020204" pitchFamily="34" charset="0"/>
                        </a:rPr>
                        <a:t>Experimenta con objetos y materiales para poner a prueba ideas y supuestos.</a:t>
                      </a:r>
                      <a:endParaRPr lang="es-MX" sz="16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642645"/>
                  </a:ext>
                </a:extLst>
              </a:tr>
              <a:tr h="1213339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EDUCACIÓN </a:t>
                      </a:r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FISÍCA:</a:t>
                      </a:r>
                    </a:p>
                    <a:p>
                      <a:pPr algn="ctr"/>
                      <a:r>
                        <a:rPr lang="es-MX" sz="1600" b="1" u="non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Controla su cuerpo</a:t>
                      </a:r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en movimientos y desplazamientos </a:t>
                      </a:r>
                      <a:endParaRPr lang="es-ES_tradnl" sz="16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CC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358839"/>
                  </a:ext>
                </a:extLst>
              </a:tr>
              <a:tr h="123092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ÁREA: SOCIO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EMOCIONAL</a:t>
                      </a:r>
                    </a:p>
                    <a:p>
                      <a:pPr algn="ctr"/>
                      <a:r>
                        <a:rPr lang="es-ES" sz="1600" b="1" dirty="0" smtClean="0">
                          <a:latin typeface="Century Gothic" panose="020B0502020202020204" pitchFamily="34" charset="0"/>
                        </a:rPr>
                        <a:t>Dialoga para solucionar conflictos y ponerse de acuerdo para realizar actividades en equipo. </a:t>
                      </a:r>
                      <a:endParaRPr lang="es-MX" sz="16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922234"/>
                  </a:ext>
                </a:extLst>
              </a:tr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AREA: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ARTES </a:t>
                      </a:r>
                      <a:endParaRPr lang="es-MX" sz="1600" b="1" u="sng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s-ES" sz="1600" b="1" dirty="0" smtClean="0">
                          <a:latin typeface="Century Gothic" panose="020B0502020202020204" pitchFamily="34" charset="0"/>
                        </a:rPr>
                        <a:t>Baila y se mueve con música variada, coordinando secuencias de movimientos y desplazamientos</a:t>
                      </a:r>
                      <a:endParaRPr lang="es-ES_tradnl" sz="16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4647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544098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NIVEL EN DESARROLLO</a:t>
            </a:r>
            <a:endParaRPr lang="es-ES_tradnl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6060122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8133187"/>
              </p:ext>
            </p:extLst>
          </p:nvPr>
        </p:nvGraphicFramePr>
        <p:xfrm>
          <a:off x="0" y="0"/>
          <a:ext cx="6858000" cy="917330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3051546312"/>
                    </a:ext>
                  </a:extLst>
                </a:gridCol>
              </a:tblGrid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NOMBRE DEL ALUMNO:</a:t>
                      </a:r>
                    </a:p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32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OLIVER</a:t>
                      </a:r>
                      <a:r>
                        <a:rPr lang="es-MX" sz="3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DARIO ESQUIVEL RODRÍGUEZ </a:t>
                      </a:r>
                      <a:endParaRPr lang="es-ES_tradnl" sz="3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582613"/>
                  </a:ext>
                </a:extLst>
              </a:tr>
              <a:tr h="1171135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LENGUAJE Y 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COMUNICACIÓN</a:t>
                      </a:r>
                    </a:p>
                    <a:p>
                      <a:pPr algn="ctr"/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Escucha con atención lecturas de cuentos y narraciones, participa expresando su opinión sobre el tema. </a:t>
                      </a:r>
                      <a:endParaRPr lang="es-MX" sz="16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327389"/>
                  </a:ext>
                </a:extLst>
              </a:tr>
              <a:tr h="103749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 DE FORMACIÓN: PENSAMIENTO </a:t>
                      </a:r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MATEMÁTICO</a:t>
                      </a:r>
                    </a:p>
                    <a:p>
                      <a:pPr algn="ctr"/>
                      <a:r>
                        <a:rPr lang="es-MX" sz="1600" b="1" u="non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Utiliza unidades de medida no convencionales para medir objetos de su entorno. (Puerta,</a:t>
                      </a:r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mesas, sillas)</a:t>
                      </a:r>
                      <a:endParaRPr lang="es-MX" sz="1600" b="1" u="none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569982"/>
                  </a:ext>
                </a:extLst>
              </a:tr>
              <a:tr h="1441938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EXPLORACIÓN Y CONOCIMIENTO DEL MUNDO NATURAL Y SOCIAL </a:t>
                      </a:r>
                      <a:endParaRPr lang="es-MX" sz="1600" b="1" u="sng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Observa característica&lt;s del medio natural  y los fenómenos que ocurren en la naturaleza y los describe con sus propias palabras.</a:t>
                      </a:r>
                      <a:endParaRPr lang="es-MX" sz="16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642645"/>
                  </a:ext>
                </a:extLst>
              </a:tr>
              <a:tr h="1213339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EDUCACIÓN </a:t>
                      </a:r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FISÍCA:</a:t>
                      </a:r>
                    </a:p>
                    <a:p>
                      <a:pPr algn="ctr"/>
                      <a:r>
                        <a:rPr lang="es-MX" sz="1600" b="1" u="non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Coordina movimientos</a:t>
                      </a:r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que implican velocidad y equilibrio </a:t>
                      </a:r>
                      <a:endParaRPr lang="es-ES_tradnl" sz="16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CC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358839"/>
                  </a:ext>
                </a:extLst>
              </a:tr>
              <a:tr h="123092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ÁREA: SOCIO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EMOCIONAL</a:t>
                      </a:r>
                    </a:p>
                    <a:p>
                      <a:pPr algn="ctr"/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Muestra entusiasmo y motivación por participar en actividades retadoras.</a:t>
                      </a:r>
                      <a:endParaRPr lang="es-MX" sz="16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922234"/>
                  </a:ext>
                </a:extLst>
              </a:tr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AREA: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ARTES </a:t>
                      </a:r>
                      <a:endParaRPr lang="es-MX" sz="1600" b="1" u="sng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Utiliza objetos y vestimenta cotidiana para jugar a representar diferentes personajes y situaciones</a:t>
                      </a:r>
                      <a:endParaRPr lang="es-ES_tradnl" sz="16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4647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247157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4915940"/>
              </p:ext>
            </p:extLst>
          </p:nvPr>
        </p:nvGraphicFramePr>
        <p:xfrm>
          <a:off x="0" y="0"/>
          <a:ext cx="6858000" cy="917330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3051546312"/>
                    </a:ext>
                  </a:extLst>
                </a:gridCol>
              </a:tblGrid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NOMBRE DEL ALUMNO:</a:t>
                      </a:r>
                    </a:p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32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LUCIANO ALEJANDRO GARZA TORRES </a:t>
                      </a:r>
                      <a:endParaRPr lang="es-ES_tradnl" sz="3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582613"/>
                  </a:ext>
                </a:extLst>
              </a:tr>
              <a:tr h="1171135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LENGUAJE Y 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COMUNICACIÓN</a:t>
                      </a:r>
                    </a:p>
                    <a:p>
                      <a:pPr algn="ctr"/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Escucha con atención lecturas de cuentos y narraciones, participa expresando su opinión sobre el tema. </a:t>
                      </a:r>
                      <a:endParaRPr lang="es-MX" sz="16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327389"/>
                  </a:ext>
                </a:extLst>
              </a:tr>
              <a:tr h="103749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 DE FORMACIÓN: PENSAMIENTO </a:t>
                      </a:r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MATEMÁTICO</a:t>
                      </a:r>
                    </a:p>
                    <a:p>
                      <a:pPr algn="ctr"/>
                      <a:r>
                        <a:rPr lang="es-MX" sz="1600" b="1" u="non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Utiliza unidades de medida no convencionales para medir objetos de su entorno. (Puerta,</a:t>
                      </a:r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mesas, sillas)</a:t>
                      </a:r>
                      <a:endParaRPr lang="es-MX" sz="1600" b="1" u="none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569982"/>
                  </a:ext>
                </a:extLst>
              </a:tr>
              <a:tr h="1441938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EXPLORACIÓN Y CONOCIMIENTO DEL MUNDO NATURAL Y SOCIAL </a:t>
                      </a:r>
                      <a:endParaRPr lang="es-MX" sz="1600" b="1" u="sng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Observa característica&lt;s del medio natural  y los fenómenos que ocurren en la naturaleza y los describe con sus propias palabras.</a:t>
                      </a:r>
                      <a:endParaRPr lang="es-MX" sz="16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642645"/>
                  </a:ext>
                </a:extLst>
              </a:tr>
              <a:tr h="1213339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EDUCACIÓN </a:t>
                      </a:r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FISÍCA:</a:t>
                      </a:r>
                    </a:p>
                    <a:p>
                      <a:pPr algn="ctr"/>
                      <a:r>
                        <a:rPr lang="es-MX" sz="1600" b="1" u="non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Coordina movimientos</a:t>
                      </a:r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que implican velocidad y equilibrio </a:t>
                      </a:r>
                      <a:endParaRPr lang="es-ES_tradnl" sz="16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CC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358839"/>
                  </a:ext>
                </a:extLst>
              </a:tr>
              <a:tr h="123092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ÁREA: SOCIO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EMOCIONAL</a:t>
                      </a:r>
                    </a:p>
                    <a:p>
                      <a:pPr algn="ctr"/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Muestra entusiasmo y motivación por participar en actividades retadoras.</a:t>
                      </a:r>
                      <a:endParaRPr lang="es-MX" sz="16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922234"/>
                  </a:ext>
                </a:extLst>
              </a:tr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AREA: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ARTES </a:t>
                      </a:r>
                      <a:endParaRPr lang="es-MX" sz="1600" b="1" u="sng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Utiliza objetos y vestimenta cotidiana para jugar a representar diferentes personajes y situaciones</a:t>
                      </a:r>
                      <a:endParaRPr lang="es-ES_tradnl" sz="16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4647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421643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9428302"/>
              </p:ext>
            </p:extLst>
          </p:nvPr>
        </p:nvGraphicFramePr>
        <p:xfrm>
          <a:off x="0" y="0"/>
          <a:ext cx="6858000" cy="917330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3051546312"/>
                    </a:ext>
                  </a:extLst>
                </a:gridCol>
              </a:tblGrid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NOMBRE DEL ALUMNO:</a:t>
                      </a:r>
                    </a:p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32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ABNER LISSANDRO LEÍJA DEL LLANO </a:t>
                      </a:r>
                      <a:endParaRPr lang="es-ES_tradnl" sz="3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582613"/>
                  </a:ext>
                </a:extLst>
              </a:tr>
              <a:tr h="1171135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LENGUAJE Y 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COMUNICACIÓN</a:t>
                      </a:r>
                    </a:p>
                    <a:p>
                      <a:pPr algn="ctr"/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Escucha con atención lecturas de cuentos y narraciones, participa expresando su opinión sobre el tema. </a:t>
                      </a:r>
                      <a:endParaRPr lang="es-MX" sz="16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327389"/>
                  </a:ext>
                </a:extLst>
              </a:tr>
              <a:tr h="103749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 DE FORMACIÓN: PENSAMIENTO </a:t>
                      </a:r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MATEMÁTICO</a:t>
                      </a:r>
                    </a:p>
                    <a:p>
                      <a:pPr algn="ctr"/>
                      <a:r>
                        <a:rPr lang="es-MX" sz="1600" b="1" u="non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Utiliza unidades de medida no convencionales para medir objetos de su entorno. (Puerta,</a:t>
                      </a:r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mesas, sillas)</a:t>
                      </a:r>
                      <a:endParaRPr lang="es-MX" sz="1600" b="1" u="none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569982"/>
                  </a:ext>
                </a:extLst>
              </a:tr>
              <a:tr h="1441938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EXPLORACIÓN Y CONOCIMIENTO DEL MUNDO NATURAL Y SOCIAL </a:t>
                      </a:r>
                      <a:endParaRPr lang="es-MX" sz="1600" b="1" u="sng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Observa característica&lt;s del medio natural  y los fenómenos que ocurren en la naturaleza y los describe con sus propias palabras.</a:t>
                      </a:r>
                      <a:endParaRPr lang="es-MX" sz="16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642645"/>
                  </a:ext>
                </a:extLst>
              </a:tr>
              <a:tr h="1213339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EDUCACIÓN </a:t>
                      </a:r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FISÍCA:</a:t>
                      </a:r>
                    </a:p>
                    <a:p>
                      <a:pPr algn="ctr"/>
                      <a:r>
                        <a:rPr lang="es-MX" sz="1600" b="1" u="non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Coordina movimientos</a:t>
                      </a:r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que implican velocidad y equilibrio </a:t>
                      </a:r>
                      <a:endParaRPr lang="es-ES_tradnl" sz="16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CC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358839"/>
                  </a:ext>
                </a:extLst>
              </a:tr>
              <a:tr h="123092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ÁREA: SOCIO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EMOCIONAL</a:t>
                      </a:r>
                    </a:p>
                    <a:p>
                      <a:pPr algn="ctr"/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Muestra entusiasmo y motivación por participar en actividades retadoras.</a:t>
                      </a:r>
                      <a:endParaRPr lang="es-MX" sz="16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922234"/>
                  </a:ext>
                </a:extLst>
              </a:tr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AREA: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ARTES </a:t>
                      </a:r>
                      <a:endParaRPr lang="es-MX" sz="1600" b="1" u="sng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Utiliza objetos y vestimenta cotidiana para jugar a representar diferentes personajes y situaciones</a:t>
                      </a:r>
                      <a:endParaRPr lang="es-ES_tradnl" sz="16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4647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164573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2682420"/>
              </p:ext>
            </p:extLst>
          </p:nvPr>
        </p:nvGraphicFramePr>
        <p:xfrm>
          <a:off x="0" y="0"/>
          <a:ext cx="6858000" cy="917330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3051546312"/>
                    </a:ext>
                  </a:extLst>
                </a:gridCol>
              </a:tblGrid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NOMBRE DEL ALUMNO:</a:t>
                      </a:r>
                    </a:p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32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DALARY ALEXANDRA</a:t>
                      </a:r>
                      <a:r>
                        <a:rPr lang="es-MX" sz="3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AGUILLÓN PALOMO</a:t>
                      </a:r>
                      <a:endParaRPr lang="es-ES_tradnl" sz="3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582613"/>
                  </a:ext>
                </a:extLst>
              </a:tr>
              <a:tr h="1171135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LENGUAJE Y 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COMUNICACIÓN</a:t>
                      </a:r>
                    </a:p>
                    <a:p>
                      <a:pPr algn="ctr"/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Escucha con atención lecturas de cuentos y narraciones, participa expresando su opinión sobre el tema. </a:t>
                      </a:r>
                      <a:endParaRPr lang="es-MX" sz="16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327389"/>
                  </a:ext>
                </a:extLst>
              </a:tr>
              <a:tr h="103749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 DE FORMACIÓN: PENSAMIENTO </a:t>
                      </a:r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MATEMÁTICO</a:t>
                      </a:r>
                    </a:p>
                    <a:p>
                      <a:pPr algn="ctr"/>
                      <a:r>
                        <a:rPr lang="es-MX" sz="1600" b="1" u="non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Utiliza unidades de medida no convencionales para medir objetos de su entorno. (Puerta,</a:t>
                      </a:r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mesas, sillas)</a:t>
                      </a:r>
                      <a:endParaRPr lang="es-MX" sz="1600" b="1" u="none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569982"/>
                  </a:ext>
                </a:extLst>
              </a:tr>
              <a:tr h="1441938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EXPLORACIÓN Y CONOCIMIENTO DEL MUNDO NATURAL Y SOCIAL </a:t>
                      </a:r>
                      <a:endParaRPr lang="es-MX" sz="1600" b="1" u="sng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Observa característica&lt;s del medio natural  y los fenómenos que ocurren en la naturaleza y los describe con sus propias palabras.</a:t>
                      </a:r>
                      <a:endParaRPr lang="es-MX" sz="16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642645"/>
                  </a:ext>
                </a:extLst>
              </a:tr>
              <a:tr h="1213339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EDUCACIÓN </a:t>
                      </a:r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FISÍCA:</a:t>
                      </a:r>
                    </a:p>
                    <a:p>
                      <a:pPr algn="ctr"/>
                      <a:r>
                        <a:rPr lang="es-MX" sz="1600" b="1" u="non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Coordina movimientos</a:t>
                      </a:r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que implican velocidad y equilibrio </a:t>
                      </a:r>
                      <a:endParaRPr lang="es-ES_tradnl" sz="16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CC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358839"/>
                  </a:ext>
                </a:extLst>
              </a:tr>
              <a:tr h="123092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ÁREA: SOCIO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EMOCIONAL</a:t>
                      </a:r>
                    </a:p>
                    <a:p>
                      <a:pPr algn="ctr"/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Muestra entusiasmo y motivación por participar en actividades retadoras.</a:t>
                      </a:r>
                      <a:endParaRPr lang="es-MX" sz="16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922234"/>
                  </a:ext>
                </a:extLst>
              </a:tr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AREA: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ARTES </a:t>
                      </a:r>
                      <a:endParaRPr lang="es-MX" sz="1600" b="1" u="sng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Utiliza objetos y vestimenta cotidiana para jugar a representar diferentes personajes y situaciones</a:t>
                      </a:r>
                      <a:endParaRPr lang="es-ES_tradnl" sz="16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4647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323913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9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REQUIERE </a:t>
            </a:r>
          </a:p>
          <a:p>
            <a:pPr algn="ctr"/>
            <a:r>
              <a:rPr lang="es-MX" sz="9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APOYO</a:t>
            </a:r>
            <a:endParaRPr lang="es-ES_tradnl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2639164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1148146"/>
              </p:ext>
            </p:extLst>
          </p:nvPr>
        </p:nvGraphicFramePr>
        <p:xfrm>
          <a:off x="0" y="0"/>
          <a:ext cx="6858000" cy="917330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3051546312"/>
                    </a:ext>
                  </a:extLst>
                </a:gridCol>
              </a:tblGrid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NOMBRE DEL ALUMNO:</a:t>
                      </a:r>
                    </a:p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32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ICKER MAURICIO BARRERA GONZÁLEZ</a:t>
                      </a:r>
                      <a:endParaRPr lang="es-ES_tradnl" sz="3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582613"/>
                  </a:ext>
                </a:extLst>
              </a:tr>
              <a:tr h="1171135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LENGUAJE Y 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COMUNICACIÓN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327389"/>
                  </a:ext>
                </a:extLst>
              </a:tr>
              <a:tr h="103749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 DE FORMACIÓN: PENSAMIENTO </a:t>
                      </a:r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MATEMÁTICO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569982"/>
                  </a:ext>
                </a:extLst>
              </a:tr>
              <a:tr h="1441938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EXPLORACIÓN Y CONOCIMIENTO DEL MUNDO NATURAL Y SOCIAL </a:t>
                      </a:r>
                      <a:endParaRPr lang="es-MX" sz="1600" b="1" u="sng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642645"/>
                  </a:ext>
                </a:extLst>
              </a:tr>
              <a:tr h="1213339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EDUCACIÓN </a:t>
                      </a:r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FISÍCA</a:t>
                      </a:r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:</a:t>
                      </a:r>
                      <a:endParaRPr lang="es-MX" sz="1600" b="1" u="sng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CC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358839"/>
                  </a:ext>
                </a:extLst>
              </a:tr>
              <a:tr h="123092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ÁREA: SOCIO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EMOCIONAL</a:t>
                      </a:r>
                    </a:p>
                  </a:txBody>
                  <a:tcPr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922234"/>
                  </a:ext>
                </a:extLst>
              </a:tr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AREA: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ARTES </a:t>
                      </a:r>
                      <a:endParaRPr lang="es-MX" sz="1600" b="1" u="sng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464705"/>
                  </a:ext>
                </a:extLst>
              </a:tr>
            </a:tbl>
          </a:graphicData>
        </a:graphic>
      </p:graphicFrame>
      <p:sp>
        <p:nvSpPr>
          <p:cNvPr id="3" name="Rectángulo redondeado 2"/>
          <p:cNvSpPr/>
          <p:nvPr/>
        </p:nvSpPr>
        <p:spPr>
          <a:xfrm rot="19363319">
            <a:off x="103569" y="3875302"/>
            <a:ext cx="6859005" cy="19682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NO CUENTA CON ELEMENTOS PARA EVALUAR </a:t>
            </a:r>
            <a:endParaRPr lang="es-ES_tradnl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505714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457863"/>
              </p:ext>
            </p:extLst>
          </p:nvPr>
        </p:nvGraphicFramePr>
        <p:xfrm>
          <a:off x="0" y="0"/>
          <a:ext cx="6858000" cy="914282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3051546312"/>
                    </a:ext>
                  </a:extLst>
                </a:gridCol>
              </a:tblGrid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NOMBRE DEL ALUMNO:</a:t>
                      </a:r>
                    </a:p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32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MATEO HERRERA CORTÉZ</a:t>
                      </a:r>
                      <a:endParaRPr lang="es-ES_tradnl" sz="3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582613"/>
                  </a:ext>
                </a:extLst>
              </a:tr>
              <a:tr h="1171135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LENGUAJE Y 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COMUNICACIÓN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327389"/>
                  </a:ext>
                </a:extLst>
              </a:tr>
              <a:tr h="103749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 DE FORMACIÓN: PENSAMIENTO </a:t>
                      </a:r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MATEMÁTICO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569982"/>
                  </a:ext>
                </a:extLst>
              </a:tr>
              <a:tr h="1441938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EXPLORACIÓN Y CONOCIMIENTO DEL MUNDO NATURAL Y SOCIAL </a:t>
                      </a:r>
                      <a:endParaRPr lang="es-MX" sz="1600" b="1" u="sng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642645"/>
                  </a:ext>
                </a:extLst>
              </a:tr>
              <a:tr h="1213339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EDUCACIÓN </a:t>
                      </a:r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FISÍCA</a:t>
                      </a:r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:</a:t>
                      </a:r>
                      <a:endParaRPr lang="es-MX" sz="1600" b="1" u="sng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CC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358839"/>
                  </a:ext>
                </a:extLst>
              </a:tr>
              <a:tr h="123092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ÁREA: SOCIO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EMOCIONAL</a:t>
                      </a:r>
                    </a:p>
                  </a:txBody>
                  <a:tcPr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922234"/>
                  </a:ext>
                </a:extLst>
              </a:tr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AREA: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ARTES </a:t>
                      </a:r>
                      <a:endParaRPr lang="es-MX" sz="1600" b="1" u="sng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464705"/>
                  </a:ext>
                </a:extLst>
              </a:tr>
            </a:tbl>
          </a:graphicData>
        </a:graphic>
      </p:graphicFrame>
      <p:sp>
        <p:nvSpPr>
          <p:cNvPr id="3" name="Rectángulo redondeado 2"/>
          <p:cNvSpPr/>
          <p:nvPr/>
        </p:nvSpPr>
        <p:spPr>
          <a:xfrm rot="19363319">
            <a:off x="103569" y="3875302"/>
            <a:ext cx="6859005" cy="19682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NO CUENTA CON ELEMENTOS PARA EVALUAR </a:t>
            </a:r>
            <a:endParaRPr lang="es-ES_tradnl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5367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7248957"/>
              </p:ext>
            </p:extLst>
          </p:nvPr>
        </p:nvGraphicFramePr>
        <p:xfrm>
          <a:off x="0" y="0"/>
          <a:ext cx="6858000" cy="917330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3051546312"/>
                    </a:ext>
                  </a:extLst>
                </a:gridCol>
              </a:tblGrid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NOMBRE DEL ALUMNO:</a:t>
                      </a:r>
                    </a:p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32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IRINA ALEJANDRA CALVILLO</a:t>
                      </a:r>
                      <a:r>
                        <a:rPr lang="es-MX" sz="3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NUNCIO </a:t>
                      </a:r>
                      <a:endParaRPr lang="es-ES_tradnl" sz="3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582613"/>
                  </a:ext>
                </a:extLst>
              </a:tr>
              <a:tr h="1171135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LENGUAJE Y COMUNICACIÓN</a:t>
                      </a:r>
                    </a:p>
                    <a:p>
                      <a:pPr algn="ctr"/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Narra anécdotas con secuencia, entonación, seguridad y volumen.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327389"/>
                  </a:ext>
                </a:extLst>
              </a:tr>
              <a:tr h="103749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 DE FORMACIÓN: PENSAMIENTO MATEMÁTICO</a:t>
                      </a:r>
                    </a:p>
                    <a:p>
                      <a:pPr algn="ctr"/>
                      <a:r>
                        <a:rPr lang="es-MX" sz="1600" b="1" u="non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Comunica de manera oral y escrita los primeros 10 números</a:t>
                      </a:r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en diversas situaciones y diferentes maneras, incluida la convencional </a:t>
                      </a:r>
                      <a:endParaRPr lang="es-MX" sz="1600" b="1" u="none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569982"/>
                  </a:ext>
                </a:extLst>
              </a:tr>
              <a:tr h="1441938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EXPLORACIÓN Y CONOCIMIENTO DEL MUNDO NATURAL Y SOCIAL </a:t>
                      </a:r>
                    </a:p>
                    <a:p>
                      <a:pPr algn="ctr"/>
                      <a:r>
                        <a:rPr lang="es-MX" sz="1600" b="1" i="0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Anticipa lo que cree que va a suceder durante una actividad de experimentación y lo verifica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642645"/>
                  </a:ext>
                </a:extLst>
              </a:tr>
              <a:tr h="1213339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EDUCACIÓN FISÍCA:</a:t>
                      </a:r>
                    </a:p>
                    <a:p>
                      <a:pPr algn="ctr"/>
                      <a:r>
                        <a:rPr lang="es-MX" sz="1600" b="1" u="non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Juega libremente</a:t>
                      </a:r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con diferentes materiales y descubre diferentes usos que puede darle </a:t>
                      </a:r>
                      <a:endParaRPr lang="es-ES_tradnl" sz="16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CC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358839"/>
                  </a:ext>
                </a:extLst>
              </a:tr>
              <a:tr h="123092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ÁREA: SOCIO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EMOCIONAL</a:t>
                      </a:r>
                    </a:p>
                    <a:p>
                      <a:pPr algn="ctr"/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Reconoce y asume las responsabilidades en las actividades desempeñando distintos roles que se le han asignado.</a:t>
                      </a:r>
                      <a:endParaRPr lang="es-MX" sz="16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922234"/>
                  </a:ext>
                </a:extLst>
              </a:tr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AREA: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ARTES </a:t>
                      </a:r>
                      <a:endParaRPr lang="es-MX" sz="1600" b="1" u="sng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Coordina sus movimientos según el ritmo de la música, los ajusta, los cambia y secuencia</a:t>
                      </a:r>
                      <a:endParaRPr lang="es-ES_tradnl" sz="16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4647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843813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9511525"/>
              </p:ext>
            </p:extLst>
          </p:nvPr>
        </p:nvGraphicFramePr>
        <p:xfrm>
          <a:off x="0" y="0"/>
          <a:ext cx="6858000" cy="914282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3051546312"/>
                    </a:ext>
                  </a:extLst>
                </a:gridCol>
              </a:tblGrid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NOMBRE DEL ALUMNO:</a:t>
                      </a:r>
                    </a:p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32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MIA ABIGAIL JUÁREZ URSUA</a:t>
                      </a:r>
                      <a:r>
                        <a:rPr lang="es-MX" sz="3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es-ES_tradnl" sz="3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582613"/>
                  </a:ext>
                </a:extLst>
              </a:tr>
              <a:tr h="1171135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LENGUAJE Y 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COMUNICACIÓN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327389"/>
                  </a:ext>
                </a:extLst>
              </a:tr>
              <a:tr h="103749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 DE FORMACIÓN: PENSAMIENTO </a:t>
                      </a:r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MATEMÁTICO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569982"/>
                  </a:ext>
                </a:extLst>
              </a:tr>
              <a:tr h="1441938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EXPLORACIÓN Y CONOCIMIENTO DEL MUNDO NATURAL Y SOCIAL </a:t>
                      </a:r>
                      <a:endParaRPr lang="es-MX" sz="1600" b="1" u="sng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642645"/>
                  </a:ext>
                </a:extLst>
              </a:tr>
              <a:tr h="1213339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EDUCACIÓN </a:t>
                      </a:r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FISÍCA</a:t>
                      </a:r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:</a:t>
                      </a:r>
                      <a:endParaRPr lang="es-MX" sz="1600" b="1" u="sng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CC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358839"/>
                  </a:ext>
                </a:extLst>
              </a:tr>
              <a:tr h="123092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ÁREA: SOCIO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EMOCIONAL</a:t>
                      </a:r>
                    </a:p>
                  </a:txBody>
                  <a:tcPr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922234"/>
                  </a:ext>
                </a:extLst>
              </a:tr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AREA: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ARTES </a:t>
                      </a:r>
                      <a:endParaRPr lang="es-MX" sz="1600" b="1" u="sng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464705"/>
                  </a:ext>
                </a:extLst>
              </a:tr>
            </a:tbl>
          </a:graphicData>
        </a:graphic>
      </p:graphicFrame>
      <p:sp>
        <p:nvSpPr>
          <p:cNvPr id="3" name="Rectángulo redondeado 2"/>
          <p:cNvSpPr/>
          <p:nvPr/>
        </p:nvSpPr>
        <p:spPr>
          <a:xfrm rot="19363319">
            <a:off x="103569" y="3875302"/>
            <a:ext cx="6859005" cy="19682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NO CUENTA CON ELEMENTOS PARA EVALUAR </a:t>
            </a:r>
            <a:endParaRPr lang="es-ES_tradnl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703130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4855487"/>
              </p:ext>
            </p:extLst>
          </p:nvPr>
        </p:nvGraphicFramePr>
        <p:xfrm>
          <a:off x="0" y="0"/>
          <a:ext cx="6858000" cy="914282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3051546312"/>
                    </a:ext>
                  </a:extLst>
                </a:gridCol>
              </a:tblGrid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NOMBRE DEL ALUMNO:</a:t>
                      </a:r>
                    </a:p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32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ANGEL OIRAM REYES BARBOZA </a:t>
                      </a:r>
                      <a:endParaRPr lang="es-ES_tradnl" sz="3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582613"/>
                  </a:ext>
                </a:extLst>
              </a:tr>
              <a:tr h="1171135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LENGUAJE Y 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COMUNICACIÓN</a:t>
                      </a:r>
                    </a:p>
                    <a:p>
                      <a:pPr algn="ctr"/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Escucha con atención lecturas de cuentos y narraciones, participa expresando su opinión sobre el tema. </a:t>
                      </a:r>
                      <a:endParaRPr lang="es-MX" sz="16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327389"/>
                  </a:ext>
                </a:extLst>
              </a:tr>
              <a:tr h="103749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 DE FORMACIÓN: PENSAMIENTO </a:t>
                      </a:r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MATEMÁTICO</a:t>
                      </a:r>
                    </a:p>
                    <a:p>
                      <a:pPr algn="ctr"/>
                      <a:r>
                        <a:rPr lang="es-MX" sz="1600" b="1" u="non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Utiliza unidades de medida no convencionales para medir objetos de su entorno. (Puerta,</a:t>
                      </a:r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mesas, sillas)</a:t>
                      </a:r>
                      <a:endParaRPr lang="es-MX" sz="1600" b="1" u="none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569982"/>
                  </a:ext>
                </a:extLst>
              </a:tr>
              <a:tr h="1441938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EXPLORACIÓN Y CONOCIMIENTO DEL MUNDO NATURAL Y SOCIAL </a:t>
                      </a:r>
                      <a:endParaRPr lang="es-MX" sz="1600" b="1" u="sng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Observa característica&lt;s del medio natural  y los fenómenos que ocurren en la naturaleza y los describe con sus propias palabras.</a:t>
                      </a:r>
                      <a:endParaRPr lang="es-MX" sz="16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642645"/>
                  </a:ext>
                </a:extLst>
              </a:tr>
              <a:tr h="1213339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EDUCACIÓN </a:t>
                      </a:r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FISÍCA:</a:t>
                      </a:r>
                    </a:p>
                    <a:p>
                      <a:pPr algn="ctr"/>
                      <a:r>
                        <a:rPr lang="es-MX" sz="1600" b="1" u="non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Coordina movimientos</a:t>
                      </a:r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que implican velocidad y equilibrio </a:t>
                      </a:r>
                      <a:endParaRPr lang="es-ES_tradnl" sz="16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CC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358839"/>
                  </a:ext>
                </a:extLst>
              </a:tr>
              <a:tr h="123092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ÁREA: SOCIO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EMOCIONAL</a:t>
                      </a:r>
                    </a:p>
                    <a:p>
                      <a:pPr algn="ctr"/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Muestra entusiasmo y motivación por participar en actividades retadoras.</a:t>
                      </a:r>
                      <a:endParaRPr lang="es-MX" sz="16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922234"/>
                  </a:ext>
                </a:extLst>
              </a:tr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AREA: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ARTES </a:t>
                      </a:r>
                      <a:endParaRPr lang="es-MX" sz="1600" b="1" u="sng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Utiliza objetos y vestimenta cotidiana para jugar a representar diferentes personajes y situaciones</a:t>
                      </a:r>
                      <a:endParaRPr lang="es-ES_tradnl" sz="16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4647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676285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3209589"/>
              </p:ext>
            </p:extLst>
          </p:nvPr>
        </p:nvGraphicFramePr>
        <p:xfrm>
          <a:off x="0" y="0"/>
          <a:ext cx="6858000" cy="914282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3051546312"/>
                    </a:ext>
                  </a:extLst>
                </a:gridCol>
              </a:tblGrid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NOMBRE DEL ALUMNO:</a:t>
                      </a:r>
                    </a:p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32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TANIA RENATA</a:t>
                      </a:r>
                      <a:r>
                        <a:rPr lang="es-MX" sz="3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RODRÍGUEZ VEGA </a:t>
                      </a:r>
                      <a:endParaRPr lang="es-ES_tradnl" sz="3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582613"/>
                  </a:ext>
                </a:extLst>
              </a:tr>
              <a:tr h="1171135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LENGUAJE Y 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COMUNICACIÓN</a:t>
                      </a:r>
                    </a:p>
                    <a:p>
                      <a:pPr algn="ctr"/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Escucha con atención lecturas de cuentos y narraciones, participa expresando su opinión sobre el tema. </a:t>
                      </a:r>
                      <a:endParaRPr lang="es-MX" sz="16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327389"/>
                  </a:ext>
                </a:extLst>
              </a:tr>
              <a:tr h="103749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 DE FORMACIÓN: PENSAMIENTO </a:t>
                      </a:r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MATEMÁTICO</a:t>
                      </a:r>
                    </a:p>
                    <a:p>
                      <a:pPr algn="ctr"/>
                      <a:r>
                        <a:rPr lang="es-MX" sz="1600" b="1" u="non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Utiliza unidades de medida no convencionales para medir objetos de su entorno. (Puerta,</a:t>
                      </a:r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mesas, sillas)</a:t>
                      </a:r>
                      <a:endParaRPr lang="es-MX" sz="1600" b="1" u="none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569982"/>
                  </a:ext>
                </a:extLst>
              </a:tr>
              <a:tr h="1441938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EXPLORACIÓN Y CONOCIMIENTO DEL MUNDO NATURAL Y SOCIAL </a:t>
                      </a:r>
                      <a:endParaRPr lang="es-MX" sz="1600" b="1" u="sng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Observa característica&lt;s del medio natural  y los fenómenos que ocurren en la naturaleza y los describe con sus propias palabras.</a:t>
                      </a:r>
                      <a:endParaRPr lang="es-MX" sz="16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642645"/>
                  </a:ext>
                </a:extLst>
              </a:tr>
              <a:tr h="1213339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EDUCACIÓN </a:t>
                      </a:r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FISÍCA:</a:t>
                      </a:r>
                    </a:p>
                    <a:p>
                      <a:pPr algn="ctr"/>
                      <a:r>
                        <a:rPr lang="es-MX" sz="1600" b="1" u="non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Coordina movimientos</a:t>
                      </a:r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que implican velocidad y equilibrio </a:t>
                      </a:r>
                      <a:endParaRPr lang="es-ES_tradnl" sz="16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CC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358839"/>
                  </a:ext>
                </a:extLst>
              </a:tr>
              <a:tr h="123092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ÁREA: SOCIO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EMOCIONAL</a:t>
                      </a:r>
                    </a:p>
                    <a:p>
                      <a:pPr algn="ctr"/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Muestra entusiasmo y motivación por participar en actividades retadoras.</a:t>
                      </a:r>
                      <a:endParaRPr lang="es-MX" sz="16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922234"/>
                  </a:ext>
                </a:extLst>
              </a:tr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AREA: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ARTES </a:t>
                      </a:r>
                      <a:endParaRPr lang="es-MX" sz="1600" b="1" u="sng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Utiliza objetos y vestimenta cotidiana para jugar a representar diferentes personajes y situaciones</a:t>
                      </a:r>
                      <a:endParaRPr lang="es-ES_tradnl" sz="16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4647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2460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9085743"/>
              </p:ext>
            </p:extLst>
          </p:nvPr>
        </p:nvGraphicFramePr>
        <p:xfrm>
          <a:off x="0" y="0"/>
          <a:ext cx="6858000" cy="917330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3051546312"/>
                    </a:ext>
                  </a:extLst>
                </a:gridCol>
              </a:tblGrid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NOMBRE DEL ALUMNO:</a:t>
                      </a:r>
                    </a:p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32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EUNICE</a:t>
                      </a:r>
                      <a:r>
                        <a:rPr lang="es-MX" sz="3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JETZIBA CONSTANTE GAMEZ </a:t>
                      </a:r>
                      <a:endParaRPr lang="es-ES_tradnl" sz="3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582613"/>
                  </a:ext>
                </a:extLst>
              </a:tr>
              <a:tr h="1171135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LENGUAJE Y COMUNICACIÓN </a:t>
                      </a:r>
                    </a:p>
                    <a:p>
                      <a:pPr algn="ctr"/>
                      <a:r>
                        <a:rPr lang="es-MX" sz="20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Expresa sus ideas acerca del contenido de un texto y hace preguntas sobre lo que le interesa conocer</a:t>
                      </a:r>
                      <a:endParaRPr lang="es-ES_tradnl" sz="20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327389"/>
                  </a:ext>
                </a:extLst>
              </a:tr>
              <a:tr h="103749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 DE FORMACIÓN: PENSAMIENTO </a:t>
                      </a:r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MATEMÁTICO</a:t>
                      </a:r>
                    </a:p>
                    <a:p>
                      <a:pPr algn="ctr"/>
                      <a:r>
                        <a:rPr lang="es-MX" sz="1600" b="1" u="non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Identifica</a:t>
                      </a:r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algunas relaciones de equivalencia entre monedas de $1, $2, en situaciones reales o ficticias de compra y venta.</a:t>
                      </a:r>
                      <a:endParaRPr lang="es-MX" sz="1600" b="1" u="none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569982"/>
                  </a:ext>
                </a:extLst>
              </a:tr>
              <a:tr h="1441938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EXPLORACIÓN Y CONOCIMIENTO DEL MUNDO NATURAL Y SOCIAL </a:t>
                      </a:r>
                    </a:p>
                    <a:p>
                      <a:pPr algn="ctr"/>
                      <a:r>
                        <a:rPr lang="es-MX" sz="20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Describe características que observa de la fauna y flora presentados en imágenes </a:t>
                      </a:r>
                      <a:endParaRPr lang="es-ES_tradnl" sz="20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642645"/>
                  </a:ext>
                </a:extLst>
              </a:tr>
              <a:tr h="1213339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EDUCACIÓN FISÍCA:</a:t>
                      </a:r>
                    </a:p>
                    <a:p>
                      <a:pPr algn="ctr"/>
                      <a:r>
                        <a:rPr lang="es-MX" sz="1600" b="1" u="non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Logra</a:t>
                      </a:r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realizar movimientos de locomoción favoreciendo su motricidad fina y gruesa</a:t>
                      </a:r>
                      <a:endParaRPr lang="es-ES_tradnl" sz="16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CC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358839"/>
                  </a:ext>
                </a:extLst>
              </a:tr>
              <a:tr h="123092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ÁREA: SOCIO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EMOCIONAL</a:t>
                      </a:r>
                    </a:p>
                    <a:p>
                      <a:pPr algn="ctr"/>
                      <a:r>
                        <a:rPr lang="es-MX" sz="20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Utiliza el lenguaje para expresar sus necesidades pero se le dificulta regular sus emociones e impulsos</a:t>
                      </a:r>
                      <a:endParaRPr lang="es-ES_tradnl" sz="20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922234"/>
                  </a:ext>
                </a:extLst>
              </a:tr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AREA: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ARTES </a:t>
                      </a:r>
                    </a:p>
                    <a:p>
                      <a:pPr algn="ctr"/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Reflexiona y expresa sus ideas y sentimientos al observar diversas imágenes en una pintura</a:t>
                      </a:r>
                      <a:endParaRPr lang="es-ES_tradnl" sz="16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4647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31860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299819"/>
              </p:ext>
            </p:extLst>
          </p:nvPr>
        </p:nvGraphicFramePr>
        <p:xfrm>
          <a:off x="0" y="0"/>
          <a:ext cx="6858000" cy="917330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3051546312"/>
                    </a:ext>
                  </a:extLst>
                </a:gridCol>
              </a:tblGrid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NOMBRE DEL ALUMNO:</a:t>
                      </a:r>
                    </a:p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32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LYA ITZAYANA</a:t>
                      </a:r>
                      <a:r>
                        <a:rPr lang="es-MX" sz="3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ESQUIVEL CASTAÑEDA</a:t>
                      </a:r>
                      <a:endParaRPr lang="es-ES_tradnl" sz="3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582613"/>
                  </a:ext>
                </a:extLst>
              </a:tr>
              <a:tr h="1171135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LENGUAJE Y 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COMUNICACIÓN</a:t>
                      </a:r>
                    </a:p>
                    <a:p>
                      <a:pPr algn="ctr"/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Escucha con atención lecturas de cuentos y narraciones, participa expresando su opinión sobre el tema. </a:t>
                      </a:r>
                      <a:endParaRPr lang="es-MX" sz="16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327389"/>
                  </a:ext>
                </a:extLst>
              </a:tr>
              <a:tr h="103749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 DE FORMACIÓN: PENSAMIENTO </a:t>
                      </a:r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MATEMÁTICO</a:t>
                      </a:r>
                    </a:p>
                    <a:p>
                      <a:pPr algn="ctr"/>
                      <a:r>
                        <a:rPr lang="es-MX" sz="1600" b="1" u="non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Utiliza unidades de medida no convencionales para medir objetos de su entorno. (Puerta,</a:t>
                      </a:r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mesas, sillas)</a:t>
                      </a:r>
                      <a:endParaRPr lang="es-MX" sz="1600" b="1" u="none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569982"/>
                  </a:ext>
                </a:extLst>
              </a:tr>
              <a:tr h="1441938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EXPLORACIÓN Y CONOCIMIENTO DEL MUNDO NATURAL Y SOCIAL </a:t>
                      </a:r>
                      <a:endParaRPr lang="es-MX" sz="1600" b="1" u="sng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Observa característica&lt;s del medio natural  y los fenómenos que ocurren en la naturaleza y los describe con sus propias palabras.</a:t>
                      </a:r>
                      <a:endParaRPr lang="es-MX" sz="16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642645"/>
                  </a:ext>
                </a:extLst>
              </a:tr>
              <a:tr h="1213339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EDUCACIÓN </a:t>
                      </a:r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FISÍCA:</a:t>
                      </a:r>
                    </a:p>
                    <a:p>
                      <a:pPr algn="ctr"/>
                      <a:r>
                        <a:rPr lang="es-MX" sz="1600" b="1" u="non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Coordina movimientos</a:t>
                      </a:r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que implican velocidad y equilibrio </a:t>
                      </a:r>
                      <a:endParaRPr lang="es-ES_tradnl" sz="16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CC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358839"/>
                  </a:ext>
                </a:extLst>
              </a:tr>
              <a:tr h="123092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ÁREA: SOCIO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EMOCIONAL</a:t>
                      </a:r>
                    </a:p>
                    <a:p>
                      <a:pPr algn="ctr"/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Muestra entusiasmo y motivación por participar en actividades retadoras.</a:t>
                      </a:r>
                      <a:endParaRPr lang="es-MX" sz="16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922234"/>
                  </a:ext>
                </a:extLst>
              </a:tr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AREA: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ARTES </a:t>
                      </a:r>
                      <a:endParaRPr lang="es-MX" sz="1600" b="1" u="sng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Utiliza objetos y vestimenta cotidiana para jugar a representar diferentes personajes y situaciones</a:t>
                      </a:r>
                      <a:endParaRPr lang="es-ES_tradnl" sz="16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4647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3074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NIVEL EN DESARROLLO</a:t>
            </a:r>
            <a:endParaRPr lang="es-ES_tradnl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696896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3203399"/>
              </p:ext>
            </p:extLst>
          </p:nvPr>
        </p:nvGraphicFramePr>
        <p:xfrm>
          <a:off x="0" y="0"/>
          <a:ext cx="6858000" cy="914282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3051546312"/>
                    </a:ext>
                  </a:extLst>
                </a:gridCol>
              </a:tblGrid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NOMBRE DEL ALUMNO:</a:t>
                      </a:r>
                    </a:p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32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SANTIAGO ARRIAGA SANCHEZ</a:t>
                      </a:r>
                      <a:r>
                        <a:rPr lang="es-MX" sz="3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es-ES_tradnl" sz="3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582613"/>
                  </a:ext>
                </a:extLst>
              </a:tr>
              <a:tr h="1171135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LENGUAJE Y COMUNICACIÓN </a:t>
                      </a:r>
                    </a:p>
                    <a:p>
                      <a:pPr algn="ctr"/>
                      <a:r>
                        <a:rPr lang="es-MX" sz="20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Expresa sus ideas acerca del contenido de un texto y hace preguntas sobre lo que le interesa conocer</a:t>
                      </a:r>
                      <a:endParaRPr lang="es-ES_tradnl" sz="20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327389"/>
                  </a:ext>
                </a:extLst>
              </a:tr>
              <a:tr h="103749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 DE FORMACIÓN: PENSAMIENTO </a:t>
                      </a:r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MATEMÁTICO</a:t>
                      </a:r>
                    </a:p>
                    <a:p>
                      <a:pPr algn="ctr"/>
                      <a:r>
                        <a:rPr lang="es-MX" sz="1600" b="1" u="non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Cuenta</a:t>
                      </a:r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del 1 al 10 y los comunica de manera oral y escrita. </a:t>
                      </a:r>
                      <a:endParaRPr lang="es-MX" sz="1600" b="1" u="none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s-MX" sz="1600" b="1" u="sng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569982"/>
                  </a:ext>
                </a:extLst>
              </a:tr>
              <a:tr h="1441938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EXPLORACIÓN Y CONOCIMIENTO DEL MUNDO NATURAL Y SOCIAL </a:t>
                      </a:r>
                    </a:p>
                    <a:p>
                      <a:pPr algn="ctr"/>
                      <a:r>
                        <a:rPr lang="es-MX" sz="20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Describe características que observa de la fauna y flora presentados en imágenes </a:t>
                      </a:r>
                      <a:endParaRPr lang="es-ES_tradnl" sz="20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642645"/>
                  </a:ext>
                </a:extLst>
              </a:tr>
              <a:tr h="1213339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EDUCACIÓN FISÍCA:</a:t>
                      </a:r>
                    </a:p>
                    <a:p>
                      <a:pPr algn="ctr"/>
                      <a:r>
                        <a:rPr lang="es-MX" sz="1600" b="1" u="non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Usa pocas herramientas</a:t>
                      </a:r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, instrumentos y materiales que requieren control y precisión en movimientos.</a:t>
                      </a:r>
                      <a:endParaRPr lang="es-ES_tradnl" sz="16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CC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358839"/>
                  </a:ext>
                </a:extLst>
              </a:tr>
              <a:tr h="123092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ÁREA: SOCIO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EMOCIONAL</a:t>
                      </a:r>
                    </a:p>
                    <a:p>
                      <a:pPr algn="ctr"/>
                      <a:r>
                        <a:rPr lang="es-MX" sz="20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Utiliza el lenguaje para expresar sus necesidades pero se le dificulta regular sus emociones e impulsos</a:t>
                      </a:r>
                      <a:endParaRPr lang="es-ES_tradnl" sz="20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922234"/>
                  </a:ext>
                </a:extLst>
              </a:tr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AREA: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ARTES </a:t>
                      </a:r>
                      <a:endParaRPr lang="es-MX" sz="1600" b="1" u="sng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s-MX" sz="16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Con guía, comunica emociones mediante la expresión  corporal.</a:t>
                      </a:r>
                      <a:endParaRPr lang="es-ES_tradnl" sz="16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4647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79446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7496379"/>
              </p:ext>
            </p:extLst>
          </p:nvPr>
        </p:nvGraphicFramePr>
        <p:xfrm>
          <a:off x="0" y="0"/>
          <a:ext cx="6858000" cy="917330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3051546312"/>
                    </a:ext>
                  </a:extLst>
                </a:gridCol>
              </a:tblGrid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NOMBRE DEL ALUMNO:</a:t>
                      </a:r>
                    </a:p>
                    <a:p>
                      <a:pPr algn="ctr"/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32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AMERICA MONSERRAT BLANCO MENDOZA</a:t>
                      </a:r>
                      <a:endParaRPr lang="es-ES_tradnl" sz="3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582613"/>
                  </a:ext>
                </a:extLst>
              </a:tr>
              <a:tr h="1171135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LENGUAJE Y COMUNICACIÓN </a:t>
                      </a:r>
                    </a:p>
                    <a:p>
                      <a:pPr algn="ctr"/>
                      <a:r>
                        <a:rPr lang="es-MX" sz="20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Expresa sus ideas acerca del contenido de un texto y hace preguntas sobre lo que le interesa conocer</a:t>
                      </a:r>
                      <a:endParaRPr lang="es-ES_tradnl" sz="20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327389"/>
                  </a:ext>
                </a:extLst>
              </a:tr>
              <a:tr h="103749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 DE FORMACIÓN: PENSAMIENTO </a:t>
                      </a:r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MATEMÁTICO</a:t>
                      </a:r>
                    </a:p>
                    <a:p>
                      <a:pPr algn="ctr"/>
                      <a:r>
                        <a:rPr lang="es-MX" sz="1800" b="1" u="non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Conoce los números de forma escrita y oral  del 1 al 10</a:t>
                      </a:r>
                      <a:endParaRPr lang="es-MX" sz="1800" b="1" u="none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569982"/>
                  </a:ext>
                </a:extLst>
              </a:tr>
              <a:tr h="1441938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DE FORMACIÓN: EXPLORACIÓN Y CONOCIMIENTO DEL MUNDO NATURAL Y SOCIAL </a:t>
                      </a:r>
                    </a:p>
                    <a:p>
                      <a:pPr algn="ctr"/>
                      <a:r>
                        <a:rPr lang="es-MX" sz="20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Describe características que observa de la fauna y flora presentados en imágenes </a:t>
                      </a:r>
                      <a:endParaRPr lang="es-ES_tradnl" sz="20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642645"/>
                  </a:ext>
                </a:extLst>
              </a:tr>
              <a:tr h="1213339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EDUCACIÓN FISÍCA:</a:t>
                      </a:r>
                    </a:p>
                    <a:p>
                      <a:pPr algn="ctr"/>
                      <a:r>
                        <a:rPr lang="es-MX" sz="1800" b="1" u="non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Propone</a:t>
                      </a:r>
                      <a:r>
                        <a:rPr lang="es-MX" sz="18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algunas respuestas motrices y expresivas ante un mismo problema de actividades lúdicas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.</a:t>
                      </a:r>
                      <a:endParaRPr lang="es-MX" sz="1600" b="1" u="sng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CC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358839"/>
                  </a:ext>
                </a:extLst>
              </a:tr>
              <a:tr h="1230923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ÁREA: SOCIO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EMOCIONAL</a:t>
                      </a:r>
                    </a:p>
                    <a:p>
                      <a:pPr algn="ctr"/>
                      <a:r>
                        <a:rPr lang="es-MX" sz="20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Utiliza el lenguaje para expresar sus necesidades pero se le dificulta regular sus emociones e impulsos</a:t>
                      </a:r>
                      <a:endParaRPr lang="es-ES_tradnl" sz="20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922234"/>
                  </a:ext>
                </a:extLst>
              </a:tr>
              <a:tr h="1524000">
                <a:tc>
                  <a:txBody>
                    <a:bodyPr/>
                    <a:lstStyle/>
                    <a:p>
                      <a:pPr algn="ctr"/>
                      <a:r>
                        <a:rPr lang="es-MX" sz="16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AREA:</a:t>
                      </a:r>
                      <a:r>
                        <a:rPr lang="es-MX" sz="1600" b="1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ARTES </a:t>
                      </a:r>
                      <a:endParaRPr lang="es-MX" sz="1600" b="1" u="sng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s-MX" sz="20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Sigue el ritmo de la música mediante movimientos espontáneos de su cuerpo </a:t>
                      </a:r>
                      <a:endParaRPr lang="es-ES_tradnl" sz="20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4647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95776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292</TotalTime>
  <Words>3823</Words>
  <Application>Microsoft Office PowerPoint</Application>
  <PresentationFormat>Carta (216 x 279 mm)</PresentationFormat>
  <Paragraphs>427</Paragraphs>
  <Slides>42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42</vt:i4>
      </vt:variant>
    </vt:vector>
  </HeadingPairs>
  <TitlesOfParts>
    <vt:vector size="47" baseType="lpstr">
      <vt:lpstr>Arial</vt:lpstr>
      <vt:lpstr>Calibri</vt:lpstr>
      <vt:lpstr>Calibri Light</vt:lpstr>
      <vt:lpstr>Century Gothic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yadiraapolomoo@gmail.com</dc:creator>
  <cp:lastModifiedBy>yadiraapolomoo@gmail.com</cp:lastModifiedBy>
  <cp:revision>27</cp:revision>
  <dcterms:created xsi:type="dcterms:W3CDTF">2021-05-26T00:17:32Z</dcterms:created>
  <dcterms:modified xsi:type="dcterms:W3CDTF">2021-05-27T19:19:32Z</dcterms:modified>
</cp:coreProperties>
</file>