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0" r:id="rId12"/>
    <p:sldId id="269" r:id="rId13"/>
    <p:sldId id="271" r:id="rId14"/>
    <p:sldId id="267" r:id="rId15"/>
    <p:sldId id="268"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A5CC9566-6B70-4A54-81F5-72BF05018A39}" type="datetimeFigureOut">
              <a:rPr lang="es-MX" smtClean="0"/>
              <a:t>27/05/2021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147537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5CC9566-6B70-4A54-81F5-72BF05018A39}" type="datetimeFigureOut">
              <a:rPr lang="es-MX" smtClean="0"/>
              <a:t>27/05/2021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296942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5CC9566-6B70-4A54-81F5-72BF05018A39}" type="datetimeFigureOut">
              <a:rPr lang="es-MX" smtClean="0"/>
              <a:t>27/05/2021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401196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5CC9566-6B70-4A54-81F5-72BF05018A39}" type="datetimeFigureOut">
              <a:rPr lang="es-MX" smtClean="0"/>
              <a:t>27/05/2021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15948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5CC9566-6B70-4A54-81F5-72BF05018A39}" type="datetimeFigureOut">
              <a:rPr lang="es-MX" smtClean="0"/>
              <a:t>27/05/2021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371346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5CC9566-6B70-4A54-81F5-72BF05018A39}" type="datetimeFigureOut">
              <a:rPr lang="es-MX" smtClean="0"/>
              <a:t>27/05/2021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8335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5CC9566-6B70-4A54-81F5-72BF05018A39}" type="datetimeFigureOut">
              <a:rPr lang="es-MX" smtClean="0"/>
              <a:t>27/05/2021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78156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A5CC9566-6B70-4A54-81F5-72BF05018A39}" type="datetimeFigureOut">
              <a:rPr lang="es-MX" smtClean="0"/>
              <a:t>27/05/2021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93357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5CC9566-6B70-4A54-81F5-72BF05018A39}" type="datetimeFigureOut">
              <a:rPr lang="es-MX" smtClean="0"/>
              <a:t>27/05/2021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7052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5CC9566-6B70-4A54-81F5-72BF05018A39}" type="datetimeFigureOut">
              <a:rPr lang="es-MX" smtClean="0"/>
              <a:t>27/05/2021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153536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5CC9566-6B70-4A54-81F5-72BF05018A39}" type="datetimeFigureOut">
              <a:rPr lang="es-MX" smtClean="0"/>
              <a:t>27/05/2021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5C401E2-26D2-4B44-B064-00BB3A86532D}" type="slidenum">
              <a:rPr lang="es-MX" smtClean="0"/>
              <a:t>‹Nº›</a:t>
            </a:fld>
            <a:endParaRPr lang="es-MX"/>
          </a:p>
        </p:txBody>
      </p:sp>
    </p:spTree>
    <p:extLst>
      <p:ext uri="{BB962C8B-B14F-4D97-AF65-F5344CB8AC3E}">
        <p14:creationId xmlns:p14="http://schemas.microsoft.com/office/powerpoint/2010/main" val="90632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9566-6B70-4A54-81F5-72BF05018A39}" type="datetimeFigureOut">
              <a:rPr lang="es-MX" smtClean="0"/>
              <a:t>27/05/2021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401E2-26D2-4B44-B064-00BB3A86532D}" type="slidenum">
              <a:rPr lang="es-MX" smtClean="0"/>
              <a:t>‹Nº›</a:t>
            </a:fld>
            <a:endParaRPr lang="es-MX"/>
          </a:p>
        </p:txBody>
      </p:sp>
    </p:spTree>
    <p:extLst>
      <p:ext uri="{BB962C8B-B14F-4D97-AF65-F5344CB8AC3E}">
        <p14:creationId xmlns:p14="http://schemas.microsoft.com/office/powerpoint/2010/main" val="1346737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2675620" y="225515"/>
            <a:ext cx="6984776" cy="646331"/>
          </a:xfrm>
          <a:prstGeom prst="rect">
            <a:avLst/>
          </a:prstGeom>
        </p:spPr>
        <p:txBody>
          <a:bodyPr wrap="square">
            <a:spAutoFit/>
          </a:bodyPr>
          <a:lstStyle/>
          <a:p>
            <a:pPr algn="ctr"/>
            <a:r>
              <a:rPr lang="es-MX" b="1" dirty="0"/>
              <a:t>ESCUELA NORMAL DE EDUCACIÓN PREESCOLAR DEL </a:t>
            </a:r>
            <a:endParaRPr lang="es-MX" dirty="0"/>
          </a:p>
          <a:p>
            <a:pPr algn="ctr"/>
            <a:r>
              <a:rPr lang="es-MX" b="1" dirty="0"/>
              <a:t>ESTADO DE COAHUILA DE ZARAGOZA</a:t>
            </a:r>
            <a:endParaRPr lang="es-MX" dirty="0"/>
          </a:p>
        </p:txBody>
      </p:sp>
      <p:pic>
        <p:nvPicPr>
          <p:cNvPr id="3" name="4 Imagen"/>
          <p:cNvPicPr/>
          <p:nvPr/>
        </p:nvPicPr>
        <p:blipFill rotWithShape="1">
          <a:blip r:embed="rId2">
            <a:extLst>
              <a:ext uri="{BEBA8EAE-BF5A-486C-A8C5-ECC9F3942E4B}">
                <a14:imgProps xmlns:a14="http://schemas.microsoft.com/office/drawing/2010/main">
                  <a14:imgLayer r:embed="rId3">
                    <a14:imgEffect>
                      <a14:backgroundRemoval t="3788" b="96212" l="9938" r="89441"/>
                    </a14:imgEffect>
                  </a14:imgLayer>
                </a14:imgProps>
              </a:ext>
              <a:ext uri="{28A0092B-C50C-407E-A947-70E740481C1C}">
                <a14:useLocalDpi xmlns:a14="http://schemas.microsoft.com/office/drawing/2010/main" val="0"/>
              </a:ext>
            </a:extLst>
          </a:blip>
          <a:srcRect l="19231" r="15385"/>
          <a:stretch/>
        </p:blipFill>
        <p:spPr bwMode="auto">
          <a:xfrm>
            <a:off x="5375920" y="871846"/>
            <a:ext cx="1440160" cy="1378563"/>
          </a:xfrm>
          <a:prstGeom prst="rect">
            <a:avLst/>
          </a:prstGeom>
          <a:noFill/>
        </p:spPr>
      </p:pic>
      <p:sp>
        <p:nvSpPr>
          <p:cNvPr id="4" name="5 Rectángulo"/>
          <p:cNvSpPr/>
          <p:nvPr/>
        </p:nvSpPr>
        <p:spPr>
          <a:xfrm>
            <a:off x="1540024" y="2420888"/>
            <a:ext cx="7940352" cy="369332"/>
          </a:xfrm>
          <a:prstGeom prst="rect">
            <a:avLst/>
          </a:prstGeom>
        </p:spPr>
        <p:txBody>
          <a:bodyPr wrap="square">
            <a:spAutoFit/>
          </a:bodyPr>
          <a:lstStyle/>
          <a:p>
            <a:r>
              <a:rPr lang="es-MX" b="1" dirty="0">
                <a:latin typeface="Century Gothic" panose="020B0502020202020204" pitchFamily="34" charset="0"/>
              </a:rPr>
              <a:t>Institución de Práctica</a:t>
            </a:r>
            <a:r>
              <a:rPr lang="es-MX" dirty="0">
                <a:latin typeface="Century Gothic" panose="020B0502020202020204" pitchFamily="34" charset="0"/>
              </a:rPr>
              <a:t>: Jardín de Niños “ María L. Pérez de Arreola”. </a:t>
            </a:r>
          </a:p>
        </p:txBody>
      </p:sp>
      <p:sp>
        <p:nvSpPr>
          <p:cNvPr id="5" name="6 Rectángulo"/>
          <p:cNvSpPr/>
          <p:nvPr/>
        </p:nvSpPr>
        <p:spPr>
          <a:xfrm>
            <a:off x="1522359" y="3129363"/>
            <a:ext cx="5599610" cy="369332"/>
          </a:xfrm>
          <a:prstGeom prst="rect">
            <a:avLst/>
          </a:prstGeom>
        </p:spPr>
        <p:txBody>
          <a:bodyPr wrap="none">
            <a:spAutoFit/>
          </a:bodyPr>
          <a:lstStyle/>
          <a:p>
            <a:r>
              <a:rPr lang="es-MX" b="1" dirty="0">
                <a:latin typeface="Century Gothic" panose="020B0502020202020204" pitchFamily="34" charset="0"/>
              </a:rPr>
              <a:t>Grado en el que realiza su práctica</a:t>
            </a:r>
            <a:r>
              <a:rPr lang="es-MX" dirty="0">
                <a:latin typeface="Century Gothic" panose="020B0502020202020204" pitchFamily="34" charset="0"/>
              </a:rPr>
              <a:t>: 2° C y 3° B.</a:t>
            </a:r>
          </a:p>
        </p:txBody>
      </p:sp>
      <p:sp>
        <p:nvSpPr>
          <p:cNvPr id="6" name="7 Rectángulo"/>
          <p:cNvSpPr/>
          <p:nvPr/>
        </p:nvSpPr>
        <p:spPr>
          <a:xfrm>
            <a:off x="1522496" y="3469412"/>
            <a:ext cx="8038968" cy="369332"/>
          </a:xfrm>
          <a:prstGeom prst="rect">
            <a:avLst/>
          </a:prstGeom>
        </p:spPr>
        <p:txBody>
          <a:bodyPr wrap="square">
            <a:spAutoFit/>
          </a:bodyPr>
          <a:lstStyle/>
          <a:p>
            <a:r>
              <a:rPr lang="es-MX" b="1" dirty="0">
                <a:latin typeface="Century Gothic" panose="020B0502020202020204" pitchFamily="34" charset="0"/>
              </a:rPr>
              <a:t>Nombre del Educador(a) Titular: </a:t>
            </a:r>
            <a:r>
              <a:rPr lang="es-MX" dirty="0">
                <a:latin typeface="Century Gothic" panose="020B0502020202020204" pitchFamily="34" charset="0"/>
              </a:rPr>
              <a:t>Tamara Castillón Meza </a:t>
            </a:r>
          </a:p>
        </p:txBody>
      </p:sp>
      <p:sp>
        <p:nvSpPr>
          <p:cNvPr id="7" name="8 Rectángulo"/>
          <p:cNvSpPr/>
          <p:nvPr/>
        </p:nvSpPr>
        <p:spPr>
          <a:xfrm>
            <a:off x="1594277" y="3922520"/>
            <a:ext cx="2829490" cy="923330"/>
          </a:xfrm>
          <a:prstGeom prst="rect">
            <a:avLst/>
          </a:prstGeom>
        </p:spPr>
        <p:txBody>
          <a:bodyPr wrap="square">
            <a:spAutoFit/>
          </a:bodyPr>
          <a:lstStyle/>
          <a:p>
            <a:r>
              <a:rPr lang="es-MX" b="1" dirty="0">
                <a:latin typeface="Century Gothic" panose="020B0502020202020204" pitchFamily="34" charset="0"/>
              </a:rPr>
              <a:t>Total de alumnos</a:t>
            </a:r>
            <a:r>
              <a:rPr lang="es-MX" dirty="0">
                <a:latin typeface="Century Gothic" panose="020B0502020202020204" pitchFamily="34" charset="0"/>
              </a:rPr>
              <a:t>: </a:t>
            </a:r>
            <a:r>
              <a:rPr lang="es-MX" dirty="0" smtClean="0">
                <a:latin typeface="Century Gothic" panose="020B0502020202020204" pitchFamily="34" charset="0"/>
              </a:rPr>
              <a:t>34</a:t>
            </a:r>
            <a:endParaRPr lang="es-MX" dirty="0">
              <a:latin typeface="Century Gothic" panose="020B0502020202020204" pitchFamily="34" charset="0"/>
            </a:endParaRPr>
          </a:p>
          <a:p>
            <a:r>
              <a:rPr lang="es-MX" dirty="0">
                <a:latin typeface="Century Gothic" panose="020B0502020202020204" pitchFamily="34" charset="0"/>
              </a:rPr>
              <a:t>Niños: 17</a:t>
            </a:r>
          </a:p>
          <a:p>
            <a:r>
              <a:rPr lang="es-MX" dirty="0">
                <a:latin typeface="Century Gothic" panose="020B0502020202020204" pitchFamily="34" charset="0"/>
              </a:rPr>
              <a:t>Niñas: </a:t>
            </a:r>
            <a:r>
              <a:rPr lang="es-MX" dirty="0" smtClean="0">
                <a:latin typeface="Century Gothic" panose="020B0502020202020204" pitchFamily="34" charset="0"/>
              </a:rPr>
              <a:t>17</a:t>
            </a:r>
            <a:endParaRPr lang="es-MX" dirty="0">
              <a:latin typeface="Century Gothic" panose="020B0502020202020204" pitchFamily="34" charset="0"/>
            </a:endParaRPr>
          </a:p>
        </p:txBody>
      </p:sp>
      <p:sp>
        <p:nvSpPr>
          <p:cNvPr id="8" name="9 Rectángulo"/>
          <p:cNvSpPr/>
          <p:nvPr/>
        </p:nvSpPr>
        <p:spPr>
          <a:xfrm>
            <a:off x="1540024" y="4992808"/>
            <a:ext cx="7796336" cy="646331"/>
          </a:xfrm>
          <a:prstGeom prst="rect">
            <a:avLst/>
          </a:prstGeom>
        </p:spPr>
        <p:txBody>
          <a:bodyPr wrap="square">
            <a:spAutoFit/>
          </a:bodyPr>
          <a:lstStyle/>
          <a:p>
            <a:r>
              <a:rPr lang="es-MX" b="1" dirty="0">
                <a:latin typeface="Century Gothic" panose="020B0502020202020204" pitchFamily="34" charset="0"/>
              </a:rPr>
              <a:t>Período de Práctica:</a:t>
            </a:r>
            <a:r>
              <a:rPr lang="es-MX" dirty="0">
                <a:latin typeface="Century Gothic" panose="020B0502020202020204" pitchFamily="34" charset="0"/>
              </a:rPr>
              <a:t> Del  </a:t>
            </a:r>
            <a:r>
              <a:rPr lang="es-MX" dirty="0" smtClean="0">
                <a:latin typeface="Century Gothic" panose="020B0502020202020204" pitchFamily="34" charset="0"/>
              </a:rPr>
              <a:t>01 de Marzo </a:t>
            </a:r>
            <a:r>
              <a:rPr lang="es-MX" dirty="0">
                <a:latin typeface="Century Gothic" panose="020B0502020202020204" pitchFamily="34" charset="0"/>
              </a:rPr>
              <a:t>al  </a:t>
            </a:r>
            <a:r>
              <a:rPr lang="es-MX" dirty="0" smtClean="0">
                <a:latin typeface="Century Gothic" panose="020B0502020202020204" pitchFamily="34" charset="0"/>
              </a:rPr>
              <a:t>02 </a:t>
            </a:r>
            <a:r>
              <a:rPr lang="es-MX" dirty="0">
                <a:latin typeface="Century Gothic" panose="020B0502020202020204" pitchFamily="34" charset="0"/>
              </a:rPr>
              <a:t>de </a:t>
            </a:r>
            <a:r>
              <a:rPr lang="es-MX" dirty="0" smtClean="0">
                <a:latin typeface="Century Gothic" panose="020B0502020202020204" pitchFamily="34" charset="0"/>
              </a:rPr>
              <a:t>Julio </a:t>
            </a:r>
            <a:r>
              <a:rPr lang="es-MX" dirty="0">
                <a:latin typeface="Century Gothic" panose="020B0502020202020204" pitchFamily="34" charset="0"/>
              </a:rPr>
              <a:t>de </a:t>
            </a:r>
            <a:r>
              <a:rPr lang="es-MX" dirty="0" smtClean="0">
                <a:latin typeface="Century Gothic" panose="020B0502020202020204" pitchFamily="34" charset="0"/>
              </a:rPr>
              <a:t>2021 </a:t>
            </a:r>
            <a:endParaRPr lang="es-MX" dirty="0">
              <a:latin typeface="Century Gothic" panose="020B0502020202020204" pitchFamily="34" charset="0"/>
            </a:endParaRPr>
          </a:p>
          <a:p>
            <a:r>
              <a:rPr lang="es-MX" dirty="0">
                <a:latin typeface="Century Gothic" panose="020B0502020202020204" pitchFamily="34" charset="0"/>
              </a:rPr>
              <a:t> </a:t>
            </a:r>
          </a:p>
        </p:txBody>
      </p:sp>
      <p:sp>
        <p:nvSpPr>
          <p:cNvPr id="9" name="10 Rectángulo"/>
          <p:cNvSpPr/>
          <p:nvPr/>
        </p:nvSpPr>
        <p:spPr>
          <a:xfrm>
            <a:off x="1549777" y="5471126"/>
            <a:ext cx="8585738" cy="369332"/>
          </a:xfrm>
          <a:prstGeom prst="rect">
            <a:avLst/>
          </a:prstGeom>
        </p:spPr>
        <p:txBody>
          <a:bodyPr wrap="square">
            <a:spAutoFit/>
          </a:bodyPr>
          <a:lstStyle/>
          <a:p>
            <a:r>
              <a:rPr lang="es-MX" b="1" dirty="0">
                <a:latin typeface="Century Gothic" panose="020B0502020202020204" pitchFamily="34" charset="0"/>
              </a:rPr>
              <a:t>Nombre del Alumno Practicante:</a:t>
            </a:r>
            <a:r>
              <a:rPr lang="es-MX" dirty="0">
                <a:latin typeface="Century Gothic" panose="020B0502020202020204" pitchFamily="34" charset="0"/>
              </a:rPr>
              <a:t> Jimena Guadalupe Charles Hernández </a:t>
            </a:r>
          </a:p>
        </p:txBody>
      </p:sp>
      <p:sp>
        <p:nvSpPr>
          <p:cNvPr id="10" name="Rectángulo 1"/>
          <p:cNvSpPr/>
          <p:nvPr/>
        </p:nvSpPr>
        <p:spPr>
          <a:xfrm>
            <a:off x="3863753" y="6010709"/>
            <a:ext cx="4935967" cy="369332"/>
          </a:xfrm>
          <a:prstGeom prst="rect">
            <a:avLst/>
          </a:prstGeom>
        </p:spPr>
        <p:txBody>
          <a:bodyPr wrap="none">
            <a:spAutoFit/>
          </a:bodyPr>
          <a:lstStyle/>
          <a:p>
            <a:r>
              <a:rPr lang="es-MX" b="1" dirty="0">
                <a:latin typeface="Century Gothic" panose="020B0502020202020204" pitchFamily="34" charset="0"/>
              </a:rPr>
              <a:t>Grado:</a:t>
            </a:r>
            <a:r>
              <a:rPr lang="es-MX" dirty="0">
                <a:latin typeface="Century Gothic" panose="020B0502020202020204" pitchFamily="34" charset="0"/>
              </a:rPr>
              <a:t> 4° </a:t>
            </a:r>
            <a:r>
              <a:rPr lang="es-MX" b="1" dirty="0">
                <a:latin typeface="Century Gothic" panose="020B0502020202020204" pitchFamily="34" charset="0"/>
              </a:rPr>
              <a:t>Sección</a:t>
            </a:r>
            <a:r>
              <a:rPr lang="es-MX" dirty="0">
                <a:latin typeface="Century Gothic" panose="020B0502020202020204" pitchFamily="34" charset="0"/>
              </a:rPr>
              <a:t>: “B” </a:t>
            </a:r>
            <a:r>
              <a:rPr lang="es-MX" b="1" dirty="0">
                <a:latin typeface="Century Gothic" panose="020B0502020202020204" pitchFamily="34" charset="0"/>
              </a:rPr>
              <a:t>Número de Lista</a:t>
            </a:r>
            <a:r>
              <a:rPr lang="es-MX" dirty="0">
                <a:latin typeface="Century Gothic" panose="020B0502020202020204" pitchFamily="34" charset="0"/>
              </a:rPr>
              <a:t>:  4</a:t>
            </a:r>
          </a:p>
        </p:txBody>
      </p:sp>
      <p:sp>
        <p:nvSpPr>
          <p:cNvPr id="11" name="CuadroTexto 10"/>
          <p:cNvSpPr txBox="1"/>
          <p:nvPr/>
        </p:nvSpPr>
        <p:spPr>
          <a:xfrm>
            <a:off x="1537498" y="2729300"/>
            <a:ext cx="6500431" cy="369332"/>
          </a:xfrm>
          <a:prstGeom prst="rect">
            <a:avLst/>
          </a:prstGeom>
          <a:noFill/>
        </p:spPr>
        <p:txBody>
          <a:bodyPr wrap="square" rtlCol="0">
            <a:spAutoFit/>
          </a:bodyPr>
          <a:lstStyle/>
          <a:p>
            <a:r>
              <a:rPr lang="es-MX" b="1" dirty="0">
                <a:latin typeface="Century Gothic" panose="020B0502020202020204" pitchFamily="34" charset="0"/>
              </a:rPr>
              <a:t>Clave:     </a:t>
            </a:r>
            <a:r>
              <a:rPr lang="es-MX" dirty="0">
                <a:latin typeface="Century Gothic" panose="020B0502020202020204" pitchFamily="34" charset="0"/>
              </a:rPr>
              <a:t>05EJN0118Z                          </a:t>
            </a:r>
            <a:r>
              <a:rPr lang="es-MX" b="1" dirty="0">
                <a:latin typeface="Century Gothic" panose="020B0502020202020204" pitchFamily="34" charset="0"/>
              </a:rPr>
              <a:t>Zona Escolar</a:t>
            </a:r>
            <a:r>
              <a:rPr lang="es-MX" dirty="0">
                <a:latin typeface="Century Gothic" panose="020B0502020202020204" pitchFamily="34" charset="0"/>
              </a:rPr>
              <a:t>: 107 </a:t>
            </a:r>
          </a:p>
        </p:txBody>
      </p:sp>
    </p:spTree>
    <p:extLst>
      <p:ext uri="{BB962C8B-B14F-4D97-AF65-F5344CB8AC3E}">
        <p14:creationId xmlns:p14="http://schemas.microsoft.com/office/powerpoint/2010/main" val="4129430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JUEVES</a:t>
            </a:r>
            <a:r>
              <a:rPr lang="es-ES_tradnl" b="1" dirty="0" smtClean="0">
                <a:latin typeface="Century Gothic" pitchFamily="34" charset="0"/>
              </a:rPr>
              <a:t> </a:t>
            </a:r>
            <a:r>
              <a:rPr lang="es-ES_tradnl" b="1" dirty="0" smtClean="0">
                <a:latin typeface="Century Gothic" pitchFamily="34" charset="0"/>
              </a:rPr>
              <a:t>03</a:t>
            </a:r>
            <a:r>
              <a:rPr lang="es-ES_tradnl" b="1" dirty="0" smtClean="0">
                <a:latin typeface="Century Gothic" pitchFamily="34" charset="0"/>
              </a:rPr>
              <a:t> DE JUNIO DE </a:t>
            </a:r>
            <a:r>
              <a:rPr lang="es-ES_tradnl" b="1" dirty="0" smtClean="0">
                <a:latin typeface="Century Gothic" pitchFamily="34" charset="0"/>
              </a:rPr>
              <a:t>2021</a:t>
            </a:r>
            <a:endParaRPr lang="es-ES" b="1" dirty="0">
              <a:latin typeface="Century Gothic" pitchFamily="34" charset="0"/>
            </a:endParaRPr>
          </a:p>
        </p:txBody>
      </p:sp>
      <p:sp>
        <p:nvSpPr>
          <p:cNvPr id="4" name="6 CuadroTexto"/>
          <p:cNvSpPr txBox="1"/>
          <p:nvPr/>
        </p:nvSpPr>
        <p:spPr>
          <a:xfrm>
            <a:off x="6917789" y="0"/>
            <a:ext cx="5274212" cy="615553"/>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a:p>
            <a:r>
              <a:rPr lang="es-ES_tradnl" sz="1600" dirty="0" smtClean="0">
                <a:latin typeface="Century Gothic" pitchFamily="34" charset="0"/>
              </a:rPr>
              <a:t>Alfabeto móvil casero, hoja de máquina, colores.</a:t>
            </a:r>
            <a:endParaRPr lang="es-ES_tradnl" sz="1600" dirty="0" smtClean="0">
              <a:latin typeface="Century Gothic" pitchFamily="34" charset="0"/>
            </a:endParaRPr>
          </a:p>
        </p:txBody>
      </p:sp>
      <p:graphicFrame>
        <p:nvGraphicFramePr>
          <p:cNvPr id="5" name="3 Tabla"/>
          <p:cNvGraphicFramePr>
            <a:graphicFrameLocks noGrp="1"/>
          </p:cNvGraphicFramePr>
          <p:nvPr>
            <p:extLst>
              <p:ext uri="{D42A27DB-BD31-4B8C-83A1-F6EECF244321}">
                <p14:modId xmlns:p14="http://schemas.microsoft.com/office/powerpoint/2010/main" val="595594346"/>
              </p:ext>
            </p:extLst>
          </p:nvPr>
        </p:nvGraphicFramePr>
        <p:xfrm>
          <a:off x="1274618" y="1012740"/>
          <a:ext cx="9956800" cy="1432560"/>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t>
                      </a:r>
                      <a:r>
                        <a:rPr lang="es-ES_tradnl" sz="1800" baseline="0" dirty="0" smtClean="0"/>
                        <a:t>Juego con mi nombre</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Lenguaje y Comunicación.</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b="0" baseline="0" dirty="0" smtClean="0">
                          <a:latin typeface="Century Gothic" pitchFamily="34" charset="0"/>
                        </a:rPr>
                        <a:t>Escribe su nombre con diversos propósitos e identifica el de algunos compañeros.</a:t>
                      </a:r>
                      <a:endParaRPr lang="es-MX" sz="1600" b="0" baseline="0" dirty="0" smtClean="0">
                        <a:latin typeface="Century Gothic" pitchFamily="34" charset="0"/>
                      </a:endParaRP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ES_tradnl" sz="1600" baseline="0" dirty="0" smtClean="0">
                          <a:latin typeface="Century Gothic" pitchFamily="34" charset="0"/>
                        </a:rPr>
                        <a:t>Escribe su nombre.</a:t>
                      </a:r>
                      <a:endParaRPr lang="es-ES" sz="16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2562080587"/>
              </p:ext>
            </p:extLst>
          </p:nvPr>
        </p:nvGraphicFramePr>
        <p:xfrm>
          <a:off x="1597456" y="2705779"/>
          <a:ext cx="9311123" cy="2823527"/>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r>
                        <a:rPr lang="es-ES_tradnl" b="0" baseline="0" dirty="0" smtClean="0">
                          <a:latin typeface="Century Gothic" pitchFamily="34" charset="0"/>
                        </a:rPr>
                        <a:t>Identifica las letras que conforman su nombre. </a:t>
                      </a:r>
                      <a:endParaRPr lang="es-ES_tradnl" b="0" baseline="0" dirty="0" smtClean="0">
                        <a:latin typeface="Century Gothic" pitchFamily="34" charset="0"/>
                      </a:endParaRPr>
                    </a:p>
                    <a:p>
                      <a:r>
                        <a:rPr lang="es-ES_tradnl" b="1" baseline="0" dirty="0" smtClean="0">
                          <a:latin typeface="Century Gothic" pitchFamily="34" charset="0"/>
                        </a:rPr>
                        <a:t>Desarrollo:</a:t>
                      </a:r>
                    </a:p>
                    <a:p>
                      <a:r>
                        <a:rPr lang="es-ES_tradnl" b="0" baseline="0" dirty="0" smtClean="0">
                          <a:latin typeface="Century Gothic" pitchFamily="34" charset="0"/>
                        </a:rPr>
                        <a:t>Escribe su nombre en una hoja de máquina (De forma horizontal), forma nuevas palabras a partir de las letras de su nombre, utiliza el alfabeto móvil casero. </a:t>
                      </a:r>
                      <a:endParaRPr lang="es-ES_tradnl" b="0" baseline="0" dirty="0" smtClean="0">
                        <a:latin typeface="Century Gothic" pitchFamily="34" charset="0"/>
                      </a:endParaRPr>
                    </a:p>
                    <a:p>
                      <a:r>
                        <a:rPr lang="es-ES_tradnl" b="1" baseline="0" dirty="0" smtClean="0">
                          <a:latin typeface="Century Gothic" pitchFamily="34" charset="0"/>
                        </a:rPr>
                        <a:t>Cierre: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Comparte con el grupo las palabras que ha formado.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Toma una fotografía de la actividad y la envía como evidencia. </a:t>
                      </a:r>
                      <a:endParaRPr lang="es-ES_tradnl" b="1"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9927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88696"/>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mayo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445523348"/>
              </p:ext>
            </p:extLst>
          </p:nvPr>
        </p:nvGraphicFramePr>
        <p:xfrm>
          <a:off x="450272" y="1210927"/>
          <a:ext cx="11301846" cy="1049980"/>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a:t>
                      </a:r>
                      <a:r>
                        <a:rPr lang="es-MX" sz="1600" b="1" baseline="0" dirty="0" smtClean="0">
                          <a:effectLst/>
                          <a:latin typeface="Century Gothic" panose="020B0502020202020204" pitchFamily="34" charset="0"/>
                        </a:rPr>
                        <a:t> </a:t>
                      </a:r>
                      <a:r>
                        <a:rPr lang="es-ES_tradnl" sz="1600" b="0" baseline="0" dirty="0" smtClean="0">
                          <a:latin typeface="Century Gothic" pitchFamily="34" charset="0"/>
                        </a:rPr>
                        <a:t>Exploración y Comprensión del Mundo Natural y Social.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a:t>
                      </a:r>
                      <a:r>
                        <a:rPr lang="es-MX" sz="1600" dirty="0" smtClean="0">
                          <a:effectLst/>
                          <a:latin typeface="Century Gothic" panose="020B0502020202020204" pitchFamily="34" charset="0"/>
                        </a:rPr>
                        <a:t>Mundo Natural.</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baseline="0" dirty="0" smtClean="0">
                          <a:effectLst/>
                          <a:latin typeface="Century Gothic" panose="020B0502020202020204" pitchFamily="34" charset="0"/>
                        </a:rPr>
                        <a:t> </a:t>
                      </a:r>
                      <a:r>
                        <a:rPr lang="es-MX" sz="1600" b="0" baseline="0" dirty="0" smtClean="0">
                          <a:effectLst/>
                          <a:latin typeface="Century Gothic" panose="020B0502020202020204" pitchFamily="34" charset="0"/>
                        </a:rPr>
                        <a:t>Cuidado de la salud.</a:t>
                      </a:r>
                      <a:endParaRPr lang="es-MX"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a:t>
                      </a:r>
                      <a:r>
                        <a:rPr lang="es-MX" sz="1600" b="1" baseline="0" dirty="0" smtClean="0">
                          <a:effectLst/>
                          <a:latin typeface="Century Gothic" panose="020B0502020202020204" pitchFamily="34" charset="0"/>
                        </a:rPr>
                        <a:t> </a:t>
                      </a:r>
                      <a:r>
                        <a:rPr lang="es-MX" sz="1600" b="0" baseline="0" dirty="0" smtClean="0">
                          <a:latin typeface="Century Gothic" pitchFamily="34" charset="0"/>
                        </a:rPr>
                        <a:t>Practica hábitos de higiene personal para mantenerse saludable. </a:t>
                      </a: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19605968"/>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Conoce qué es la higiene y su relación con la salud.</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Practica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hábitos de higiene personal y los registra honestamente en su tabla.</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Identifica diferentes medidas o consejos para conservar la salud bucal.</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Reconoce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qué alimentos son o no, dañinos para los dientes.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34749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88696"/>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mayo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269785919"/>
              </p:ext>
            </p:extLst>
          </p:nvPr>
        </p:nvGraphicFramePr>
        <p:xfrm>
          <a:off x="450272" y="1210927"/>
          <a:ext cx="11301846" cy="1310901"/>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a:t>
                      </a:r>
                      <a:r>
                        <a:rPr lang="es-MX" sz="1600" b="1" baseline="0" dirty="0" smtClean="0">
                          <a:effectLst/>
                          <a:latin typeface="Century Gothic" panose="020B0502020202020204" pitchFamily="34" charset="0"/>
                        </a:rPr>
                        <a:t> </a:t>
                      </a:r>
                      <a:r>
                        <a:rPr lang="es-ES_tradnl" sz="1600" b="0" baseline="0" dirty="0" smtClean="0">
                          <a:effectLst/>
                          <a:latin typeface="Century Gothic" pitchFamily="34" charset="0"/>
                        </a:rPr>
                        <a:t>Pensamiento matemático.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a:t>
                      </a:r>
                      <a:r>
                        <a:rPr lang="es-MX" sz="1600" dirty="0" smtClean="0">
                          <a:effectLst/>
                          <a:latin typeface="Century Gothic" panose="020B0502020202020204" pitchFamily="34" charset="0"/>
                        </a:rPr>
                        <a:t>Número, álgebra y variación.</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baseline="0" dirty="0" smtClean="0">
                          <a:effectLst/>
                          <a:latin typeface="Century Gothic" panose="020B0502020202020204" pitchFamily="34" charset="0"/>
                        </a:rPr>
                        <a:t> </a:t>
                      </a:r>
                      <a:r>
                        <a:rPr lang="es-MX" sz="1600" b="0" baseline="0" dirty="0" smtClean="0">
                          <a:effectLst/>
                          <a:latin typeface="Century Gothic" panose="020B0502020202020204" pitchFamily="34" charset="0"/>
                        </a:rPr>
                        <a:t>Número. </a:t>
                      </a:r>
                      <a:endParaRPr lang="es-MX"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a:t>
                      </a:r>
                      <a:r>
                        <a:rPr lang="es-MX" sz="1600" b="1" baseline="0" dirty="0" smtClean="0">
                          <a:effectLst/>
                          <a:latin typeface="Century Gothic" panose="020B0502020202020204" pitchFamily="34" charset="0"/>
                        </a:rPr>
                        <a:t> </a:t>
                      </a:r>
                      <a:r>
                        <a:rPr lang="es-MX" sz="1600" b="0" baseline="0" dirty="0" smtClean="0">
                          <a:latin typeface="Century Gothic" pitchFamily="34" charset="0"/>
                        </a:rPr>
                        <a:t>Identifica algunas relaciones de equivalencia entre monedas de $1, $2, $5 y $10 en situaciones reales o ficticias de compra y venta.</a:t>
                      </a:r>
                      <a:endParaRPr lang="es-MX" sz="1600" b="0" baseline="0" dirty="0" smtClean="0">
                        <a:latin typeface="Century Gothic" pitchFamily="34" charset="0"/>
                      </a:endParaRP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163827379"/>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Identifica cuál es la utilidad del dinero y en su caso, de las monedas. </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Reconoce la equivalencia entre monedas, principalmente de $1 y $2.</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Utiliza</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monedas de $1 y $2 al comprar diferentes productos, realiza correctamente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el conteo de éstas.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Sigue las indicaciones de la actividad</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al colorear la cantidad de monedas que se señalan.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3885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3424047" y="21128"/>
            <a:ext cx="4680520" cy="461665"/>
          </a:xfrm>
          <a:prstGeom prst="rect">
            <a:avLst/>
          </a:prstGeom>
          <a:noFill/>
        </p:spPr>
        <p:txBody>
          <a:bodyPr wrap="square" rtlCol="0">
            <a:spAutoFit/>
          </a:bodyPr>
          <a:lstStyle/>
          <a:p>
            <a:pPr algn="ctr"/>
            <a:r>
              <a:rPr lang="es-MX" sz="2400" b="1" dirty="0">
                <a:solidFill>
                  <a:srgbClr val="FF7C80"/>
                </a:solidFill>
                <a:latin typeface="Kristen ITC" panose="03050502040202030202" pitchFamily="66" charset="0"/>
              </a:rPr>
              <a:t>Instrumento de evaluación</a:t>
            </a:r>
          </a:p>
        </p:txBody>
      </p:sp>
      <p:sp>
        <p:nvSpPr>
          <p:cNvPr id="3" name="Rectángulo 2"/>
          <p:cNvSpPr/>
          <p:nvPr/>
        </p:nvSpPr>
        <p:spPr>
          <a:xfrm>
            <a:off x="450272" y="675780"/>
            <a:ext cx="11907982" cy="388696"/>
          </a:xfrm>
          <a:prstGeom prst="rect">
            <a:avLst/>
          </a:prstGeom>
        </p:spPr>
        <p:txBody>
          <a:bodyPr wrap="square">
            <a:spAutoFit/>
          </a:bodyPr>
          <a:lstStyle/>
          <a:p>
            <a:pPr>
              <a:lnSpc>
                <a:spcPct val="107000"/>
              </a:lnSpc>
              <a:spcAft>
                <a:spcPts val="800"/>
              </a:spcAft>
            </a:pPr>
            <a:r>
              <a:rPr lang="es-MX" b="1" dirty="0">
                <a:latin typeface="Century Gothic" panose="020B0502020202020204" pitchFamily="34" charset="0"/>
                <a:ea typeface="Calibri" panose="020F0502020204030204" pitchFamily="34" charset="0"/>
                <a:cs typeface="Times New Roman" panose="02020603050405020304" pitchFamily="18" charset="0"/>
              </a:rPr>
              <a:t>Alumno:</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                                                                                       </a:t>
            </a:r>
            <a:r>
              <a:rPr lang="es-MX" b="1" dirty="0" smtClean="0">
                <a:latin typeface="Century Gothic" panose="020B0502020202020204" pitchFamily="34" charset="0"/>
                <a:ea typeface="Calibri" panose="020F0502020204030204" pitchFamily="34" charset="0"/>
                <a:cs typeface="Times New Roman" panose="02020603050405020304" pitchFamily="18" charset="0"/>
              </a:rPr>
              <a:t>Fecha</a:t>
            </a:r>
            <a:r>
              <a:rPr lang="es-MX" b="1" dirty="0">
                <a:latin typeface="Century Gothic" panose="020B0502020202020204" pitchFamily="34" charset="0"/>
                <a:ea typeface="Calibri" panose="020F0502020204030204" pitchFamily="34" charset="0"/>
                <a:cs typeface="Times New Roman" panose="02020603050405020304" pitchFamily="18" charset="0"/>
              </a:rPr>
              <a:t>:</a:t>
            </a:r>
            <a:r>
              <a:rPr lang="es-MX" dirty="0">
                <a:latin typeface="Century Gothic" panose="020B0502020202020204" pitchFamily="34" charset="0"/>
                <a:ea typeface="Calibri" panose="020F0502020204030204" pitchFamily="34" charset="0"/>
                <a:cs typeface="Times New Roman" panose="02020603050405020304" pitchFamily="18" charset="0"/>
              </a:rPr>
              <a:t> </a:t>
            </a:r>
            <a:r>
              <a:rPr lang="es-MX" dirty="0" smtClean="0">
                <a:latin typeface="Century Gothic" panose="020B0502020202020204" pitchFamily="34" charset="0"/>
                <a:ea typeface="Calibri" panose="020F0502020204030204" pitchFamily="34" charset="0"/>
                <a:cs typeface="Times New Roman" panose="02020603050405020304" pitchFamily="18" charset="0"/>
              </a:rPr>
              <a:t>__ mayo </a:t>
            </a:r>
            <a:r>
              <a:rPr lang="es-MX" dirty="0">
                <a:latin typeface="Century Gothic" panose="020B0502020202020204" pitchFamily="34" charset="0"/>
                <a:ea typeface="Calibri" panose="020F0502020204030204" pitchFamily="34" charset="0"/>
                <a:cs typeface="Times New Roman" panose="02020603050405020304" pitchFamily="18" charset="0"/>
              </a:rPr>
              <a:t>de 2021</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59547159"/>
              </p:ext>
            </p:extLst>
          </p:nvPr>
        </p:nvGraphicFramePr>
        <p:xfrm>
          <a:off x="450272" y="1210927"/>
          <a:ext cx="11301846" cy="1310901"/>
        </p:xfrm>
        <a:graphic>
          <a:graphicData uri="http://schemas.openxmlformats.org/drawingml/2006/table">
            <a:tbl>
              <a:tblPr firstRow="1" firstCol="1" bandRow="1">
                <a:tableStyleId>{5940675A-B579-460E-94D1-54222C63F5DA}</a:tableStyleId>
              </a:tblPr>
              <a:tblGrid>
                <a:gridCol w="5281101">
                  <a:extLst>
                    <a:ext uri="{9D8B030D-6E8A-4147-A177-3AD203B41FA5}">
                      <a16:colId xmlns:a16="http://schemas.microsoft.com/office/drawing/2014/main" val="1434595358"/>
                    </a:ext>
                  </a:extLst>
                </a:gridCol>
                <a:gridCol w="6020745">
                  <a:extLst>
                    <a:ext uri="{9D8B030D-6E8A-4147-A177-3AD203B41FA5}">
                      <a16:colId xmlns:a16="http://schemas.microsoft.com/office/drawing/2014/main" val="283663808"/>
                    </a:ext>
                  </a:extLst>
                </a:gridCol>
              </a:tblGrid>
              <a:tr h="253487">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smtClean="0">
                          <a:effectLst/>
                          <a:latin typeface="Century Gothic" panose="020B0502020202020204" pitchFamily="34" charset="0"/>
                        </a:rPr>
                        <a:t>Campo formativo/área de desarrollo:</a:t>
                      </a:r>
                      <a:r>
                        <a:rPr lang="es-MX" sz="1600" b="1" baseline="0" dirty="0" smtClean="0">
                          <a:effectLst/>
                          <a:latin typeface="Century Gothic" panose="020B0502020202020204" pitchFamily="34" charset="0"/>
                        </a:rPr>
                        <a:t> </a:t>
                      </a:r>
                      <a:r>
                        <a:rPr lang="es-ES_tradnl" sz="1600" b="0" baseline="0" dirty="0" smtClean="0">
                          <a:effectLst/>
                          <a:latin typeface="Century Gothic" pitchFamily="34" charset="0"/>
                        </a:rPr>
                        <a:t>Lenguaje y Comunicación. </a:t>
                      </a:r>
                      <a:endParaRPr lang="es-ES_tradnl" sz="1600" b="1" baseline="0" dirty="0" smtClean="0">
                        <a:latin typeface="Century Gothic" pitchFamily="34" charset="0"/>
                      </a:endParaRPr>
                    </a:p>
                  </a:txBody>
                  <a:tcPr marL="68580" marR="68580" marT="0" marB="0">
                    <a:solidFill>
                      <a:schemeClr val="accent3">
                        <a:lumMod val="20000"/>
                        <a:lumOff val="80000"/>
                      </a:schemeClr>
                    </a:solidFill>
                  </a:tcPr>
                </a:tc>
                <a:tc hMerge="1">
                  <a:txBody>
                    <a:bodyPr/>
                    <a:lstStyle/>
                    <a:p>
                      <a:endParaRPr lang="es-MX"/>
                    </a:p>
                  </a:txBody>
                  <a:tcPr/>
                </a:tc>
                <a:extLst>
                  <a:ext uri="{0D108BD9-81ED-4DB2-BD59-A6C34878D82A}">
                    <a16:rowId xmlns:a16="http://schemas.microsoft.com/office/drawing/2014/main" val="3637043313"/>
                  </a:ext>
                </a:extLst>
              </a:tr>
              <a:tr h="253487">
                <a:tc>
                  <a:txBody>
                    <a:bodyPr/>
                    <a:lstStyle/>
                    <a:p>
                      <a:pPr algn="just">
                        <a:lnSpc>
                          <a:spcPct val="107000"/>
                        </a:lnSpc>
                        <a:spcAft>
                          <a:spcPts val="0"/>
                        </a:spcAft>
                      </a:pPr>
                      <a:r>
                        <a:rPr lang="es-MX" sz="1600" b="1" dirty="0">
                          <a:effectLst/>
                          <a:latin typeface="Century Gothic" panose="020B0502020202020204" pitchFamily="34" charset="0"/>
                        </a:rPr>
                        <a:t>Organizador curricular 1</a:t>
                      </a:r>
                      <a:r>
                        <a:rPr lang="es-MX" sz="1600" dirty="0" smtClean="0">
                          <a:effectLst/>
                          <a:latin typeface="Century Gothic" panose="020B0502020202020204" pitchFamily="34" charset="0"/>
                        </a:rPr>
                        <a:t>: Participación social. </a:t>
                      </a:r>
                      <a:endParaRPr lang="es-MX"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b="1" dirty="0">
                          <a:effectLst/>
                          <a:latin typeface="Century Gothic" panose="020B0502020202020204" pitchFamily="34" charset="0"/>
                        </a:rPr>
                        <a:t>Organizador curricular </a:t>
                      </a:r>
                      <a:r>
                        <a:rPr lang="es-MX" sz="1600" b="1" dirty="0" smtClean="0">
                          <a:effectLst/>
                          <a:latin typeface="Century Gothic" panose="020B0502020202020204" pitchFamily="34" charset="0"/>
                        </a:rPr>
                        <a:t>2</a:t>
                      </a:r>
                      <a:r>
                        <a:rPr lang="es-MX" sz="1600" b="1" dirty="0" smtClean="0">
                          <a:effectLst/>
                          <a:latin typeface="Century Gothic" panose="020B0502020202020204" pitchFamily="34" charset="0"/>
                        </a:rPr>
                        <a:t>:</a:t>
                      </a:r>
                      <a:r>
                        <a:rPr lang="es-MX" sz="1600" b="0" dirty="0" smtClean="0">
                          <a:effectLst/>
                          <a:latin typeface="Century Gothic" panose="020B0502020202020204" pitchFamily="34" charset="0"/>
                        </a:rPr>
                        <a:t> Uso de documentos que regulan la convivencia. </a:t>
                      </a:r>
                      <a:endParaRPr lang="es-MX" sz="1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506"/>
                  </a:ext>
                </a:extLst>
              </a:tr>
              <a:tr h="528136">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600" b="1" dirty="0">
                          <a:effectLst/>
                          <a:latin typeface="Century Gothic" panose="020B0502020202020204" pitchFamily="34" charset="0"/>
                        </a:rPr>
                        <a:t>Aprendizaje esperado</a:t>
                      </a:r>
                      <a:r>
                        <a:rPr lang="es-MX" sz="1600" b="1" dirty="0" smtClean="0">
                          <a:effectLst/>
                          <a:latin typeface="Century Gothic" panose="020B0502020202020204" pitchFamily="34" charset="0"/>
                        </a:rPr>
                        <a:t>: </a:t>
                      </a:r>
                      <a:r>
                        <a:rPr lang="es-MX" sz="1600" b="0" baseline="0" dirty="0" smtClean="0">
                          <a:latin typeface="Century Gothic" pitchFamily="34" charset="0"/>
                        </a:rPr>
                        <a:t>Escribe su nombre con diversos propósitos e identifica el de algunos compañeros.</a:t>
                      </a:r>
                      <a:endParaRPr lang="es-MX" sz="1600" b="0" dirty="0" smtClean="0">
                        <a:latin typeface="Century Gothic" panose="020B0502020202020204" pitchFamily="34" charset="0"/>
                      </a:endParaRPr>
                    </a:p>
                  </a:txBody>
                  <a:tcPr marL="68580" marR="68580" marT="0" marB="0"/>
                </a:tc>
                <a:tc hMerge="1">
                  <a:txBody>
                    <a:bodyPr/>
                    <a:lstStyle/>
                    <a:p>
                      <a:endParaRPr lang="es-MX"/>
                    </a:p>
                  </a:txBody>
                  <a:tcPr/>
                </a:tc>
                <a:extLst>
                  <a:ext uri="{0D108BD9-81ED-4DB2-BD59-A6C34878D82A}">
                    <a16:rowId xmlns:a16="http://schemas.microsoft.com/office/drawing/2014/main" val="68147564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474330258"/>
              </p:ext>
            </p:extLst>
          </p:nvPr>
        </p:nvGraphicFramePr>
        <p:xfrm>
          <a:off x="374652" y="2715884"/>
          <a:ext cx="6639212" cy="2289035"/>
        </p:xfrm>
        <a:graphic>
          <a:graphicData uri="http://schemas.openxmlformats.org/drawingml/2006/table">
            <a:tbl>
              <a:tblPr firstRow="1" firstCol="1" bandRow="1">
                <a:tableStyleId>{5940675A-B579-460E-94D1-54222C63F5DA}</a:tableStyleId>
              </a:tblPr>
              <a:tblGrid>
                <a:gridCol w="6639212">
                  <a:extLst>
                    <a:ext uri="{9D8B030D-6E8A-4147-A177-3AD203B41FA5}">
                      <a16:colId xmlns:a16="http://schemas.microsoft.com/office/drawing/2014/main" val="852920904"/>
                    </a:ext>
                  </a:extLst>
                </a:gridCol>
              </a:tblGrid>
              <a:tr h="372658">
                <a:tc>
                  <a:txBody>
                    <a:bodyPr/>
                    <a:lstStyle/>
                    <a:p>
                      <a:pPr algn="just">
                        <a:lnSpc>
                          <a:spcPct val="107000"/>
                        </a:lnSpc>
                        <a:spcAft>
                          <a:spcPts val="0"/>
                        </a:spcAft>
                      </a:pPr>
                      <a:r>
                        <a:rPr lang="es-MX" sz="1600" b="1" dirty="0">
                          <a:effectLst/>
                          <a:latin typeface="Century Gothic" panose="020B0502020202020204" pitchFamily="34" charset="0"/>
                        </a:rPr>
                        <a:t>Indicadores</a:t>
                      </a:r>
                      <a:r>
                        <a:rPr lang="es-MX" sz="1600" b="1" dirty="0" smtClean="0">
                          <a:effectLst/>
                          <a:latin typeface="Century Gothic" panose="020B0502020202020204" pitchFamily="34" charset="0"/>
                        </a:rPr>
                        <a:t>:</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CCC"/>
                    </a:solidFill>
                  </a:tcPr>
                </a:tc>
                <a:extLst>
                  <a:ext uri="{0D108BD9-81ED-4DB2-BD59-A6C34878D82A}">
                    <a16:rowId xmlns:a16="http://schemas.microsoft.com/office/drawing/2014/main" val="4242980647"/>
                  </a:ext>
                </a:extLst>
              </a:tr>
              <a:tr h="350894">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Identifica su nombre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y lo escribe con o sin ayuda de un portador de textos.</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345495"/>
                  </a:ext>
                </a:extLst>
              </a:tr>
              <a:tr h="481772">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Reconoce qué letras conforman</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su nombre.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887676"/>
                  </a:ext>
                </a:extLst>
              </a:tr>
              <a:tr h="548651">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Distingue el nombre de sus compañeros, cuáles son cortos y cuáles son largos.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704588"/>
                  </a:ext>
                </a:extLst>
              </a:tr>
              <a:tr h="535060">
                <a:tc>
                  <a:txBody>
                    <a:bodyPr/>
                    <a:lstStyle/>
                    <a:p>
                      <a:pPr marL="0" lvl="0" indent="0" algn="just">
                        <a:lnSpc>
                          <a:spcPct val="107000"/>
                        </a:lnSpc>
                        <a:spcAft>
                          <a:spcPts val="0"/>
                        </a:spcAft>
                        <a:buFont typeface="Symbol" panose="05050102010706020507" pitchFamily="18" charset="2"/>
                        <a:buNone/>
                      </a:pPr>
                      <a:r>
                        <a:rPr lang="es-MX" sz="1400" dirty="0" smtClean="0">
                          <a:effectLst/>
                          <a:latin typeface="Century Gothic" panose="020B0502020202020204" pitchFamily="34" charset="0"/>
                          <a:ea typeface="Calibri" panose="020F0502020204030204" pitchFamily="34" charset="0"/>
                          <a:cs typeface="Times New Roman" panose="02020603050405020304" pitchFamily="18" charset="0"/>
                        </a:rPr>
                        <a:t>Forma nuevas palabras con las letras de</a:t>
                      </a:r>
                      <a:r>
                        <a:rPr lang="es-MX" sz="1400" baseline="0" dirty="0" smtClean="0">
                          <a:effectLst/>
                          <a:latin typeface="Century Gothic" panose="020B0502020202020204" pitchFamily="34" charset="0"/>
                          <a:ea typeface="Calibri" panose="020F0502020204030204" pitchFamily="34" charset="0"/>
                          <a:cs typeface="Times New Roman" panose="02020603050405020304" pitchFamily="18" charset="0"/>
                        </a:rPr>
                        <a:t> su nombre a través del alfabeto móvil casero. </a:t>
                      </a:r>
                      <a:endParaRPr lang="es-MX" sz="14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3002652"/>
                  </a:ext>
                </a:extLst>
              </a:tr>
            </a:tbl>
          </a:graphicData>
        </a:graphic>
      </p:graphicFrame>
      <p:sp>
        <p:nvSpPr>
          <p:cNvPr id="6" name="Rectángulo 5"/>
          <p:cNvSpPr/>
          <p:nvPr/>
        </p:nvSpPr>
        <p:spPr>
          <a:xfrm>
            <a:off x="450272" y="5218941"/>
            <a:ext cx="11046497" cy="1323439"/>
          </a:xfrm>
          <a:prstGeom prst="rect">
            <a:avLst/>
          </a:prstGeom>
          <a:ln>
            <a:solidFill>
              <a:schemeClr val="tx1"/>
            </a:solidFill>
          </a:ln>
        </p:spPr>
        <p:txBody>
          <a:bodyPr wrap="square">
            <a:spAutoFit/>
          </a:bodyPr>
          <a:lstStyle/>
          <a:p>
            <a:r>
              <a:rPr lang="es-MX" sz="1600" b="1" dirty="0">
                <a:latin typeface="Century Gothic" panose="020B0502020202020204" pitchFamily="34" charset="0"/>
                <a:ea typeface="Calibri" panose="020F0502020204030204" pitchFamily="34" charset="0"/>
                <a:cs typeface="Times New Roman" panose="02020603050405020304" pitchFamily="18" charset="0"/>
              </a:rPr>
              <a:t>Describe el proceso del alumno</a:t>
            </a:r>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a:t>
            </a:r>
          </a:p>
          <a:p>
            <a:endParaRPr lang="es-MX" sz="1600" b="1" dirty="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endParaRPr lang="es-MX" sz="1600" b="1" dirty="0" smtClean="0">
              <a:latin typeface="Century Gothic" panose="020B0502020202020204" pitchFamily="34" charset="0"/>
              <a:ea typeface="Calibri" panose="020F0502020204030204" pitchFamily="34" charset="0"/>
              <a:cs typeface="Times New Roman" panose="02020603050405020304" pitchFamily="18" charset="0"/>
            </a:endParaRPr>
          </a:p>
          <a:p>
            <a:r>
              <a:rPr lang="es-MX" sz="1600" b="1" dirty="0" smtClean="0">
                <a:latin typeface="Century Gothic" panose="020B0502020202020204" pitchFamily="34" charset="0"/>
                <a:ea typeface="Calibri" panose="020F0502020204030204" pitchFamily="34" charset="0"/>
                <a:cs typeface="Times New Roman" panose="02020603050405020304" pitchFamily="18" charset="0"/>
              </a:rPr>
              <a:t> </a:t>
            </a:r>
            <a:endParaRPr lang="es-MX" sz="1600" b="1" dirty="0"/>
          </a:p>
        </p:txBody>
      </p:sp>
      <p:graphicFrame>
        <p:nvGraphicFramePr>
          <p:cNvPr id="7" name="Tabla 6"/>
          <p:cNvGraphicFramePr>
            <a:graphicFrameLocks noGrp="1"/>
          </p:cNvGraphicFramePr>
          <p:nvPr>
            <p:extLst/>
          </p:nvPr>
        </p:nvGraphicFramePr>
        <p:xfrm>
          <a:off x="7003473" y="2715884"/>
          <a:ext cx="3813464" cy="365760"/>
        </p:xfrm>
        <a:graphic>
          <a:graphicData uri="http://schemas.openxmlformats.org/drawingml/2006/table">
            <a:tbl>
              <a:tblPr/>
              <a:tblGrid>
                <a:gridCol w="3813464">
                  <a:extLst>
                    <a:ext uri="{9D8B030D-6E8A-4147-A177-3AD203B41FA5}">
                      <a16:colId xmlns:a16="http://schemas.microsoft.com/office/drawing/2014/main" val="2687680198"/>
                    </a:ext>
                  </a:extLst>
                </a:gridCol>
              </a:tblGrid>
              <a:tr h="276698">
                <a:tc>
                  <a:txBody>
                    <a:bodyPr/>
                    <a:lstStyle/>
                    <a:p>
                      <a:pPr algn="l"/>
                      <a:r>
                        <a:rPr lang="es-MX" b="1" dirty="0" smtClean="0">
                          <a:latin typeface="Century Gothic" panose="020B0502020202020204" pitchFamily="34" charset="0"/>
                        </a:rPr>
                        <a:t>     Logrado              En proceso</a:t>
                      </a:r>
                      <a:endParaRPr lang="es-MX" b="1" dirty="0">
                        <a:latin typeface="Century Gothic" panose="020B0502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val="3229156158"/>
                  </a:ext>
                </a:extLst>
              </a:tr>
            </a:tbl>
          </a:graphicData>
        </a:graphic>
      </p:graphicFrame>
      <p:graphicFrame>
        <p:nvGraphicFramePr>
          <p:cNvPr id="9" name="Tabla 8"/>
          <p:cNvGraphicFramePr>
            <a:graphicFrameLocks noGrp="1"/>
          </p:cNvGraphicFramePr>
          <p:nvPr>
            <p:extLst/>
          </p:nvPr>
        </p:nvGraphicFramePr>
        <p:xfrm>
          <a:off x="7003473" y="3073631"/>
          <a:ext cx="3813464" cy="365760"/>
        </p:xfrm>
        <a:graphic>
          <a:graphicData uri="http://schemas.openxmlformats.org/drawingml/2006/table">
            <a:tbl>
              <a:tblPr/>
              <a:tblGrid>
                <a:gridCol w="3813464">
                  <a:extLst>
                    <a:ext uri="{9D8B030D-6E8A-4147-A177-3AD203B41FA5}">
                      <a16:colId xmlns:a16="http://schemas.microsoft.com/office/drawing/2014/main" val="1214225465"/>
                    </a:ext>
                  </a:extLst>
                </a:gridCol>
              </a:tblGrid>
              <a:tr h="363682">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2289243"/>
                  </a:ext>
                </a:extLst>
              </a:tr>
            </a:tbl>
          </a:graphicData>
        </a:graphic>
      </p:graphicFrame>
      <p:graphicFrame>
        <p:nvGraphicFramePr>
          <p:cNvPr id="10" name="Tabla 9"/>
          <p:cNvGraphicFramePr>
            <a:graphicFrameLocks noGrp="1"/>
          </p:cNvGraphicFramePr>
          <p:nvPr>
            <p:extLst/>
          </p:nvPr>
        </p:nvGraphicFramePr>
        <p:xfrm>
          <a:off x="7003471" y="3439392"/>
          <a:ext cx="3813465" cy="509154"/>
        </p:xfrm>
        <a:graphic>
          <a:graphicData uri="http://schemas.openxmlformats.org/drawingml/2006/table">
            <a:tbl>
              <a:tblPr/>
              <a:tblGrid>
                <a:gridCol w="3813465">
                  <a:extLst>
                    <a:ext uri="{9D8B030D-6E8A-4147-A177-3AD203B41FA5}">
                      <a16:colId xmlns:a16="http://schemas.microsoft.com/office/drawing/2014/main" val="4084678741"/>
                    </a:ext>
                  </a:extLst>
                </a:gridCol>
              </a:tblGrid>
              <a:tr h="509154">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73619483"/>
                  </a:ext>
                </a:extLst>
              </a:tr>
            </a:tbl>
          </a:graphicData>
        </a:graphic>
      </p:graphicFrame>
      <p:graphicFrame>
        <p:nvGraphicFramePr>
          <p:cNvPr id="11" name="Tabla 10"/>
          <p:cNvGraphicFramePr>
            <a:graphicFrameLocks noGrp="1"/>
          </p:cNvGraphicFramePr>
          <p:nvPr>
            <p:extLst/>
          </p:nvPr>
        </p:nvGraphicFramePr>
        <p:xfrm>
          <a:off x="7013864" y="3948546"/>
          <a:ext cx="3803072" cy="540327"/>
        </p:xfrm>
        <a:graphic>
          <a:graphicData uri="http://schemas.openxmlformats.org/drawingml/2006/table">
            <a:tbl>
              <a:tblPr/>
              <a:tblGrid>
                <a:gridCol w="3803072">
                  <a:extLst>
                    <a:ext uri="{9D8B030D-6E8A-4147-A177-3AD203B41FA5}">
                      <a16:colId xmlns:a16="http://schemas.microsoft.com/office/drawing/2014/main" val="3292602386"/>
                    </a:ext>
                  </a:extLst>
                </a:gridCol>
              </a:tblGrid>
              <a:tr h="54032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54132495"/>
                  </a:ext>
                </a:extLst>
              </a:tr>
            </a:tbl>
          </a:graphicData>
        </a:graphic>
      </p:graphicFrame>
      <p:graphicFrame>
        <p:nvGraphicFramePr>
          <p:cNvPr id="12" name="Tabla 11"/>
          <p:cNvGraphicFramePr>
            <a:graphicFrameLocks noGrp="1"/>
          </p:cNvGraphicFramePr>
          <p:nvPr>
            <p:extLst/>
          </p:nvPr>
        </p:nvGraphicFramePr>
        <p:xfrm>
          <a:off x="7013865" y="4500513"/>
          <a:ext cx="3803072" cy="504407"/>
        </p:xfrm>
        <a:graphic>
          <a:graphicData uri="http://schemas.openxmlformats.org/drawingml/2006/table">
            <a:tbl>
              <a:tblPr/>
              <a:tblGrid>
                <a:gridCol w="3803072">
                  <a:extLst>
                    <a:ext uri="{9D8B030D-6E8A-4147-A177-3AD203B41FA5}">
                      <a16:colId xmlns:a16="http://schemas.microsoft.com/office/drawing/2014/main" val="3460598780"/>
                    </a:ext>
                  </a:extLst>
                </a:gridCol>
              </a:tblGrid>
              <a:tr h="504407">
                <a:tc>
                  <a:txBody>
                    <a:bodyPr/>
                    <a:lstStyle/>
                    <a:p>
                      <a:endParaRPr lang="es-MX"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74072792"/>
                  </a:ext>
                </a:extLst>
              </a:tr>
            </a:tbl>
          </a:graphicData>
        </a:graphic>
      </p:graphicFrame>
      <p:cxnSp>
        <p:nvCxnSpPr>
          <p:cNvPr id="15" name="Conector recto 14"/>
          <p:cNvCxnSpPr/>
          <p:nvPr/>
        </p:nvCxnSpPr>
        <p:spPr>
          <a:xfrm>
            <a:off x="8686800" y="2715884"/>
            <a:ext cx="20782" cy="2289036"/>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66925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DEE819A-8F7F-40A3-BF48-DE0D721C2011}"/>
              </a:ext>
            </a:extLst>
          </p:cNvPr>
          <p:cNvSpPr txBox="1"/>
          <p:nvPr/>
        </p:nvSpPr>
        <p:spPr>
          <a:xfrm>
            <a:off x="2891643" y="242568"/>
            <a:ext cx="6408712" cy="584775"/>
          </a:xfrm>
          <a:prstGeom prst="rect">
            <a:avLst/>
          </a:prstGeom>
          <a:noFill/>
        </p:spPr>
        <p:txBody>
          <a:bodyPr wrap="square" rtlCol="0">
            <a:spAutoFit/>
          </a:bodyPr>
          <a:lstStyle/>
          <a:p>
            <a:pPr algn="ctr"/>
            <a:r>
              <a:rPr lang="es-MX" sz="3200" b="1" dirty="0">
                <a:solidFill>
                  <a:srgbClr val="FF7C80"/>
                </a:solidFill>
                <a:latin typeface="Kristen ITC" panose="03050502040202030202" pitchFamily="66" charset="0"/>
                <a:cs typeface="Arial" panose="020B0604020202020204" pitchFamily="34" charset="0"/>
              </a:rPr>
              <a:t>Adecuaciones curriculares </a:t>
            </a:r>
          </a:p>
        </p:txBody>
      </p:sp>
      <p:graphicFrame>
        <p:nvGraphicFramePr>
          <p:cNvPr id="3" name="Tabla 3">
            <a:extLst>
              <a:ext uri="{FF2B5EF4-FFF2-40B4-BE49-F238E27FC236}">
                <a16:creationId xmlns:a16="http://schemas.microsoft.com/office/drawing/2014/main" id="{61D01DCC-4CEB-4D96-8509-F619AE896E09}"/>
              </a:ext>
            </a:extLst>
          </p:cNvPr>
          <p:cNvGraphicFramePr>
            <a:graphicFrameLocks noGrp="1"/>
          </p:cNvGraphicFramePr>
          <p:nvPr>
            <p:extLst/>
          </p:nvPr>
        </p:nvGraphicFramePr>
        <p:xfrm>
          <a:off x="1703512" y="1183978"/>
          <a:ext cx="8784976" cy="2028998"/>
        </p:xfrm>
        <a:graphic>
          <a:graphicData uri="http://schemas.openxmlformats.org/drawingml/2006/table">
            <a:tbl>
              <a:tblPr firstRow="1" bandRow="1">
                <a:tableStyleId>{5940675A-B579-460E-94D1-54222C63F5DA}</a:tableStyleId>
              </a:tblPr>
              <a:tblGrid>
                <a:gridCol w="8784976">
                  <a:extLst>
                    <a:ext uri="{9D8B030D-6E8A-4147-A177-3AD203B41FA5}">
                      <a16:colId xmlns:a16="http://schemas.microsoft.com/office/drawing/2014/main" val="1054610576"/>
                    </a:ext>
                  </a:extLst>
                </a:gridCol>
              </a:tblGrid>
              <a:tr h="2028998">
                <a:tc>
                  <a:txBody>
                    <a:bodyPr/>
                    <a:lstStyle/>
                    <a:p>
                      <a:pPr>
                        <a:lnSpc>
                          <a:spcPct val="150000"/>
                        </a:lnSpc>
                      </a:pPr>
                      <a:endParaRPr lang="es-MX" sz="1600" b="0" dirty="0">
                        <a:latin typeface="Century Gothic" panose="020B0502020202020204" pitchFamily="34" charset="0"/>
                      </a:endParaRPr>
                    </a:p>
                  </a:txBody>
                  <a:tcPr/>
                </a:tc>
                <a:extLst>
                  <a:ext uri="{0D108BD9-81ED-4DB2-BD59-A6C34878D82A}">
                    <a16:rowId xmlns:a16="http://schemas.microsoft.com/office/drawing/2014/main" val="2398319175"/>
                  </a:ext>
                </a:extLst>
              </a:tr>
            </a:tbl>
          </a:graphicData>
        </a:graphic>
      </p:graphicFrame>
      <p:sp>
        <p:nvSpPr>
          <p:cNvPr id="4" name="Rectángulo 4">
            <a:extLst>
              <a:ext uri="{FF2B5EF4-FFF2-40B4-BE49-F238E27FC236}">
                <a16:creationId xmlns:a16="http://schemas.microsoft.com/office/drawing/2014/main" id="{AD4AC11A-E2E6-4926-A471-55C6D0359406}"/>
              </a:ext>
            </a:extLst>
          </p:cNvPr>
          <p:cNvSpPr/>
          <p:nvPr/>
        </p:nvSpPr>
        <p:spPr>
          <a:xfrm>
            <a:off x="4002421" y="3341474"/>
            <a:ext cx="4187158" cy="707886"/>
          </a:xfrm>
          <a:prstGeom prst="rect">
            <a:avLst/>
          </a:prstGeom>
        </p:spPr>
        <p:txBody>
          <a:bodyPr wrap="square">
            <a:spAutoFit/>
          </a:bodyPr>
          <a:lstStyle/>
          <a:p>
            <a:pPr algn="ctr"/>
            <a:r>
              <a:rPr lang="es-MX" sz="4000" b="1" dirty="0">
                <a:solidFill>
                  <a:srgbClr val="FF7C80"/>
                </a:solidFill>
                <a:latin typeface="Kristen ITC" panose="03050502040202030202" pitchFamily="66" charset="0"/>
                <a:cs typeface="Arial" panose="020B0604020202020204" pitchFamily="34" charset="0"/>
              </a:rPr>
              <a:t>Observaciones</a:t>
            </a:r>
          </a:p>
        </p:txBody>
      </p:sp>
      <p:graphicFrame>
        <p:nvGraphicFramePr>
          <p:cNvPr id="5" name="Tabla 5">
            <a:extLst>
              <a:ext uri="{FF2B5EF4-FFF2-40B4-BE49-F238E27FC236}">
                <a16:creationId xmlns:a16="http://schemas.microsoft.com/office/drawing/2014/main" id="{6FC14578-1028-4EF0-B3D2-81770758C83B}"/>
              </a:ext>
            </a:extLst>
          </p:cNvPr>
          <p:cNvGraphicFramePr>
            <a:graphicFrameLocks noGrp="1"/>
          </p:cNvGraphicFramePr>
          <p:nvPr>
            <p:extLst/>
          </p:nvPr>
        </p:nvGraphicFramePr>
        <p:xfrm>
          <a:off x="1703513" y="4264804"/>
          <a:ext cx="8784975" cy="2332548"/>
        </p:xfrm>
        <a:graphic>
          <a:graphicData uri="http://schemas.openxmlformats.org/drawingml/2006/table">
            <a:tbl>
              <a:tblPr firstRow="1" bandRow="1">
                <a:tableStyleId>{616DA210-FB5B-4158-B5E0-FEB733F419BA}</a:tableStyleId>
              </a:tblPr>
              <a:tblGrid>
                <a:gridCol w="8784975">
                  <a:extLst>
                    <a:ext uri="{9D8B030D-6E8A-4147-A177-3AD203B41FA5}">
                      <a16:colId xmlns:a16="http://schemas.microsoft.com/office/drawing/2014/main" val="3740964839"/>
                    </a:ext>
                  </a:extLst>
                </a:gridCol>
              </a:tblGrid>
              <a:tr h="2332548">
                <a:tc>
                  <a:txBody>
                    <a:bodyPr/>
                    <a:lstStyle/>
                    <a:p>
                      <a:endParaRPr lang="es-MX" dirty="0"/>
                    </a:p>
                  </a:txBody>
                  <a:tcPr/>
                </a:tc>
                <a:extLst>
                  <a:ext uri="{0D108BD9-81ED-4DB2-BD59-A6C34878D82A}">
                    <a16:rowId xmlns:a16="http://schemas.microsoft.com/office/drawing/2014/main" val="1591732535"/>
                  </a:ext>
                </a:extLst>
              </a:tr>
            </a:tbl>
          </a:graphicData>
        </a:graphic>
      </p:graphicFrame>
    </p:spTree>
    <p:extLst>
      <p:ext uri="{BB962C8B-B14F-4D97-AF65-F5344CB8AC3E}">
        <p14:creationId xmlns:p14="http://schemas.microsoft.com/office/powerpoint/2010/main" val="434527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07702" y="138405"/>
            <a:ext cx="4104523" cy="769441"/>
          </a:xfrm>
          <a:prstGeom prst="rect">
            <a:avLst/>
          </a:prstGeom>
          <a:noFill/>
        </p:spPr>
        <p:txBody>
          <a:bodyPr wrap="square" rtlCol="0">
            <a:spAutoFit/>
          </a:bodyPr>
          <a:lstStyle/>
          <a:p>
            <a:pPr algn="ctr"/>
            <a:r>
              <a:rPr lang="es-MX" sz="4400" b="1" dirty="0">
                <a:solidFill>
                  <a:srgbClr val="B91755"/>
                </a:solidFill>
                <a:latin typeface="Kristen ITC" panose="03050502040202030202" pitchFamily="66" charset="0"/>
              </a:rPr>
              <a:t>Firmas</a:t>
            </a:r>
          </a:p>
        </p:txBody>
      </p:sp>
      <p:sp>
        <p:nvSpPr>
          <p:cNvPr id="3" name="CuadroTexto 2">
            <a:extLst>
              <a:ext uri="{FF2B5EF4-FFF2-40B4-BE49-F238E27FC236}">
                <a16:creationId xmlns:a16="http://schemas.microsoft.com/office/drawing/2014/main" id="{0DA5D24B-C89F-45B2-8E89-1AB46D76BC6C}"/>
              </a:ext>
            </a:extLst>
          </p:cNvPr>
          <p:cNvSpPr txBox="1"/>
          <p:nvPr/>
        </p:nvSpPr>
        <p:spPr>
          <a:xfrm>
            <a:off x="3791744" y="3573017"/>
            <a:ext cx="5040560" cy="646331"/>
          </a:xfrm>
          <a:prstGeom prst="rect">
            <a:avLst/>
          </a:prstGeom>
          <a:noFill/>
        </p:spPr>
        <p:txBody>
          <a:bodyPr wrap="square" rtlCol="0">
            <a:spAutoFit/>
          </a:bodyPr>
          <a:lstStyle/>
          <a:p>
            <a:r>
              <a:rPr lang="es-MX" dirty="0"/>
              <a:t>_____________________________________</a:t>
            </a:r>
          </a:p>
          <a:p>
            <a:pPr algn="ctr"/>
            <a:r>
              <a:rPr lang="es-MX" dirty="0"/>
              <a:t>Firma del docente de la Escuela Normal    </a:t>
            </a:r>
          </a:p>
        </p:txBody>
      </p:sp>
      <p:sp>
        <p:nvSpPr>
          <p:cNvPr id="4" name="CuadroTexto 3">
            <a:extLst>
              <a:ext uri="{FF2B5EF4-FFF2-40B4-BE49-F238E27FC236}">
                <a16:creationId xmlns:a16="http://schemas.microsoft.com/office/drawing/2014/main" id="{EAF6D011-A36A-4FCD-B822-74F556A680D1}"/>
              </a:ext>
            </a:extLst>
          </p:cNvPr>
          <p:cNvSpPr txBox="1"/>
          <p:nvPr/>
        </p:nvSpPr>
        <p:spPr>
          <a:xfrm>
            <a:off x="1631504" y="5198469"/>
            <a:ext cx="4320480" cy="646331"/>
          </a:xfrm>
          <a:prstGeom prst="rect">
            <a:avLst/>
          </a:prstGeom>
          <a:noFill/>
        </p:spPr>
        <p:txBody>
          <a:bodyPr wrap="square" rtlCol="0">
            <a:spAutoFit/>
          </a:bodyPr>
          <a:lstStyle/>
          <a:p>
            <a:r>
              <a:rPr lang="es-MX" dirty="0"/>
              <a:t>___________________________________</a:t>
            </a:r>
          </a:p>
          <a:p>
            <a:pPr algn="ctr"/>
            <a:r>
              <a:rPr lang="es-MX" dirty="0"/>
              <a:t>Firma del estudiante Normalista</a:t>
            </a:r>
          </a:p>
        </p:txBody>
      </p:sp>
      <p:sp>
        <p:nvSpPr>
          <p:cNvPr id="5" name="CuadroTexto 4">
            <a:extLst>
              <a:ext uri="{FF2B5EF4-FFF2-40B4-BE49-F238E27FC236}">
                <a16:creationId xmlns:a16="http://schemas.microsoft.com/office/drawing/2014/main" id="{36C749E3-D13E-4F52-9CB0-6189FEF9FC34}"/>
              </a:ext>
            </a:extLst>
          </p:cNvPr>
          <p:cNvSpPr txBox="1"/>
          <p:nvPr/>
        </p:nvSpPr>
        <p:spPr>
          <a:xfrm>
            <a:off x="6166340" y="5198470"/>
            <a:ext cx="4500534" cy="646331"/>
          </a:xfrm>
          <a:prstGeom prst="rect">
            <a:avLst/>
          </a:prstGeom>
          <a:noFill/>
        </p:spPr>
        <p:txBody>
          <a:bodyPr wrap="square" rtlCol="0">
            <a:spAutoFit/>
          </a:bodyPr>
          <a:lstStyle/>
          <a:p>
            <a:r>
              <a:rPr lang="es-MX" dirty="0"/>
              <a:t>__________________________________</a:t>
            </a:r>
          </a:p>
          <a:p>
            <a:pPr algn="ctr"/>
            <a:r>
              <a:rPr lang="es-MX" dirty="0"/>
              <a:t>Firma del profesor titular  </a:t>
            </a:r>
          </a:p>
        </p:txBody>
      </p:sp>
      <p:pic>
        <p:nvPicPr>
          <p:cNvPr id="6" name="Imagen 5">
            <a:extLst>
              <a:ext uri="{FF2B5EF4-FFF2-40B4-BE49-F238E27FC236}">
                <a16:creationId xmlns:a16="http://schemas.microsoft.com/office/drawing/2014/main" id="{08D2063B-B777-471C-8A77-BA24D8F1486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10" b="97571" l="424" r="100000">
                        <a14:foregroundMark x1="88559" y1="36842" x2="88559" y2="36842"/>
                        <a14:foregroundMark x1="88559" y1="36842" x2="88559" y2="36842"/>
                        <a14:foregroundMark x1="88559" y1="36842" x2="88559" y2="36842"/>
                        <a14:foregroundMark x1="91525" y1="44939" x2="91525" y2="44939"/>
                        <a14:foregroundMark x1="91525" y1="44939" x2="91525" y2="44939"/>
                        <a14:foregroundMark x1="91525" y1="44939" x2="91525" y2="44939"/>
                        <a14:foregroundMark x1="91525" y1="44939" x2="91525" y2="44939"/>
                        <a14:foregroundMark x1="82627" y1="39676" x2="82627" y2="39676"/>
                        <a14:foregroundMark x1="82627" y1="39676" x2="82627" y2="39676"/>
                        <a14:foregroundMark x1="85593" y1="34818" x2="85593" y2="34818"/>
                        <a14:foregroundMark x1="85593" y1="34818" x2="85593" y2="34818"/>
                        <a14:foregroundMark x1="95339" y1="36235" x2="95339" y2="36235"/>
                        <a14:foregroundMark x1="95339" y1="36235" x2="95339" y2="36235"/>
                      </a14:backgroundRemoval>
                    </a14:imgEffect>
                  </a14:imgLayer>
                </a14:imgProps>
              </a:ext>
            </a:extLst>
          </a:blip>
          <a:stretch>
            <a:fillRect/>
          </a:stretch>
        </p:blipFill>
        <p:spPr>
          <a:xfrm>
            <a:off x="9936654" y="408568"/>
            <a:ext cx="2016224" cy="4219482"/>
          </a:xfrm>
          <a:prstGeom prst="rect">
            <a:avLst/>
          </a:prstGeom>
        </p:spPr>
      </p:pic>
    </p:spTree>
    <p:extLst>
      <p:ext uri="{BB962C8B-B14F-4D97-AF65-F5344CB8AC3E}">
        <p14:creationId xmlns:p14="http://schemas.microsoft.com/office/powerpoint/2010/main" val="1225447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00531" y="145082"/>
            <a:ext cx="5725606" cy="523220"/>
          </a:xfrm>
          <a:prstGeom prst="rect">
            <a:avLst/>
          </a:prstGeom>
        </p:spPr>
        <p:txBody>
          <a:bodyPr wrap="none">
            <a:spAutoFit/>
          </a:bodyPr>
          <a:lstStyle/>
          <a:p>
            <a:r>
              <a:rPr lang="es-MX" sz="2800" dirty="0">
                <a:latin typeface="Forte" pitchFamily="66" charset="0"/>
              </a:rPr>
              <a:t>Propósito de la jornada de práctica </a:t>
            </a:r>
          </a:p>
        </p:txBody>
      </p:sp>
      <p:sp>
        <p:nvSpPr>
          <p:cNvPr id="3" name="CuadroTexto 2"/>
          <p:cNvSpPr txBox="1"/>
          <p:nvPr/>
        </p:nvSpPr>
        <p:spPr>
          <a:xfrm>
            <a:off x="135075" y="668302"/>
            <a:ext cx="11966868" cy="2400657"/>
          </a:xfrm>
          <a:prstGeom prst="rect">
            <a:avLst/>
          </a:prstGeom>
          <a:noFill/>
        </p:spPr>
        <p:txBody>
          <a:bodyPr wrap="square" rtlCol="0">
            <a:spAutoFit/>
          </a:bodyPr>
          <a:lstStyle/>
          <a:p>
            <a:pPr algn="just">
              <a:lnSpc>
                <a:spcPct val="150000"/>
              </a:lnSpc>
            </a:pPr>
            <a:r>
              <a:rPr lang="es-MX" sz="2000" dirty="0" smtClean="0">
                <a:latin typeface="Century Gothic" panose="020B0502020202020204" pitchFamily="34" charset="0"/>
              </a:rPr>
              <a:t>Ejecutar </a:t>
            </a:r>
            <a:r>
              <a:rPr lang="es-MX" sz="2000" dirty="0">
                <a:latin typeface="Century Gothic" panose="020B0502020202020204" pitchFamily="34" charset="0"/>
              </a:rPr>
              <a:t>una intervención pedagógica que </a:t>
            </a:r>
            <a:r>
              <a:rPr lang="es-MX" sz="2000" dirty="0" smtClean="0">
                <a:latin typeface="Century Gothic" panose="020B0502020202020204" pitchFamily="34" charset="0"/>
              </a:rPr>
              <a:t>brinde </a:t>
            </a:r>
            <a:r>
              <a:rPr lang="es-MX" sz="2000" dirty="0">
                <a:latin typeface="Century Gothic" panose="020B0502020202020204" pitchFamily="34" charset="0"/>
              </a:rPr>
              <a:t>apertura </a:t>
            </a:r>
            <a:r>
              <a:rPr lang="es-MX" sz="2000" dirty="0" smtClean="0">
                <a:latin typeface="Century Gothic" panose="020B0502020202020204" pitchFamily="34" charset="0"/>
              </a:rPr>
              <a:t>hacia el manejo de las </a:t>
            </a:r>
            <a:r>
              <a:rPr lang="es-MX" sz="2000" dirty="0">
                <a:latin typeface="Century Gothic" panose="020B0502020202020204" pitchFamily="34" charset="0"/>
              </a:rPr>
              <a:t>herramientas tecnológicas de forma adecuada para implementar actividades innovadoras, </a:t>
            </a:r>
            <a:r>
              <a:rPr lang="es-MX" sz="2000" dirty="0" smtClean="0">
                <a:latin typeface="Century Gothic" panose="020B0502020202020204" pitchFamily="34" charset="0"/>
              </a:rPr>
              <a:t>así como desarrollar  la evaluación , con el fin de </a:t>
            </a:r>
            <a:r>
              <a:rPr lang="es-MX" sz="2000" dirty="0">
                <a:latin typeface="Century Gothic" panose="020B0502020202020204" pitchFamily="34" charset="0"/>
              </a:rPr>
              <a:t>satisfacer las demandas de aprendizaje de los alumnos ante la situación que se vive </a:t>
            </a:r>
            <a:r>
              <a:rPr lang="es-MX" sz="2000" dirty="0" smtClean="0">
                <a:latin typeface="Century Gothic" panose="020B0502020202020204" pitchFamily="34" charset="0"/>
              </a:rPr>
              <a:t>actualmente, al tiempo que se consolidan las competencias del perfil de egreso de la Educación Normal.</a:t>
            </a:r>
            <a:endParaRPr lang="es-MX" sz="2000" dirty="0">
              <a:latin typeface="Century Gothic" panose="020B0502020202020204" pitchFamily="34" charset="0"/>
            </a:endParaRP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3180" b="99682" l="562" r="98652">
                        <a14:foregroundMark x1="43371" y1="48331" x2="50449" y2="56916"/>
                        <a14:foregroundMark x1="41461" y1="58029" x2="47865" y2="51192"/>
                        <a14:foregroundMark x1="46854" y1="48331" x2="45843" y2="59618"/>
                        <a14:foregroundMark x1="45618" y1="59936" x2="45169" y2="61367"/>
                        <a14:foregroundMark x1="9101" y1="35930" x2="10787" y2="48808"/>
                        <a14:foregroundMark x1="6742" y1="47218" x2="14944" y2="40223"/>
                        <a14:foregroundMark x1="4270" y1="39269" x2="7079" y2="46582"/>
                        <a14:foregroundMark x1="12360" y1="46264" x2="16854" y2="61049"/>
                        <a14:foregroundMark x1="78989" y1="91415" x2="93933" y2="92528"/>
                        <a14:foregroundMark x1="78989" y1="93482" x2="88989" y2="94754"/>
                      </a14:backgroundRemoval>
                    </a14:imgEffect>
                  </a14:imgLayer>
                </a14:imgProps>
              </a:ext>
            </a:extLst>
          </a:blip>
          <a:stretch>
            <a:fillRect/>
          </a:stretch>
        </p:blipFill>
        <p:spPr>
          <a:xfrm>
            <a:off x="2732809" y="3068958"/>
            <a:ext cx="5590309" cy="3518877"/>
          </a:xfrm>
          <a:prstGeom prst="rect">
            <a:avLst/>
          </a:prstGeom>
        </p:spPr>
      </p:pic>
    </p:spTree>
    <p:extLst>
      <p:ext uri="{BB962C8B-B14F-4D97-AF65-F5344CB8AC3E}">
        <p14:creationId xmlns:p14="http://schemas.microsoft.com/office/powerpoint/2010/main" val="398863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ágenes de Fondo Escuela | Vectores, fotos de stock y PSD gratui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724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503712" y="1628800"/>
            <a:ext cx="5544616" cy="1077218"/>
          </a:xfrm>
          <a:prstGeom prst="rect">
            <a:avLst/>
          </a:prstGeom>
          <a:noFill/>
        </p:spPr>
        <p:txBody>
          <a:bodyPr wrap="square" rtlCol="0">
            <a:spAutoFit/>
          </a:bodyPr>
          <a:lstStyle/>
          <a:p>
            <a:pPr algn="ctr"/>
            <a:r>
              <a:rPr lang="es-ES_tradnl" sz="3200" dirty="0">
                <a:latin typeface="Century Gothic" pitchFamily="34" charset="0"/>
              </a:rPr>
              <a:t>Jardín de Niños María  L. Pérez de Arreola</a:t>
            </a:r>
            <a:endParaRPr lang="es-ES" sz="3200" dirty="0">
              <a:latin typeface="Century Gothic" pitchFamily="34" charset="0"/>
            </a:endParaRPr>
          </a:p>
        </p:txBody>
      </p:sp>
      <p:sp>
        <p:nvSpPr>
          <p:cNvPr id="3" name="2 CuadroTexto"/>
          <p:cNvSpPr txBox="1"/>
          <p:nvPr/>
        </p:nvSpPr>
        <p:spPr>
          <a:xfrm>
            <a:off x="4807193" y="2731995"/>
            <a:ext cx="3377039" cy="461665"/>
          </a:xfrm>
          <a:prstGeom prst="rect">
            <a:avLst/>
          </a:prstGeom>
          <a:noFill/>
        </p:spPr>
        <p:txBody>
          <a:bodyPr wrap="square" rtlCol="0">
            <a:spAutoFit/>
          </a:bodyPr>
          <a:lstStyle/>
          <a:p>
            <a:pPr algn="ctr"/>
            <a:r>
              <a:rPr lang="es-ES_tradnl" sz="2400" b="1" dirty="0">
                <a:solidFill>
                  <a:srgbClr val="002060"/>
                </a:solidFill>
                <a:latin typeface="Century Gothic" pitchFamily="34" charset="0"/>
              </a:rPr>
              <a:t>Grupo de 2º C y 3° B</a:t>
            </a:r>
            <a:endParaRPr lang="es-ES" sz="2400" b="1" dirty="0">
              <a:solidFill>
                <a:srgbClr val="002060"/>
              </a:solidFill>
              <a:latin typeface="Century Gothic" pitchFamily="34" charset="0"/>
            </a:endParaRPr>
          </a:p>
        </p:txBody>
      </p:sp>
      <p:sp>
        <p:nvSpPr>
          <p:cNvPr id="4" name="3 CuadroTexto"/>
          <p:cNvSpPr txBox="1"/>
          <p:nvPr/>
        </p:nvSpPr>
        <p:spPr>
          <a:xfrm>
            <a:off x="3520696" y="3221949"/>
            <a:ext cx="5544616" cy="1323439"/>
          </a:xfrm>
          <a:prstGeom prst="rect">
            <a:avLst/>
          </a:prstGeom>
          <a:noFill/>
        </p:spPr>
        <p:txBody>
          <a:bodyPr wrap="square" rtlCol="0">
            <a:spAutoFit/>
          </a:bodyPr>
          <a:lstStyle/>
          <a:p>
            <a:pPr algn="ctr"/>
            <a:r>
              <a:rPr lang="es-ES_tradnl" sz="2000" b="1" dirty="0">
                <a:solidFill>
                  <a:srgbClr val="7030A0"/>
                </a:solidFill>
                <a:latin typeface="Century Gothic" pitchFamily="34" charset="0"/>
              </a:rPr>
              <a:t>Educadora titular: Tamara  J. Castillón Meza</a:t>
            </a:r>
          </a:p>
          <a:p>
            <a:pPr algn="ctr"/>
            <a:r>
              <a:rPr lang="es-ES_tradnl" sz="2000" b="1" dirty="0">
                <a:solidFill>
                  <a:srgbClr val="7030A0"/>
                </a:solidFill>
                <a:latin typeface="Century Gothic" pitchFamily="34" charset="0"/>
              </a:rPr>
              <a:t>Educadora practicante: Jimena G. Charles  Hernández</a:t>
            </a:r>
          </a:p>
        </p:txBody>
      </p:sp>
    </p:spTree>
    <p:extLst>
      <p:ext uri="{BB962C8B-B14F-4D97-AF65-F5344CB8AC3E}">
        <p14:creationId xmlns:p14="http://schemas.microsoft.com/office/powerpoint/2010/main" val="1232448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82731" y="0"/>
            <a:ext cx="8104909" cy="584775"/>
          </a:xfrm>
          <a:prstGeom prst="rect">
            <a:avLst/>
          </a:prstGeom>
        </p:spPr>
        <p:txBody>
          <a:bodyPr wrap="square">
            <a:spAutoFit/>
          </a:bodyPr>
          <a:lstStyle/>
          <a:p>
            <a:pPr algn="ctr"/>
            <a:r>
              <a:rPr lang="es-ES" sz="3200" b="1" spc="30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Aprendizajes Esperados semana 36 </a:t>
            </a:r>
            <a:endParaRPr lang="es-ES" sz="3200" b="1" spc="30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pic>
        <p:nvPicPr>
          <p:cNvPr id="5" name="Imagen 4"/>
          <p:cNvPicPr>
            <a:picLocks noChangeAspect="1"/>
          </p:cNvPicPr>
          <p:nvPr/>
        </p:nvPicPr>
        <p:blipFill rotWithShape="1">
          <a:blip r:embed="rId2"/>
          <a:srcRect l="29204" t="21456" r="11642" b="13315"/>
          <a:stretch/>
        </p:blipFill>
        <p:spPr>
          <a:xfrm>
            <a:off x="6262578" y="765542"/>
            <a:ext cx="5805376" cy="5645889"/>
          </a:xfrm>
          <a:prstGeom prst="rect">
            <a:avLst/>
          </a:prstGeom>
        </p:spPr>
      </p:pic>
      <p:pic>
        <p:nvPicPr>
          <p:cNvPr id="6" name="Imagen 5"/>
          <p:cNvPicPr>
            <a:picLocks noChangeAspect="1"/>
          </p:cNvPicPr>
          <p:nvPr/>
        </p:nvPicPr>
        <p:blipFill rotWithShape="1">
          <a:blip r:embed="rId3"/>
          <a:srcRect l="29158" t="22344" r="10990" b="13498"/>
          <a:stretch/>
        </p:blipFill>
        <p:spPr>
          <a:xfrm>
            <a:off x="116957" y="765543"/>
            <a:ext cx="6145620" cy="5645889"/>
          </a:xfrm>
          <a:prstGeom prst="rect">
            <a:avLst/>
          </a:prstGeom>
        </p:spPr>
      </p:pic>
    </p:spTree>
    <p:extLst>
      <p:ext uri="{BB962C8B-B14F-4D97-AF65-F5344CB8AC3E}">
        <p14:creationId xmlns:p14="http://schemas.microsoft.com/office/powerpoint/2010/main" val="296518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36069" y="0"/>
            <a:ext cx="3443064" cy="707886"/>
          </a:xfrm>
          <a:prstGeom prst="rect">
            <a:avLst/>
          </a:prstGeom>
          <a:noFill/>
        </p:spPr>
        <p:txBody>
          <a:bodyPr wrap="square" rtlCol="0">
            <a:spAutoFit/>
          </a:bodyPr>
          <a:lstStyle/>
          <a:p>
            <a:pPr algn="ctr"/>
            <a:r>
              <a:rPr lang="es-MX" sz="4000" b="1" dirty="0" smtClean="0">
                <a:solidFill>
                  <a:srgbClr val="7030A0"/>
                </a:solidFill>
                <a:latin typeface="Kristen ITC" panose="03050502040202030202" pitchFamily="66" charset="0"/>
              </a:rPr>
              <a:t>Cronograma</a:t>
            </a:r>
            <a:endParaRPr lang="es-MX" sz="4000" b="1" dirty="0">
              <a:solidFill>
                <a:srgbClr val="7030A0"/>
              </a:solidFill>
              <a:latin typeface="Kristen ITC" panose="03050502040202030202" pitchFamily="66" charset="0"/>
            </a:endParaRPr>
          </a:p>
        </p:txBody>
      </p:sp>
      <p:sp>
        <p:nvSpPr>
          <p:cNvPr id="4" name="Rectángulo 3"/>
          <p:cNvSpPr/>
          <p:nvPr/>
        </p:nvSpPr>
        <p:spPr>
          <a:xfrm>
            <a:off x="3907631" y="494299"/>
            <a:ext cx="4699941" cy="1077218"/>
          </a:xfrm>
          <a:prstGeom prst="rect">
            <a:avLst/>
          </a:prstGeom>
          <a:noFill/>
        </p:spPr>
        <p:txBody>
          <a:bodyPr wrap="none" lIns="91440" tIns="45720" rIns="91440" bIns="45720">
            <a:spAutoFit/>
          </a:bodyPr>
          <a:lstStyle/>
          <a:p>
            <a:pPr algn="ctr"/>
            <a:r>
              <a:rPr lang="es-ES" sz="3600" b="1" cap="none" spc="0"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Forte" panose="03060902040502070203" pitchFamily="66" charset="0"/>
              </a:rPr>
              <a:t>Aprende en casa </a:t>
            </a:r>
          </a:p>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J.N. María L. Pérez de Arreola</a:t>
            </a:r>
            <a:endParaRPr lang="es-ES" sz="28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5" name="CuadroTexto 4"/>
          <p:cNvSpPr txBox="1"/>
          <p:nvPr/>
        </p:nvSpPr>
        <p:spPr>
          <a:xfrm>
            <a:off x="4536069" y="1496805"/>
            <a:ext cx="2899064" cy="646331"/>
          </a:xfrm>
          <a:prstGeom prst="rect">
            <a:avLst/>
          </a:prstGeom>
          <a:noFill/>
        </p:spPr>
        <p:txBody>
          <a:bodyPr wrap="square" rtlCol="0">
            <a:spAutoFit/>
          </a:bodyPr>
          <a:lstStyle/>
          <a:p>
            <a:r>
              <a:rPr lang="es-MX" dirty="0" smtClean="0">
                <a:latin typeface="Agency FB" panose="020B0503020202020204" pitchFamily="34" charset="0"/>
              </a:rPr>
              <a:t>Maestra titular: Tamara Castillón</a:t>
            </a:r>
          </a:p>
          <a:p>
            <a:r>
              <a:rPr lang="es-MX" dirty="0" smtClean="0">
                <a:latin typeface="Agency FB" panose="020B0503020202020204" pitchFamily="34" charset="0"/>
              </a:rPr>
              <a:t>Maestra practicante: Jimena  Charles </a:t>
            </a:r>
            <a:endParaRPr lang="es-MX" dirty="0">
              <a:latin typeface="Agency FB" panose="020B0503020202020204" pitchFamily="34" charset="0"/>
            </a:endParaRPr>
          </a:p>
        </p:txBody>
      </p:sp>
      <p:sp>
        <p:nvSpPr>
          <p:cNvPr id="6" name="Rectángulo 5"/>
          <p:cNvSpPr/>
          <p:nvPr/>
        </p:nvSpPr>
        <p:spPr>
          <a:xfrm>
            <a:off x="2898381" y="2098826"/>
            <a:ext cx="6363410" cy="523220"/>
          </a:xfrm>
          <a:prstGeom prst="rect">
            <a:avLst/>
          </a:prstGeom>
        </p:spPr>
        <p:txBody>
          <a:bodyPr wrap="none">
            <a:spAutoFit/>
          </a:bodyPr>
          <a:lstStyle/>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Semana del 31 mayo al 04 de junio 2021</a:t>
            </a:r>
            <a:endParaRPr lang="es-E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graphicFrame>
        <p:nvGraphicFramePr>
          <p:cNvPr id="7" name="Tabla 6"/>
          <p:cNvGraphicFramePr>
            <a:graphicFrameLocks noGrp="1"/>
          </p:cNvGraphicFramePr>
          <p:nvPr>
            <p:extLst/>
          </p:nvPr>
        </p:nvGraphicFramePr>
        <p:xfrm>
          <a:off x="2016081" y="2626777"/>
          <a:ext cx="8128000" cy="28397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377767013"/>
                    </a:ext>
                  </a:extLst>
                </a:gridCol>
                <a:gridCol w="1625600">
                  <a:extLst>
                    <a:ext uri="{9D8B030D-6E8A-4147-A177-3AD203B41FA5}">
                      <a16:colId xmlns:a16="http://schemas.microsoft.com/office/drawing/2014/main" val="4045085372"/>
                    </a:ext>
                  </a:extLst>
                </a:gridCol>
                <a:gridCol w="1625600">
                  <a:extLst>
                    <a:ext uri="{9D8B030D-6E8A-4147-A177-3AD203B41FA5}">
                      <a16:colId xmlns:a16="http://schemas.microsoft.com/office/drawing/2014/main" val="3673447934"/>
                    </a:ext>
                  </a:extLst>
                </a:gridCol>
                <a:gridCol w="1625600">
                  <a:extLst>
                    <a:ext uri="{9D8B030D-6E8A-4147-A177-3AD203B41FA5}">
                      <a16:colId xmlns:a16="http://schemas.microsoft.com/office/drawing/2014/main" val="411280497"/>
                    </a:ext>
                  </a:extLst>
                </a:gridCol>
                <a:gridCol w="1625600">
                  <a:extLst>
                    <a:ext uri="{9D8B030D-6E8A-4147-A177-3AD203B41FA5}">
                      <a16:colId xmlns:a16="http://schemas.microsoft.com/office/drawing/2014/main" val="526068214"/>
                    </a:ext>
                  </a:extLst>
                </a:gridCol>
              </a:tblGrid>
              <a:tr h="370840">
                <a:tc>
                  <a:txBody>
                    <a:bodyPr/>
                    <a:lstStyle/>
                    <a:p>
                      <a:pPr algn="ctr"/>
                      <a:r>
                        <a:rPr lang="es-MX" dirty="0" smtClean="0">
                          <a:latin typeface="Century Gothic" panose="020B0502020202020204" pitchFamily="34" charset="0"/>
                        </a:rPr>
                        <a:t>LUNES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MARTES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MIÉRCOLES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JUEVES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VIERNES</a:t>
                      </a:r>
                      <a:endParaRPr lang="es-MX" dirty="0">
                        <a:latin typeface="Century Gothic" panose="020B0502020202020204" pitchFamily="34" charset="0"/>
                      </a:endParaRPr>
                    </a:p>
                  </a:txBody>
                  <a:tcPr/>
                </a:tc>
                <a:extLst>
                  <a:ext uri="{0D108BD9-81ED-4DB2-BD59-A6C34878D82A}">
                    <a16:rowId xmlns:a16="http://schemas.microsoft.com/office/drawing/2014/main" val="34789148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Aprende en casa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8:00 A. 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1" baseline="0" dirty="0" smtClean="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6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05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sz="1100"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8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9:00 A. M</a:t>
                      </a:r>
                    </a:p>
                    <a:p>
                      <a:pPr algn="ctr"/>
                      <a:r>
                        <a:rPr lang="es-MX" sz="1600" baseline="0" dirty="0" smtClean="0">
                          <a:latin typeface="Century Gothic" panose="020B0502020202020204" pitchFamily="34" charset="0"/>
                        </a:rPr>
                        <a:t>Zoom </a:t>
                      </a:r>
                    </a:p>
                    <a:p>
                      <a:pPr algn="ctr"/>
                      <a:endParaRPr lang="es-MX" sz="1800" baseline="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endParaRPr lang="es-MX" sz="1800" baseline="0" dirty="0" smtClean="0">
                        <a:latin typeface="Century Gothic" panose="020B0502020202020204" pitchFamily="34" charset="0"/>
                      </a:endParaRPr>
                    </a:p>
                    <a:p>
                      <a:pPr algn="ctr"/>
                      <a:endParaRPr lang="es-MX" sz="1600" dirty="0">
                        <a:latin typeface="Century Gothic" panose="020B0502020202020204" pitchFamily="34" charset="0"/>
                      </a:endParaRPr>
                    </a:p>
                  </a:txBody>
                  <a:tcPr/>
                </a:tc>
                <a:extLst>
                  <a:ext uri="{0D108BD9-81ED-4DB2-BD59-A6C34878D82A}">
                    <a16:rowId xmlns:a16="http://schemas.microsoft.com/office/drawing/2014/main" val="3909173337"/>
                  </a:ext>
                </a:extLst>
              </a:tr>
            </a:tbl>
          </a:graphicData>
        </a:graphic>
      </p:graphicFrame>
      <p:sp>
        <p:nvSpPr>
          <p:cNvPr id="13" name="Rectángulo 12"/>
          <p:cNvSpPr/>
          <p:nvPr/>
        </p:nvSpPr>
        <p:spPr>
          <a:xfrm>
            <a:off x="9644724" y="6027331"/>
            <a:ext cx="1477520" cy="523220"/>
          </a:xfrm>
          <a:prstGeom prst="rect">
            <a:avLst/>
          </a:prstGeom>
        </p:spPr>
        <p:txBody>
          <a:bodyPr wrap="none">
            <a:spAutoFit/>
          </a:bodyPr>
          <a:lstStyle/>
          <a:p>
            <a:pPr algn="ctr"/>
            <a:r>
              <a:rPr lang="es-ES" sz="28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2º grado</a:t>
            </a:r>
            <a:endPar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14" name="CuadroTexto 13"/>
          <p:cNvSpPr txBox="1"/>
          <p:nvPr/>
        </p:nvSpPr>
        <p:spPr>
          <a:xfrm>
            <a:off x="1569857" y="6108290"/>
            <a:ext cx="7857039" cy="646331"/>
          </a:xfrm>
          <a:prstGeom prst="rect">
            <a:avLst/>
          </a:prstGeom>
          <a:noFill/>
        </p:spPr>
        <p:txBody>
          <a:bodyPr wrap="square" rtlCol="0">
            <a:spAutoFit/>
          </a:bodyPr>
          <a:lstStyle/>
          <a:p>
            <a:pPr algn="ctr"/>
            <a:r>
              <a:rPr lang="es-MX" dirty="0" smtClean="0">
                <a:latin typeface="Century Gothic" panose="020B0502020202020204" pitchFamily="34" charset="0"/>
              </a:rPr>
              <a:t>Constantemente se encargan tareas para reforzar los aprendizajes vistos en las clases virtuales. </a:t>
            </a:r>
            <a:endParaRPr lang="es-MX" dirty="0">
              <a:latin typeface="Century Gothic" panose="020B0502020202020204" pitchFamily="34" charset="0"/>
            </a:endParaRPr>
          </a:p>
        </p:txBody>
      </p:sp>
      <p:sp>
        <p:nvSpPr>
          <p:cNvPr id="8" name="Rectángulo 7"/>
          <p:cNvSpPr/>
          <p:nvPr/>
        </p:nvSpPr>
        <p:spPr>
          <a:xfrm>
            <a:off x="8375995" y="2993100"/>
            <a:ext cx="1859050" cy="738664"/>
          </a:xfrm>
          <a:prstGeom prst="rect">
            <a:avLst/>
          </a:prstGeom>
        </p:spPr>
        <p:txBody>
          <a:bodyPr wrap="square">
            <a:spAutoFit/>
          </a:bodyPr>
          <a:lstStyle/>
          <a:p>
            <a:pPr algn="ctr"/>
            <a:r>
              <a:rPr lang="es-MX" sz="1400" dirty="0">
                <a:latin typeface="Century Gothic" panose="020B0502020202020204" pitchFamily="34" charset="0"/>
              </a:rPr>
              <a:t>Aprende en casa TV </a:t>
            </a:r>
          </a:p>
          <a:p>
            <a:pPr algn="ctr"/>
            <a:r>
              <a:rPr lang="es-MX" sz="1400" dirty="0">
                <a:latin typeface="Century Gothic" panose="020B0502020202020204" pitchFamily="34" charset="0"/>
              </a:rPr>
              <a:t>8:00 </a:t>
            </a:r>
            <a:r>
              <a:rPr lang="es-MX" sz="1400" dirty="0" smtClean="0">
                <a:latin typeface="Century Gothic" panose="020B0502020202020204" pitchFamily="34" charset="0"/>
              </a:rPr>
              <a:t>A.M.</a:t>
            </a:r>
            <a:endParaRPr lang="es-MX" sz="1400" dirty="0">
              <a:latin typeface="Century Gothic" panose="020B0502020202020204" pitchFamily="34" charset="0"/>
            </a:endParaRPr>
          </a:p>
        </p:txBody>
      </p:sp>
      <p:sp>
        <p:nvSpPr>
          <p:cNvPr id="15" name="CuadroTexto 14"/>
          <p:cNvSpPr txBox="1"/>
          <p:nvPr/>
        </p:nvSpPr>
        <p:spPr>
          <a:xfrm>
            <a:off x="8411159" y="3909526"/>
            <a:ext cx="1860518" cy="1384995"/>
          </a:xfrm>
          <a:prstGeom prst="rect">
            <a:avLst/>
          </a:prstGeom>
          <a:noFill/>
        </p:spPr>
        <p:txBody>
          <a:bodyPr wrap="square" rtlCol="0">
            <a:spAutoFit/>
          </a:bodyPr>
          <a:lstStyle/>
          <a:p>
            <a:pPr algn="ctr"/>
            <a:r>
              <a:rPr lang="es-MX" sz="1400" dirty="0" smtClean="0">
                <a:latin typeface="Century Gothic" panose="020B0502020202020204" pitchFamily="34" charset="0"/>
              </a:rPr>
              <a:t>Cargar puntualmente las evidencias de cuadernillo en la plataforma de Facebook. </a:t>
            </a:r>
            <a:endParaRPr lang="es-MX" sz="1400" dirty="0">
              <a:latin typeface="Century Gothic" panose="020B0502020202020204" pitchFamily="34" charset="0"/>
            </a:endParaRPr>
          </a:p>
        </p:txBody>
      </p:sp>
      <p:pic>
        <p:nvPicPr>
          <p:cNvPr id="17"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4023821"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7259067" y="5180294"/>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5641444"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15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36069" y="0"/>
            <a:ext cx="3443064" cy="707886"/>
          </a:xfrm>
          <a:prstGeom prst="rect">
            <a:avLst/>
          </a:prstGeom>
          <a:noFill/>
        </p:spPr>
        <p:txBody>
          <a:bodyPr wrap="square" rtlCol="0">
            <a:spAutoFit/>
          </a:bodyPr>
          <a:lstStyle/>
          <a:p>
            <a:pPr algn="ctr"/>
            <a:r>
              <a:rPr lang="es-MX" sz="4000" b="1" dirty="0" smtClean="0">
                <a:solidFill>
                  <a:srgbClr val="7030A0"/>
                </a:solidFill>
                <a:latin typeface="Kristen ITC" panose="03050502040202030202" pitchFamily="66" charset="0"/>
              </a:rPr>
              <a:t>Cronograma</a:t>
            </a:r>
            <a:endParaRPr lang="es-MX" sz="4000" b="1" dirty="0">
              <a:solidFill>
                <a:srgbClr val="7030A0"/>
              </a:solidFill>
              <a:latin typeface="Kristen ITC" panose="03050502040202030202" pitchFamily="66" charset="0"/>
            </a:endParaRPr>
          </a:p>
        </p:txBody>
      </p:sp>
      <p:sp>
        <p:nvSpPr>
          <p:cNvPr id="4" name="Rectángulo 3"/>
          <p:cNvSpPr/>
          <p:nvPr/>
        </p:nvSpPr>
        <p:spPr>
          <a:xfrm>
            <a:off x="3907631" y="494299"/>
            <a:ext cx="4699941" cy="1077218"/>
          </a:xfrm>
          <a:prstGeom prst="rect">
            <a:avLst/>
          </a:prstGeom>
          <a:noFill/>
        </p:spPr>
        <p:txBody>
          <a:bodyPr wrap="none" lIns="91440" tIns="45720" rIns="91440" bIns="45720">
            <a:spAutoFit/>
          </a:bodyPr>
          <a:lstStyle/>
          <a:p>
            <a:pPr algn="ctr"/>
            <a:r>
              <a:rPr lang="es-ES" sz="3600" b="1" cap="none" spc="0"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Forte" panose="03060902040502070203" pitchFamily="66" charset="0"/>
              </a:rPr>
              <a:t>Aprende en casa </a:t>
            </a:r>
          </a:p>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J.N. María L. Pérez de Arreola</a:t>
            </a:r>
            <a:endParaRPr lang="es-ES" sz="28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5" name="CuadroTexto 4"/>
          <p:cNvSpPr txBox="1"/>
          <p:nvPr/>
        </p:nvSpPr>
        <p:spPr>
          <a:xfrm>
            <a:off x="4536069" y="1496805"/>
            <a:ext cx="2899064" cy="646331"/>
          </a:xfrm>
          <a:prstGeom prst="rect">
            <a:avLst/>
          </a:prstGeom>
          <a:noFill/>
        </p:spPr>
        <p:txBody>
          <a:bodyPr wrap="square" rtlCol="0">
            <a:spAutoFit/>
          </a:bodyPr>
          <a:lstStyle/>
          <a:p>
            <a:r>
              <a:rPr lang="es-MX" dirty="0" smtClean="0">
                <a:latin typeface="Agency FB" panose="020B0503020202020204" pitchFamily="34" charset="0"/>
              </a:rPr>
              <a:t>Maestra titular: Tamara Castillón</a:t>
            </a:r>
          </a:p>
          <a:p>
            <a:r>
              <a:rPr lang="es-MX" dirty="0" smtClean="0">
                <a:latin typeface="Agency FB" panose="020B0503020202020204" pitchFamily="34" charset="0"/>
              </a:rPr>
              <a:t>Maestra practicante: Jimena  Charles </a:t>
            </a:r>
            <a:endParaRPr lang="es-MX" dirty="0">
              <a:latin typeface="Agency FB" panose="020B0503020202020204" pitchFamily="34" charset="0"/>
            </a:endParaRPr>
          </a:p>
        </p:txBody>
      </p:sp>
      <p:graphicFrame>
        <p:nvGraphicFramePr>
          <p:cNvPr id="7" name="Tabla 6"/>
          <p:cNvGraphicFramePr>
            <a:graphicFrameLocks noGrp="1"/>
          </p:cNvGraphicFramePr>
          <p:nvPr>
            <p:extLst/>
          </p:nvPr>
        </p:nvGraphicFramePr>
        <p:xfrm>
          <a:off x="2016081" y="2626777"/>
          <a:ext cx="8128000" cy="28397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377767013"/>
                    </a:ext>
                  </a:extLst>
                </a:gridCol>
                <a:gridCol w="1625600">
                  <a:extLst>
                    <a:ext uri="{9D8B030D-6E8A-4147-A177-3AD203B41FA5}">
                      <a16:colId xmlns:a16="http://schemas.microsoft.com/office/drawing/2014/main" val="4045085372"/>
                    </a:ext>
                  </a:extLst>
                </a:gridCol>
                <a:gridCol w="1625600">
                  <a:extLst>
                    <a:ext uri="{9D8B030D-6E8A-4147-A177-3AD203B41FA5}">
                      <a16:colId xmlns:a16="http://schemas.microsoft.com/office/drawing/2014/main" val="3673447934"/>
                    </a:ext>
                  </a:extLst>
                </a:gridCol>
                <a:gridCol w="1625600">
                  <a:extLst>
                    <a:ext uri="{9D8B030D-6E8A-4147-A177-3AD203B41FA5}">
                      <a16:colId xmlns:a16="http://schemas.microsoft.com/office/drawing/2014/main" val="411280497"/>
                    </a:ext>
                  </a:extLst>
                </a:gridCol>
                <a:gridCol w="1625600">
                  <a:extLst>
                    <a:ext uri="{9D8B030D-6E8A-4147-A177-3AD203B41FA5}">
                      <a16:colId xmlns:a16="http://schemas.microsoft.com/office/drawing/2014/main" val="526068214"/>
                    </a:ext>
                  </a:extLst>
                </a:gridCol>
              </a:tblGrid>
              <a:tr h="370840">
                <a:tc>
                  <a:txBody>
                    <a:bodyPr/>
                    <a:lstStyle/>
                    <a:p>
                      <a:pPr algn="ctr"/>
                      <a:r>
                        <a:rPr lang="es-MX" dirty="0" smtClean="0">
                          <a:latin typeface="Century Gothic" panose="020B0502020202020204" pitchFamily="34" charset="0"/>
                        </a:rPr>
                        <a:t>LUNES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MARTES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MIÉRCOLES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JUEVES</a:t>
                      </a:r>
                      <a:endParaRPr lang="es-MX" dirty="0">
                        <a:latin typeface="Century Gothic" panose="020B0502020202020204" pitchFamily="34" charset="0"/>
                      </a:endParaRPr>
                    </a:p>
                  </a:txBody>
                  <a:tcPr/>
                </a:tc>
                <a:tc>
                  <a:txBody>
                    <a:bodyPr/>
                    <a:lstStyle/>
                    <a:p>
                      <a:pPr algn="ctr"/>
                      <a:r>
                        <a:rPr lang="es-MX" dirty="0" smtClean="0">
                          <a:latin typeface="Century Gothic" panose="020B0502020202020204" pitchFamily="34" charset="0"/>
                        </a:rPr>
                        <a:t>VIERNES</a:t>
                      </a:r>
                      <a:endParaRPr lang="es-MX" dirty="0">
                        <a:latin typeface="Century Gothic" panose="020B0502020202020204" pitchFamily="34" charset="0"/>
                      </a:endParaRPr>
                    </a:p>
                  </a:txBody>
                  <a:tcPr/>
                </a:tc>
                <a:extLst>
                  <a:ext uri="{0D108BD9-81ED-4DB2-BD59-A6C34878D82A}">
                    <a16:rowId xmlns:a16="http://schemas.microsoft.com/office/drawing/2014/main" val="34789148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Aprende en casa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0" baseline="0" dirty="0" smtClean="0">
                          <a:latin typeface="Century Gothic" panose="020B0502020202020204" pitchFamily="34" charset="0"/>
                        </a:rPr>
                        <a:t>8:00 A. 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aseline="0" dirty="0" smtClean="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aseline="0" dirty="0" smtClean="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6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0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A.M</a:t>
                      </a:r>
                    </a:p>
                    <a:p>
                      <a:pPr algn="ctr"/>
                      <a:r>
                        <a:rPr lang="es-MX" sz="1600" baseline="0" dirty="0" smtClean="0">
                          <a:latin typeface="Century Gothic" panose="020B0502020202020204" pitchFamily="34" charset="0"/>
                        </a:rPr>
                        <a:t>Zoom</a:t>
                      </a:r>
                      <a:endParaRPr lang="es-MX" sz="1600" dirty="0" smtClean="0">
                        <a:latin typeface="Century Gothic" panose="020B0502020202020204" pitchFamily="34" charset="0"/>
                      </a:endParaRPr>
                    </a:p>
                    <a:p>
                      <a:pPr algn="ctr"/>
                      <a:endParaRPr lang="es-MX" sz="1600" dirty="0">
                        <a:latin typeface="Century Gothic" panose="020B0502020202020204" pitchFamily="34" charset="0"/>
                      </a:endParaRPr>
                    </a:p>
                  </a:txBody>
                  <a:tcPr/>
                </a:tc>
                <a:tc>
                  <a:txBody>
                    <a:bodyPr/>
                    <a:lstStyle/>
                    <a:p>
                      <a:pPr algn="ctr"/>
                      <a:r>
                        <a:rPr lang="es-MX" sz="1800" dirty="0" smtClean="0">
                          <a:latin typeface="Century Gothic" panose="020B0502020202020204" pitchFamily="34" charset="0"/>
                        </a:rPr>
                        <a:t>Aprende</a:t>
                      </a:r>
                      <a:r>
                        <a:rPr lang="es-MX" sz="1800" baseline="0" dirty="0" smtClean="0">
                          <a:latin typeface="Century Gothic" panose="020B0502020202020204" pitchFamily="34" charset="0"/>
                        </a:rPr>
                        <a:t> en casa TV </a:t>
                      </a:r>
                    </a:p>
                    <a:p>
                      <a:pPr algn="ctr"/>
                      <a:r>
                        <a:rPr lang="es-MX" sz="1800" baseline="0" dirty="0" smtClean="0">
                          <a:latin typeface="Century Gothic" panose="020B0502020202020204" pitchFamily="34" charset="0"/>
                        </a:rPr>
                        <a:t>8:00 A.M.</a:t>
                      </a:r>
                    </a:p>
                    <a:p>
                      <a:pPr algn="ctr"/>
                      <a:endParaRPr lang="es-MX" sz="1800" baseline="0" dirty="0" smtClean="0">
                        <a:latin typeface="Century Gothic" panose="020B0502020202020204" pitchFamily="34" charset="0"/>
                      </a:endParaRPr>
                    </a:p>
                    <a:p>
                      <a:pPr algn="ctr"/>
                      <a:r>
                        <a:rPr lang="es-MX" sz="1600" baseline="0" dirty="0" smtClean="0">
                          <a:latin typeface="Century Gothic" panose="020B0502020202020204" pitchFamily="34" charset="0"/>
                        </a:rPr>
                        <a:t>Conexión </a:t>
                      </a:r>
                    </a:p>
                    <a:p>
                      <a:pPr algn="ctr"/>
                      <a:r>
                        <a:rPr lang="es-MX" sz="1600" baseline="0" dirty="0" smtClean="0">
                          <a:latin typeface="Century Gothic" panose="020B0502020202020204" pitchFamily="34" charset="0"/>
                        </a:rPr>
                        <a:t>10:00 A. M</a:t>
                      </a:r>
                    </a:p>
                    <a:p>
                      <a:pPr algn="ctr"/>
                      <a:r>
                        <a:rPr lang="es-MX" sz="1600" baseline="0" dirty="0" smtClean="0">
                          <a:latin typeface="Century Gothic" panose="020B0502020202020204" pitchFamily="34" charset="0"/>
                        </a:rPr>
                        <a:t>Zoom </a:t>
                      </a:r>
                    </a:p>
                    <a:p>
                      <a:pPr algn="ctr"/>
                      <a:endParaRPr lang="es-MX" sz="1800" baseline="0" dirty="0" smtClean="0">
                        <a:latin typeface="Century Gothic" panose="020B0502020202020204" pitchFamily="34" charset="0"/>
                      </a:endParaRPr>
                    </a:p>
                    <a:p>
                      <a:pPr algn="ctr"/>
                      <a:endParaRPr lang="es-MX" dirty="0">
                        <a:latin typeface="Century Gothic" panose="020B0502020202020204" pitchFamily="34" charset="0"/>
                      </a:endParaRPr>
                    </a:p>
                  </a:txBody>
                  <a:tcPr/>
                </a:tc>
                <a:tc>
                  <a:txBody>
                    <a:bodyPr/>
                    <a:lstStyle/>
                    <a:p>
                      <a:pPr algn="ctr"/>
                      <a:endParaRPr lang="es-MX" sz="1800" baseline="0" dirty="0" smtClean="0">
                        <a:latin typeface="Century Gothic" panose="020B0502020202020204" pitchFamily="34" charset="0"/>
                      </a:endParaRPr>
                    </a:p>
                    <a:p>
                      <a:pPr algn="ctr"/>
                      <a:endParaRPr lang="es-MX" sz="1600" dirty="0">
                        <a:latin typeface="Century Gothic" panose="020B0502020202020204" pitchFamily="34" charset="0"/>
                      </a:endParaRPr>
                    </a:p>
                  </a:txBody>
                  <a:tcPr/>
                </a:tc>
                <a:extLst>
                  <a:ext uri="{0D108BD9-81ED-4DB2-BD59-A6C34878D82A}">
                    <a16:rowId xmlns:a16="http://schemas.microsoft.com/office/drawing/2014/main" val="3909173337"/>
                  </a:ext>
                </a:extLst>
              </a:tr>
            </a:tbl>
          </a:graphicData>
        </a:graphic>
      </p:graphicFrame>
      <p:sp>
        <p:nvSpPr>
          <p:cNvPr id="13" name="Rectángulo 12"/>
          <p:cNvSpPr/>
          <p:nvPr/>
        </p:nvSpPr>
        <p:spPr>
          <a:xfrm>
            <a:off x="9630297" y="6027331"/>
            <a:ext cx="1506374" cy="523220"/>
          </a:xfrm>
          <a:prstGeom prst="rect">
            <a:avLst/>
          </a:prstGeom>
        </p:spPr>
        <p:txBody>
          <a:bodyPr wrap="none">
            <a:spAutoFit/>
          </a:bodyPr>
          <a:lstStyle/>
          <a:p>
            <a:pPr algn="ctr"/>
            <a:r>
              <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3</a:t>
            </a:r>
            <a:r>
              <a:rPr lang="es-ES" sz="28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rPr>
              <a:t>º grado</a:t>
            </a:r>
            <a:endParaRPr lang="es-ES" sz="28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
        <p:nvSpPr>
          <p:cNvPr id="14" name="CuadroTexto 13"/>
          <p:cNvSpPr txBox="1"/>
          <p:nvPr/>
        </p:nvSpPr>
        <p:spPr>
          <a:xfrm>
            <a:off x="1569857" y="6108290"/>
            <a:ext cx="7857039" cy="646331"/>
          </a:xfrm>
          <a:prstGeom prst="rect">
            <a:avLst/>
          </a:prstGeom>
          <a:noFill/>
        </p:spPr>
        <p:txBody>
          <a:bodyPr wrap="square" rtlCol="0">
            <a:spAutoFit/>
          </a:bodyPr>
          <a:lstStyle/>
          <a:p>
            <a:pPr algn="ctr"/>
            <a:r>
              <a:rPr lang="es-MX" dirty="0" smtClean="0">
                <a:latin typeface="Century Gothic" panose="020B0502020202020204" pitchFamily="34" charset="0"/>
              </a:rPr>
              <a:t>Constantemente se encargan tareas para reforzar los aprendizajes vistos en las clases virtuales. </a:t>
            </a:r>
            <a:endParaRPr lang="es-MX" dirty="0">
              <a:latin typeface="Century Gothic" panose="020B0502020202020204" pitchFamily="34" charset="0"/>
            </a:endParaRPr>
          </a:p>
        </p:txBody>
      </p:sp>
      <p:sp>
        <p:nvSpPr>
          <p:cNvPr id="8" name="Rectángulo 7"/>
          <p:cNvSpPr/>
          <p:nvPr/>
        </p:nvSpPr>
        <p:spPr>
          <a:xfrm>
            <a:off x="8375995" y="2993100"/>
            <a:ext cx="1859050" cy="738664"/>
          </a:xfrm>
          <a:prstGeom prst="rect">
            <a:avLst/>
          </a:prstGeom>
        </p:spPr>
        <p:txBody>
          <a:bodyPr wrap="square">
            <a:spAutoFit/>
          </a:bodyPr>
          <a:lstStyle/>
          <a:p>
            <a:pPr algn="ctr"/>
            <a:r>
              <a:rPr lang="es-MX" sz="1400" dirty="0">
                <a:latin typeface="Century Gothic" panose="020B0502020202020204" pitchFamily="34" charset="0"/>
              </a:rPr>
              <a:t>Aprende en casa TV </a:t>
            </a:r>
          </a:p>
          <a:p>
            <a:pPr algn="ctr"/>
            <a:r>
              <a:rPr lang="es-MX" sz="1400" dirty="0">
                <a:latin typeface="Century Gothic" panose="020B0502020202020204" pitchFamily="34" charset="0"/>
              </a:rPr>
              <a:t>8:00 </a:t>
            </a:r>
            <a:r>
              <a:rPr lang="es-MX" sz="1400" dirty="0" smtClean="0">
                <a:latin typeface="Century Gothic" panose="020B0502020202020204" pitchFamily="34" charset="0"/>
              </a:rPr>
              <a:t>A.M.</a:t>
            </a:r>
            <a:endParaRPr lang="es-MX" sz="1400" dirty="0">
              <a:latin typeface="Century Gothic" panose="020B0502020202020204" pitchFamily="34" charset="0"/>
            </a:endParaRPr>
          </a:p>
        </p:txBody>
      </p:sp>
      <p:sp>
        <p:nvSpPr>
          <p:cNvPr id="15" name="CuadroTexto 14"/>
          <p:cNvSpPr txBox="1"/>
          <p:nvPr/>
        </p:nvSpPr>
        <p:spPr>
          <a:xfrm>
            <a:off x="8411159" y="3909526"/>
            <a:ext cx="1860518" cy="1384995"/>
          </a:xfrm>
          <a:prstGeom prst="rect">
            <a:avLst/>
          </a:prstGeom>
          <a:noFill/>
        </p:spPr>
        <p:txBody>
          <a:bodyPr wrap="square" rtlCol="0">
            <a:spAutoFit/>
          </a:bodyPr>
          <a:lstStyle/>
          <a:p>
            <a:pPr algn="ctr"/>
            <a:r>
              <a:rPr lang="es-MX" sz="1400" dirty="0" smtClean="0">
                <a:latin typeface="Century Gothic" panose="020B0502020202020204" pitchFamily="34" charset="0"/>
              </a:rPr>
              <a:t>Cargar puntualmente las evidencias de cuadernillo en la plataforma de Facebook. </a:t>
            </a:r>
            <a:endParaRPr lang="es-MX" sz="1400" dirty="0">
              <a:latin typeface="Century Gothic" panose="020B0502020202020204" pitchFamily="34" charset="0"/>
            </a:endParaRPr>
          </a:p>
        </p:txBody>
      </p:sp>
      <p:pic>
        <p:nvPicPr>
          <p:cNvPr id="17"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4023821" y="5180295"/>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7239441" y="5155244"/>
            <a:ext cx="1024496" cy="8414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ómo Cambiar el Idioma en la App de Zoom? (Ejemplo) | Mira Cómo Se Hac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 b="97101" l="2767" r="91700">
                        <a14:foregroundMark x1="32806" y1="33816" x2="49407" y2="37198"/>
                        <a14:foregroundMark x1="60870" y1="29469" x2="62846" y2="44928"/>
                        <a14:foregroundMark x1="37945" y1="28986" x2="48617" y2="43961"/>
                        <a14:foregroundMark x1="10277" y1="75362" x2="21739" y2="77295"/>
                        <a14:foregroundMark x1="33202" y1="76329" x2="33202" y2="76329"/>
                        <a14:foregroundMark x1="49407" y1="77778" x2="49407" y2="77778"/>
                        <a14:foregroundMark x1="69960" y1="77778" x2="69960" y2="77778"/>
                        <a14:foregroundMark x1="35178" y1="32367" x2="54150" y2="45894"/>
                      </a14:backgroundRemoval>
                    </a14:imgEffect>
                  </a14:imgLayer>
                </a14:imgProps>
              </a:ext>
              <a:ext uri="{28A0092B-C50C-407E-A947-70E740481C1C}">
                <a14:useLocalDpi xmlns:a14="http://schemas.microsoft.com/office/drawing/2010/main" val="0"/>
              </a:ext>
            </a:extLst>
          </a:blip>
          <a:srcRect/>
          <a:stretch>
            <a:fillRect/>
          </a:stretch>
        </p:blipFill>
        <p:spPr bwMode="auto">
          <a:xfrm>
            <a:off x="5567832" y="5154374"/>
            <a:ext cx="1024496" cy="841459"/>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2898381" y="2098826"/>
            <a:ext cx="6363410" cy="523220"/>
          </a:xfrm>
          <a:prstGeom prst="rect">
            <a:avLst/>
          </a:prstGeom>
        </p:spPr>
        <p:txBody>
          <a:bodyPr wrap="none">
            <a:spAutoFit/>
          </a:bodyPr>
          <a:lstStyle/>
          <a:p>
            <a:pPr algn="ctr"/>
            <a:r>
              <a:rPr lang="es-E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rPr>
              <a:t>Semana del 31 mayo al 04 de junio 2021</a:t>
            </a:r>
            <a:endParaRPr lang="es-E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Forte" panose="03060902040502070203" pitchFamily="66" charset="0"/>
            </a:endParaRPr>
          </a:p>
        </p:txBody>
      </p:sp>
    </p:spTree>
    <p:extLst>
      <p:ext uri="{BB962C8B-B14F-4D97-AF65-F5344CB8AC3E}">
        <p14:creationId xmlns:p14="http://schemas.microsoft.com/office/powerpoint/2010/main" val="1071678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mio De Estudiante De Escuela Primaria Poster Material De Antecedentes,  Descarga De Psd De Premio De Estudiante De Escuela Primaria, Premio De  Estudiante De Primaria, Fondo De Niños Imagen de fondo p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61309" y="1412776"/>
            <a:ext cx="8229600" cy="2862322"/>
          </a:xfrm>
          <a:prstGeom prst="rect">
            <a:avLst/>
          </a:prstGeom>
          <a:noFill/>
        </p:spPr>
        <p:txBody>
          <a:bodyPr wrap="square" rtlCol="0">
            <a:spAutoFit/>
          </a:bodyPr>
          <a:lstStyle/>
          <a:p>
            <a:pPr algn="ctr"/>
            <a:r>
              <a:rPr lang="es-ES_tradnl" sz="5400" b="1" dirty="0">
                <a:solidFill>
                  <a:schemeClr val="accent4"/>
                </a:solidFill>
                <a:latin typeface="Lucida Handwriting" pitchFamily="66" charset="0"/>
              </a:rPr>
              <a:t>SEMANA DEL </a:t>
            </a:r>
          </a:p>
          <a:p>
            <a:pPr algn="ctr"/>
            <a:r>
              <a:rPr lang="es-ES_tradnl" sz="5400" b="1" dirty="0" smtClean="0">
                <a:solidFill>
                  <a:schemeClr val="accent5">
                    <a:lumMod val="60000"/>
                    <a:lumOff val="40000"/>
                  </a:schemeClr>
                </a:solidFill>
                <a:latin typeface="Lucida Handwriting" pitchFamily="66" charset="0"/>
              </a:rPr>
              <a:t>31  DE </a:t>
            </a:r>
            <a:endParaRPr lang="es-ES_tradnl" sz="5400" b="1" dirty="0">
              <a:solidFill>
                <a:schemeClr val="accent6">
                  <a:lumMod val="75000"/>
                </a:schemeClr>
              </a:solidFill>
              <a:latin typeface="Lucida Handwriting" pitchFamily="66" charset="0"/>
            </a:endParaRPr>
          </a:p>
          <a:p>
            <a:pPr algn="ctr"/>
            <a:r>
              <a:rPr lang="es-ES_tradnl" sz="5400" b="1" dirty="0" smtClean="0">
                <a:solidFill>
                  <a:schemeClr val="accent5">
                    <a:lumMod val="60000"/>
                    <a:lumOff val="40000"/>
                  </a:schemeClr>
                </a:solidFill>
                <a:latin typeface="Lucida Handwriting" pitchFamily="66" charset="0"/>
              </a:rPr>
              <a:t>Mayo  al </a:t>
            </a:r>
            <a:r>
              <a:rPr lang="es-ES_tradnl" sz="5400" b="1" dirty="0" smtClean="0">
                <a:solidFill>
                  <a:srgbClr val="FF9999"/>
                </a:solidFill>
                <a:latin typeface="Lucida Handwriting" pitchFamily="66" charset="0"/>
              </a:rPr>
              <a:t>04 de junio</a:t>
            </a:r>
            <a:endParaRPr lang="es-ES_tradnl" sz="5400" b="1" dirty="0">
              <a:solidFill>
                <a:srgbClr val="FF9999"/>
              </a:solidFill>
              <a:latin typeface="Lucida Handwriting" pitchFamily="66" charset="0"/>
            </a:endParaRPr>
          </a:p>
          <a:p>
            <a:endParaRPr lang="es-ES" b="1" dirty="0">
              <a:latin typeface="Broadway" pitchFamily="82" charset="0"/>
            </a:endParaRPr>
          </a:p>
        </p:txBody>
      </p:sp>
    </p:spTree>
    <p:extLst>
      <p:ext uri="{BB962C8B-B14F-4D97-AF65-F5344CB8AC3E}">
        <p14:creationId xmlns:p14="http://schemas.microsoft.com/office/powerpoint/2010/main" val="3322137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MARTES </a:t>
            </a:r>
            <a:r>
              <a:rPr lang="es-ES_tradnl" b="1" dirty="0" smtClean="0">
                <a:latin typeface="Century Gothic" pitchFamily="34" charset="0"/>
              </a:rPr>
              <a:t>01</a:t>
            </a:r>
            <a:r>
              <a:rPr lang="es-ES_tradnl" b="1" dirty="0" smtClean="0">
                <a:latin typeface="Century Gothic" pitchFamily="34" charset="0"/>
              </a:rPr>
              <a:t> DE JUNIO DE </a:t>
            </a:r>
            <a:r>
              <a:rPr lang="es-ES_tradnl" b="1" dirty="0" smtClean="0">
                <a:latin typeface="Century Gothic" pitchFamily="34" charset="0"/>
              </a:rPr>
              <a:t>2021</a:t>
            </a:r>
            <a:endParaRPr lang="es-ES" b="1" dirty="0">
              <a:latin typeface="Century Gothic" pitchFamily="34" charset="0"/>
            </a:endParaRPr>
          </a:p>
        </p:txBody>
      </p:sp>
      <p:sp>
        <p:nvSpPr>
          <p:cNvPr id="4" name="6 CuadroTexto"/>
          <p:cNvSpPr txBox="1"/>
          <p:nvPr/>
        </p:nvSpPr>
        <p:spPr>
          <a:xfrm>
            <a:off x="6917789" y="0"/>
            <a:ext cx="5274212" cy="861774"/>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a:p>
            <a:r>
              <a:rPr lang="es-ES_tradnl" sz="1600" dirty="0" smtClean="0">
                <a:latin typeface="Century Gothic" pitchFamily="34" charset="0"/>
              </a:rPr>
              <a:t>Cepillo de dientes, presentación, tabla de registro, imágenes de alimentos. </a:t>
            </a:r>
            <a:endParaRPr lang="es-ES_tradnl" sz="1600" dirty="0" smtClean="0">
              <a:latin typeface="Century Gothic" pitchFamily="34" charset="0"/>
            </a:endParaRPr>
          </a:p>
        </p:txBody>
      </p:sp>
      <p:graphicFrame>
        <p:nvGraphicFramePr>
          <p:cNvPr id="5" name="3 Tabla"/>
          <p:cNvGraphicFramePr>
            <a:graphicFrameLocks noGrp="1"/>
          </p:cNvGraphicFramePr>
          <p:nvPr>
            <p:extLst>
              <p:ext uri="{D42A27DB-BD31-4B8C-83A1-F6EECF244321}">
                <p14:modId xmlns:p14="http://schemas.microsoft.com/office/powerpoint/2010/main" val="2742965665"/>
              </p:ext>
            </p:extLst>
          </p:nvPr>
        </p:nvGraphicFramePr>
        <p:xfrm>
          <a:off x="1274618" y="1012740"/>
          <a:ext cx="9956800" cy="1403297"/>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t>
                      </a:r>
                      <a:r>
                        <a:rPr lang="es-ES_tradnl" sz="1800" baseline="0" dirty="0" smtClean="0"/>
                        <a:t>Se me ha caído un diente</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Exploración y Comprensión del Mundo Natural y Social. </a:t>
                      </a:r>
                      <a:endParaRPr lang="es-ES_tradnl" sz="1600" b="1" baseline="0" dirty="0" smtClean="0">
                        <a:latin typeface="Century Gothic" pitchFamily="34" charset="0"/>
                      </a:endParaRPr>
                    </a:p>
                    <a:p>
                      <a:r>
                        <a:rPr lang="es-ES_tradnl" sz="1600" b="1" baseline="0" dirty="0" smtClean="0">
                          <a:latin typeface="Century Gothic" pitchFamily="34" charset="0"/>
                        </a:rPr>
                        <a:t>Aprendizaje esperado: </a:t>
                      </a:r>
                      <a:r>
                        <a:rPr lang="es-MX" sz="1600" b="0" baseline="0" dirty="0" smtClean="0">
                          <a:latin typeface="Century Gothic" pitchFamily="34" charset="0"/>
                        </a:rPr>
                        <a:t>Practica hábitos de higiene personal para mantenerse saludable. </a:t>
                      </a:r>
                      <a:endParaRPr lang="es-MX" sz="1600" b="0" baseline="0" dirty="0" smtClean="0">
                        <a:latin typeface="Century Gothic" pitchFamily="34" charset="0"/>
                      </a:endParaRP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ES_tradnl" sz="1600" baseline="0" dirty="0" smtClean="0">
                          <a:latin typeface="Century Gothic" pitchFamily="34" charset="0"/>
                        </a:rPr>
                        <a:t>Conoce medidas para conservar la salud bucal. </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4 Tabla"/>
          <p:cNvGraphicFramePr>
            <a:graphicFrameLocks noGrp="1"/>
          </p:cNvGraphicFramePr>
          <p:nvPr>
            <p:extLst>
              <p:ext uri="{D42A27DB-BD31-4B8C-83A1-F6EECF244321}">
                <p14:modId xmlns:p14="http://schemas.microsoft.com/office/powerpoint/2010/main" val="3292027064"/>
              </p:ext>
            </p:extLst>
          </p:nvPr>
        </p:nvGraphicFramePr>
        <p:xfrm>
          <a:off x="1514329" y="2591479"/>
          <a:ext cx="9311123" cy="365760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r>
                        <a:rPr lang="es-ES_tradnl" b="0" baseline="0" dirty="0" smtClean="0">
                          <a:latin typeface="Century Gothic" pitchFamily="34" charset="0"/>
                        </a:rPr>
                        <a:t>Responde: ¿Cómo se le llama al profesionista que cuida de nuestros dientes? , ¿Cuántas veces en el día realizan el cepillado de sus dientes?, ¿Por qué consideran que es importante llevarlo a cabo?, ¿Conocen de qué otra forma podemos cuidar la salud bucal? </a:t>
                      </a:r>
                      <a:endParaRPr lang="es-ES_tradnl" b="0" baseline="0" dirty="0" smtClean="0">
                        <a:latin typeface="Century Gothic" pitchFamily="34" charset="0"/>
                      </a:endParaRPr>
                    </a:p>
                    <a:p>
                      <a:r>
                        <a:rPr lang="es-ES_tradnl" b="1" baseline="0" dirty="0" smtClean="0">
                          <a:latin typeface="Century Gothic" pitchFamily="34" charset="0"/>
                        </a:rPr>
                        <a:t>Desarrollo</a:t>
                      </a:r>
                      <a:r>
                        <a:rPr lang="es-ES_tradnl" b="1" baseline="0" dirty="0" smtClean="0">
                          <a:latin typeface="Century Gothic" pitchFamily="34" charset="0"/>
                        </a:rPr>
                        <a:t>:</a:t>
                      </a:r>
                    </a:p>
                    <a:p>
                      <a:r>
                        <a:rPr lang="es-ES_tradnl" b="0" baseline="0" dirty="0" smtClean="0">
                          <a:latin typeface="Century Gothic" pitchFamily="34" charset="0"/>
                        </a:rPr>
                        <a:t>Conoce diferentes medidas para conservar la higiene y salud bucal, intercambia comentarios u opiniones con sus compañeros, posteriormente, clasifica los alimentos que dañan o ayudan a nuestros dientes. </a:t>
                      </a:r>
                    </a:p>
                    <a:p>
                      <a:r>
                        <a:rPr lang="es-ES_tradnl" b="0" baseline="0" dirty="0" smtClean="0">
                          <a:latin typeface="Century Gothic" pitchFamily="34" charset="0"/>
                        </a:rPr>
                        <a:t>Identifica cómo es el correcto cepillado dental. </a:t>
                      </a:r>
                    </a:p>
                    <a:p>
                      <a:r>
                        <a:rPr lang="es-ES_tradnl" b="1" baseline="0" dirty="0" smtClean="0">
                          <a:latin typeface="Century Gothic" pitchFamily="34" charset="0"/>
                        </a:rPr>
                        <a:t>Cierre</a:t>
                      </a:r>
                      <a:r>
                        <a:rPr lang="es-ES_tradnl" b="1" baseline="0" dirty="0" smtClean="0">
                          <a:latin typeface="Century Gothic"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Registra en la tabla de apoyo, las ocasiones en las que cepilla sus dientes, ya sea en la mañana, noche o ambas. </a:t>
                      </a:r>
                      <a:endParaRPr lang="es-ES_tradnl" b="0"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8513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tudiante Aprendizaje Póster Fondo, Póster, Fondo, útiles Escolares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r="3374" b="3705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2 CuadroTexto"/>
          <p:cNvSpPr txBox="1"/>
          <p:nvPr/>
        </p:nvSpPr>
        <p:spPr>
          <a:xfrm>
            <a:off x="1388918" y="213982"/>
            <a:ext cx="4139952" cy="369332"/>
          </a:xfrm>
          <a:prstGeom prst="rect">
            <a:avLst/>
          </a:prstGeom>
          <a:noFill/>
        </p:spPr>
        <p:txBody>
          <a:bodyPr wrap="square" rtlCol="0">
            <a:spAutoFit/>
          </a:bodyPr>
          <a:lstStyle/>
          <a:p>
            <a:pPr algn="ctr"/>
            <a:r>
              <a:rPr lang="es-ES_tradnl" b="1" dirty="0" smtClean="0">
                <a:latin typeface="Century Gothic" pitchFamily="34" charset="0"/>
              </a:rPr>
              <a:t>MIÉRCOLES </a:t>
            </a:r>
            <a:r>
              <a:rPr lang="es-ES_tradnl" b="1" dirty="0" smtClean="0">
                <a:latin typeface="Century Gothic" pitchFamily="34" charset="0"/>
              </a:rPr>
              <a:t>02</a:t>
            </a:r>
            <a:r>
              <a:rPr lang="es-ES_tradnl" b="1" dirty="0" smtClean="0">
                <a:latin typeface="Century Gothic" pitchFamily="34" charset="0"/>
              </a:rPr>
              <a:t> DE JUNIO DE </a:t>
            </a:r>
            <a:r>
              <a:rPr lang="es-ES_tradnl" b="1" dirty="0" smtClean="0">
                <a:latin typeface="Century Gothic" pitchFamily="34" charset="0"/>
              </a:rPr>
              <a:t>2021</a:t>
            </a:r>
            <a:endParaRPr lang="es-ES" b="1" dirty="0">
              <a:latin typeface="Century Gothic" pitchFamily="34" charset="0"/>
            </a:endParaRPr>
          </a:p>
        </p:txBody>
      </p:sp>
      <p:sp>
        <p:nvSpPr>
          <p:cNvPr id="5" name="6 CuadroTexto"/>
          <p:cNvSpPr txBox="1"/>
          <p:nvPr/>
        </p:nvSpPr>
        <p:spPr>
          <a:xfrm>
            <a:off x="6917789" y="0"/>
            <a:ext cx="5274212" cy="615553"/>
          </a:xfrm>
          <a:prstGeom prst="rect">
            <a:avLst/>
          </a:prstGeom>
          <a:solidFill>
            <a:srgbClr val="B1FDFB"/>
          </a:solidFill>
        </p:spPr>
        <p:txBody>
          <a:bodyPr wrap="square" rtlCol="0">
            <a:spAutoFit/>
          </a:bodyPr>
          <a:lstStyle/>
          <a:p>
            <a:r>
              <a:rPr lang="es-ES_tradnl" b="1" dirty="0">
                <a:latin typeface="Century Gothic" pitchFamily="34" charset="0"/>
              </a:rPr>
              <a:t>Materiales o recursos</a:t>
            </a:r>
            <a:r>
              <a:rPr lang="es-ES_tradnl" b="1" dirty="0" smtClean="0">
                <a:latin typeface="Century Gothic" pitchFamily="34" charset="0"/>
              </a:rPr>
              <a:t>:</a:t>
            </a:r>
            <a:endParaRPr lang="es-ES_tradnl" sz="1600" dirty="0">
              <a:latin typeface="Century Gothic" pitchFamily="34" charset="0"/>
            </a:endParaRPr>
          </a:p>
          <a:p>
            <a:r>
              <a:rPr lang="es-ES_tradnl" sz="1600" dirty="0" smtClean="0">
                <a:latin typeface="Century Gothic" pitchFamily="34" charset="0"/>
              </a:rPr>
              <a:t>Monedas de $1 y $2 , hoja de trabajo, vídeo. </a:t>
            </a:r>
            <a:endParaRPr lang="es-ES_tradnl" sz="1600" dirty="0" smtClean="0">
              <a:latin typeface="Century Gothic" pitchFamily="34" charset="0"/>
            </a:endParaRPr>
          </a:p>
        </p:txBody>
      </p:sp>
      <p:graphicFrame>
        <p:nvGraphicFramePr>
          <p:cNvPr id="6" name="3 Tabla"/>
          <p:cNvGraphicFramePr>
            <a:graphicFrameLocks noGrp="1"/>
          </p:cNvGraphicFramePr>
          <p:nvPr>
            <p:extLst>
              <p:ext uri="{D42A27DB-BD31-4B8C-83A1-F6EECF244321}">
                <p14:modId xmlns:p14="http://schemas.microsoft.com/office/powerpoint/2010/main" val="695842068"/>
              </p:ext>
            </p:extLst>
          </p:nvPr>
        </p:nvGraphicFramePr>
        <p:xfrm>
          <a:off x="1274618" y="1012740"/>
          <a:ext cx="9956800" cy="1432560"/>
        </p:xfrm>
        <a:graphic>
          <a:graphicData uri="http://schemas.openxmlformats.org/drawingml/2006/table">
            <a:tbl>
              <a:tblPr firstRow="1" bandRow="1">
                <a:tableStyleId>{5DA37D80-6434-44D0-A028-1B22A696006F}</a:tableStyleId>
              </a:tblPr>
              <a:tblGrid>
                <a:gridCol w="9956800">
                  <a:extLst>
                    <a:ext uri="{9D8B030D-6E8A-4147-A177-3AD203B41FA5}">
                      <a16:colId xmlns:a16="http://schemas.microsoft.com/office/drawing/2014/main" val="20000"/>
                    </a:ext>
                  </a:extLst>
                </a:gridCol>
              </a:tblGrid>
              <a:tr h="330614">
                <a:tc>
                  <a:txBody>
                    <a:bodyPr/>
                    <a:lstStyle/>
                    <a:p>
                      <a:pPr algn="ctr"/>
                      <a:r>
                        <a:rPr lang="es-ES_tradnl" sz="1800" dirty="0" smtClean="0"/>
                        <a:t>Nombre</a:t>
                      </a:r>
                      <a:r>
                        <a:rPr lang="es-ES_tradnl" sz="1800" baseline="0" dirty="0" smtClean="0"/>
                        <a:t> del programa de televisión: </a:t>
                      </a:r>
                      <a:r>
                        <a:rPr lang="es-ES_tradnl" sz="1800" baseline="0" dirty="0" smtClean="0"/>
                        <a:t>De compras</a:t>
                      </a:r>
                      <a:endParaRPr lang="es-ES" sz="1800" dirty="0">
                        <a:solidFill>
                          <a:schemeClr val="accent5">
                            <a:lumMod val="75000"/>
                          </a:schemeClr>
                        </a:solidFill>
                        <a:latin typeface="Century Gothic" pitchFamily="34" charset="0"/>
                      </a:endParaRPr>
                    </a:p>
                  </a:txBody>
                  <a:tcPr/>
                </a:tc>
                <a:extLst>
                  <a:ext uri="{0D108BD9-81ED-4DB2-BD59-A6C34878D82A}">
                    <a16:rowId xmlns:a16="http://schemas.microsoft.com/office/drawing/2014/main" val="10000"/>
                  </a:ext>
                </a:extLst>
              </a:tr>
              <a:tr h="1037537">
                <a:tc>
                  <a:txBody>
                    <a:bodyPr/>
                    <a:lstStyle/>
                    <a:p>
                      <a:r>
                        <a:rPr lang="es-ES_tradnl" sz="1600" b="1" dirty="0" smtClean="0">
                          <a:latin typeface="Century Gothic" pitchFamily="34" charset="0"/>
                        </a:rPr>
                        <a:t>Campo/ Área:</a:t>
                      </a:r>
                      <a:r>
                        <a:rPr lang="es-ES_tradnl" sz="1600" b="1" baseline="0" dirty="0" smtClean="0">
                          <a:latin typeface="Century Gothic" pitchFamily="34" charset="0"/>
                        </a:rPr>
                        <a:t> </a:t>
                      </a:r>
                      <a:r>
                        <a:rPr lang="es-ES_tradnl" sz="1600" b="0" baseline="0" dirty="0" smtClean="0">
                          <a:latin typeface="Century Gothic" pitchFamily="34" charset="0"/>
                        </a:rPr>
                        <a:t>Pensamiento matemático. </a:t>
                      </a:r>
                      <a:endParaRPr lang="es-ES_tradnl" sz="1600" b="1" baseline="0" dirty="0" smtClean="0">
                        <a:latin typeface="Century Gothic" pitchFamily="34" charset="0"/>
                      </a:endParaRPr>
                    </a:p>
                    <a:p>
                      <a:r>
                        <a:rPr lang="es-ES_tradnl" sz="1600" b="1" baseline="0" dirty="0" smtClean="0">
                          <a:latin typeface="Century Gothic" pitchFamily="34" charset="0"/>
                        </a:rPr>
                        <a:t>Aprendizaje </a:t>
                      </a:r>
                      <a:r>
                        <a:rPr lang="es-ES_tradnl" sz="1600" b="1" baseline="0" dirty="0" smtClean="0">
                          <a:latin typeface="Century Gothic" pitchFamily="34" charset="0"/>
                        </a:rPr>
                        <a:t>esperado: </a:t>
                      </a:r>
                      <a:r>
                        <a:rPr lang="es-MX" sz="1600" b="0" baseline="0" dirty="0" smtClean="0">
                          <a:latin typeface="Century Gothic" pitchFamily="34" charset="0"/>
                        </a:rPr>
                        <a:t>Identifica algunas relaciones de equivalencia entre monedas de $1, $2, $5 y $10 en situaciones reales o ficticias de compra y venta.</a:t>
                      </a:r>
                    </a:p>
                    <a:p>
                      <a:r>
                        <a:rPr lang="es-ES_tradnl" sz="1600" b="1" baseline="0" dirty="0" smtClean="0">
                          <a:latin typeface="Century Gothic" pitchFamily="34" charset="0"/>
                        </a:rPr>
                        <a:t>Énfasis</a:t>
                      </a:r>
                      <a:r>
                        <a:rPr lang="es-ES_tradnl" sz="1600" baseline="0" dirty="0" smtClean="0">
                          <a:latin typeface="Century Gothic" pitchFamily="34" charset="0"/>
                        </a:rPr>
                        <a:t>: </a:t>
                      </a:r>
                      <a:r>
                        <a:rPr lang="es-MX" sz="1600" baseline="0" dirty="0" smtClean="0">
                          <a:latin typeface="Century Gothic" pitchFamily="34" charset="0"/>
                        </a:rPr>
                        <a:t>Usa monedas de $1 y $2 en situaciones ficticias de compra y venta.</a:t>
                      </a:r>
                      <a:endParaRPr lang="es-ES" sz="1400" dirty="0">
                        <a:latin typeface="Century Gothic" pitchFamily="34" charset="0"/>
                      </a:endParaRPr>
                    </a:p>
                  </a:txBody>
                  <a:tcPr/>
                </a:tc>
                <a:extLst>
                  <a:ext uri="{0D108BD9-81ED-4DB2-BD59-A6C34878D82A}">
                    <a16:rowId xmlns:a16="http://schemas.microsoft.com/office/drawing/2014/main" val="10001"/>
                  </a:ext>
                </a:extLst>
              </a:tr>
            </a:tbl>
          </a:graphicData>
        </a:graphic>
      </p:graphicFrame>
      <p:graphicFrame>
        <p:nvGraphicFramePr>
          <p:cNvPr id="7" name="4 Tabla"/>
          <p:cNvGraphicFramePr>
            <a:graphicFrameLocks noGrp="1"/>
          </p:cNvGraphicFramePr>
          <p:nvPr>
            <p:extLst>
              <p:ext uri="{D42A27DB-BD31-4B8C-83A1-F6EECF244321}">
                <p14:modId xmlns:p14="http://schemas.microsoft.com/office/powerpoint/2010/main" val="1421496384"/>
              </p:ext>
            </p:extLst>
          </p:nvPr>
        </p:nvGraphicFramePr>
        <p:xfrm>
          <a:off x="1514329" y="2591479"/>
          <a:ext cx="9311123" cy="3657600"/>
        </p:xfrm>
        <a:graphic>
          <a:graphicData uri="http://schemas.openxmlformats.org/drawingml/2006/table">
            <a:tbl>
              <a:tblPr firstRow="1" bandRow="1">
                <a:tableStyleId>{5DA37D80-6434-44D0-A028-1B22A696006F}</a:tableStyleId>
              </a:tblPr>
              <a:tblGrid>
                <a:gridCol w="9311123">
                  <a:extLst>
                    <a:ext uri="{9D8B030D-6E8A-4147-A177-3AD203B41FA5}">
                      <a16:colId xmlns:a16="http://schemas.microsoft.com/office/drawing/2014/main" val="20000"/>
                    </a:ext>
                  </a:extLst>
                </a:gridCol>
              </a:tblGrid>
              <a:tr h="2823527">
                <a:tc>
                  <a:txBody>
                    <a:bodyPr/>
                    <a:lstStyle/>
                    <a:p>
                      <a:r>
                        <a:rPr lang="es-ES_tradnl" b="1" dirty="0" smtClean="0">
                          <a:latin typeface="Century Gothic" pitchFamily="34" charset="0"/>
                        </a:rPr>
                        <a:t>Inicio:</a:t>
                      </a:r>
                      <a:r>
                        <a:rPr lang="es-ES_tradnl" b="1" baseline="0" dirty="0" smtClean="0">
                          <a:latin typeface="Century Gothic" pitchFamily="34" charset="0"/>
                        </a:rPr>
                        <a:t> </a:t>
                      </a:r>
                    </a:p>
                    <a:p>
                      <a:r>
                        <a:rPr lang="es-ES_tradnl" b="0" baseline="0" dirty="0" smtClean="0">
                          <a:latin typeface="Century Gothic" pitchFamily="34" charset="0"/>
                        </a:rPr>
                        <a:t>Comenta cuál es la utilidad del dinero, en qué situaciones es necesario. </a:t>
                      </a:r>
                    </a:p>
                    <a:p>
                      <a:r>
                        <a:rPr lang="es-ES_tradnl" b="0" baseline="0" dirty="0" smtClean="0">
                          <a:latin typeface="Century Gothic" pitchFamily="34" charset="0"/>
                        </a:rPr>
                        <a:t>Tiene las monedas de $1 y $2 al alcance, expresa qué es más fácil comprar por medio de monedas. </a:t>
                      </a:r>
                    </a:p>
                    <a:p>
                      <a:r>
                        <a:rPr lang="es-ES_tradnl" b="1" baseline="0" dirty="0" smtClean="0">
                          <a:latin typeface="Century Gothic" pitchFamily="34" charset="0"/>
                        </a:rPr>
                        <a:t>Desarrollo</a:t>
                      </a:r>
                      <a:r>
                        <a:rPr lang="es-ES_tradnl" b="1" baseline="0" dirty="0" smtClean="0">
                          <a:latin typeface="Century Gothic" pitchFamily="34" charset="0"/>
                        </a:rPr>
                        <a:t>:</a:t>
                      </a:r>
                    </a:p>
                    <a:p>
                      <a:r>
                        <a:rPr lang="es-ES_tradnl" b="0" baseline="0" dirty="0" smtClean="0">
                          <a:latin typeface="Century Gothic" pitchFamily="34" charset="0"/>
                        </a:rPr>
                        <a:t>Observa los </a:t>
                      </a:r>
                      <a:r>
                        <a:rPr lang="es-ES_tradnl" b="0" baseline="0" dirty="0" smtClean="0">
                          <a:latin typeface="Century Gothic" pitchFamily="34" charset="0"/>
                        </a:rPr>
                        <a:t>productos que aparecen en las imagen, identifica cuántas monedas de $1 necesita para comprarlos, colorea las monedas según corresponda. </a:t>
                      </a:r>
                    </a:p>
                    <a:p>
                      <a:r>
                        <a:rPr lang="es-ES_tradnl" b="0" baseline="0" dirty="0" smtClean="0">
                          <a:latin typeface="Century Gothic" pitchFamily="34" charset="0"/>
                        </a:rPr>
                        <a:t>Compara respuestas con sus compañeros.</a:t>
                      </a:r>
                      <a:endParaRPr lang="es-ES_tradnl" b="0" baseline="0" dirty="0" smtClean="0">
                        <a:latin typeface="Century Gothic" pitchFamily="34" charset="0"/>
                      </a:endParaRPr>
                    </a:p>
                    <a:p>
                      <a:r>
                        <a:rPr lang="es-ES_tradnl" b="1" baseline="0" dirty="0" smtClean="0">
                          <a:latin typeface="Century Gothic" pitchFamily="34" charset="0"/>
                        </a:rPr>
                        <a:t>Cierre: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dirty="0" smtClean="0">
                          <a:latin typeface="Century Gothic" pitchFamily="34" charset="0"/>
                        </a:rPr>
                        <a:t>Compra algún producto de su interés, puede ser algo simbólico que se encuentre en casa, paga por medio de monedas de $1 (pueden ser reales o ficticias) respetando el precio que haya otorgado un adulto. Envía un vídeo corto realizando dicha acción. </a:t>
                      </a:r>
                      <a:endParaRPr lang="es-ES_tradnl" b="0" baseline="0" dirty="0" smtClean="0">
                        <a:latin typeface="Century Gothic"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07562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1391</Words>
  <Application>Microsoft Office PowerPoint</Application>
  <PresentationFormat>Panorámica</PresentationFormat>
  <Paragraphs>198</Paragraphs>
  <Slides>15</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15</vt:i4>
      </vt:variant>
    </vt:vector>
  </HeadingPairs>
  <TitlesOfParts>
    <vt:vector size="27" baseType="lpstr">
      <vt:lpstr>Agency FB</vt:lpstr>
      <vt:lpstr>Arial</vt:lpstr>
      <vt:lpstr>Broadway</vt:lpstr>
      <vt:lpstr>Calibri</vt:lpstr>
      <vt:lpstr>Calibri Light</vt:lpstr>
      <vt:lpstr>Century Gothic</vt:lpstr>
      <vt:lpstr>Forte</vt:lpstr>
      <vt:lpstr>Kristen ITC</vt:lpstr>
      <vt:lpstr>Lucida Handwriting</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WIN8</dc:creator>
  <cp:lastModifiedBy>WIN8</cp:lastModifiedBy>
  <cp:revision>13</cp:revision>
  <dcterms:created xsi:type="dcterms:W3CDTF">2021-05-27T03:49:30Z</dcterms:created>
  <dcterms:modified xsi:type="dcterms:W3CDTF">2021-05-28T01:29:37Z</dcterms:modified>
</cp:coreProperties>
</file>