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4" r:id="rId19"/>
    <p:sldId id="270" r:id="rId2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diraapolomoo@gmail.com" initials="y" lastIdx="1" clrIdx="0">
    <p:extLst>
      <p:ext uri="{19B8F6BF-5375-455C-9EA6-DF929625EA0E}">
        <p15:presenceInfo xmlns:p15="http://schemas.microsoft.com/office/powerpoint/2012/main" userId="yadiraapolomoo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5T14:52:16.42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5T14:52:16.42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644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777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99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070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223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086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57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595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78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361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902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7D0E-AC58-431F-8E95-543DAB1A70F9}" type="datetimeFigureOut">
              <a:rPr lang="es-ES_tradnl" smtClean="0"/>
              <a:t>27/05/2021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BB013-5AB2-4E99-953A-509527E11C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147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-efGYc1zy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geneseducativas.com/wp-content/uploads/2015/12/Abecedario-Animales-formato-tarjetas-PDF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vUqnpicSd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cMCG5R6c0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iDOirHA6d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https://i.pinimg.com/564x/11/81/93/1181939fc8419f1eded883de1a1e92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60320" y="1875374"/>
            <a:ext cx="7458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200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Plan de trabajo </a:t>
            </a:r>
          </a:p>
          <a:p>
            <a:pPr algn="ctr"/>
            <a:r>
              <a:rPr lang="es-MX" sz="4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Semana del </a:t>
            </a:r>
            <a:r>
              <a:rPr lang="es-MX" sz="44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31 de mayo al 04 de junio</a:t>
            </a:r>
            <a:endParaRPr lang="es-ES_tradnl" sz="44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3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91288"/>
              </p:ext>
            </p:extLst>
          </p:nvPr>
        </p:nvGraphicFramePr>
        <p:xfrm>
          <a:off x="-862151" y="1612314"/>
          <a:ext cx="13054151" cy="52123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12986">
                  <a:extLst>
                    <a:ext uri="{9D8B030D-6E8A-4147-A177-3AD203B41FA5}">
                      <a16:colId xmlns:a16="http://schemas.microsoft.com/office/drawing/2014/main" val="460683029"/>
                    </a:ext>
                  </a:extLst>
                </a:gridCol>
                <a:gridCol w="6269010">
                  <a:extLst>
                    <a:ext uri="{9D8B030D-6E8A-4147-A177-3AD203B41FA5}">
                      <a16:colId xmlns:a16="http://schemas.microsoft.com/office/drawing/2014/main" val="3827660996"/>
                    </a:ext>
                  </a:extLst>
                </a:gridCol>
                <a:gridCol w="3026792">
                  <a:extLst>
                    <a:ext uri="{9D8B030D-6E8A-4147-A177-3AD203B41FA5}">
                      <a16:colId xmlns:a16="http://schemas.microsoft.com/office/drawing/2014/main" val="3215901909"/>
                    </a:ext>
                  </a:extLst>
                </a:gridCol>
                <a:gridCol w="2845363">
                  <a:extLst>
                    <a:ext uri="{9D8B030D-6E8A-4147-A177-3AD203B41FA5}">
                      <a16:colId xmlns:a16="http://schemas.microsoft.com/office/drawing/2014/main" val="2082789167"/>
                    </a:ext>
                  </a:extLst>
                </a:gridCol>
              </a:tblGrid>
              <a:tr h="443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INDICADOR</a:t>
                      </a:r>
                      <a:r>
                        <a:rPr lang="es-MX" sz="24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36566"/>
                  </a:ext>
                </a:extLst>
              </a:tr>
              <a:tr h="106602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entury Gothic" panose="020B0502020202020204" pitchFamily="34" charset="0"/>
                        </a:rPr>
                        <a:t>Practica hábitos de higiene para</a:t>
                      </a:r>
                      <a:r>
                        <a:rPr lang="es-ES" sz="2000" baseline="0" dirty="0" smtClean="0">
                          <a:latin typeface="Century Gothic" panose="020B0502020202020204" pitchFamily="34" charset="0"/>
                        </a:rPr>
                        <a:t> mantenerse saludable</a:t>
                      </a:r>
                      <a:endParaRPr lang="es-ES" sz="20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Conoce medidas para conservar la salud bucal</a:t>
                      </a:r>
                      <a:endParaRPr lang="es-ES_tradnl" sz="20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ES_tradnl" sz="2000" dirty="0">
                        <a:latin typeface="Century Gothic" panose="020B0502020202020204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048884784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</a:t>
                      </a: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 menos de 2 a 3 medidas para cuidar su salud bucal</a:t>
                      </a: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544107594"/>
                  </a:ext>
                </a:extLst>
              </a:tr>
              <a:tr h="133105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importancia de mantenerse saludable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las consecuencias de no cuidarse </a:t>
                      </a:r>
                      <a:endParaRPr lang="es-MX" sz="20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014294627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984932468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0" y="170354"/>
            <a:ext cx="12192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Century Gothic" panose="020B0502020202020204" pitchFamily="34" charset="0"/>
              </a:rPr>
              <a:t>Campo de formación: </a:t>
            </a:r>
            <a:r>
              <a:rPr lang="es-MX" sz="1400" dirty="0">
                <a:latin typeface="Century Gothic" panose="020B0502020202020204" pitchFamily="34" charset="0"/>
              </a:rPr>
              <a:t>Exploración y conocimiento del mundo natural y social </a:t>
            </a:r>
            <a:r>
              <a:rPr lang="es-MX" sz="1400" b="1" dirty="0">
                <a:latin typeface="Century Gothic" panose="020B0502020202020204" pitchFamily="34" charset="0"/>
              </a:rPr>
              <a:t> </a:t>
            </a:r>
            <a:endParaRPr lang="es-ES_tradnl" sz="1400" dirty="0">
              <a:latin typeface="Century Gothic" panose="020B0502020202020204" pitchFamily="34" charset="0"/>
            </a:endParaRPr>
          </a:p>
          <a:p>
            <a:r>
              <a:rPr lang="es-MX" sz="1400" b="1" dirty="0">
                <a:latin typeface="Century Gothic" panose="020B0502020202020204" pitchFamily="34" charset="0"/>
              </a:rPr>
              <a:t>Aprendizaje esperado: </a:t>
            </a:r>
            <a:r>
              <a:rPr lang="es-ES" sz="1400" dirty="0">
                <a:latin typeface="Century Gothic" panose="020B0502020202020204" pitchFamily="34" charset="0"/>
              </a:rPr>
              <a:t>Practica hábitos de higiene personal para mantenerse saludable. </a:t>
            </a:r>
            <a:endParaRPr lang="es-ES_tradnl" sz="1400" dirty="0">
              <a:latin typeface="Century Gothic" panose="020B0502020202020204" pitchFamily="34" charset="0"/>
            </a:endParaRPr>
          </a:p>
          <a:p>
            <a:pPr fontAlgn="t"/>
            <a:r>
              <a:rPr lang="es-MX" sz="1400" b="1" dirty="0">
                <a:latin typeface="Century Gothic" panose="020B0502020202020204" pitchFamily="34" charset="0"/>
              </a:rPr>
              <a:t>Titulo del programa o recurso a utilizar: </a:t>
            </a:r>
            <a:r>
              <a:rPr lang="es-ES" sz="1400" dirty="0">
                <a:latin typeface="Century Gothic" panose="020B0502020202020204" pitchFamily="34" charset="0"/>
              </a:rPr>
              <a:t>Se me ha caído un diente </a:t>
            </a:r>
            <a:r>
              <a:rPr lang="es-MX" sz="1400" b="1" dirty="0">
                <a:latin typeface="Century Gothic" panose="020B0502020202020204" pitchFamily="34" charset="0"/>
              </a:rPr>
              <a:t>Énfasis: </a:t>
            </a:r>
            <a:r>
              <a:rPr lang="es-ES" sz="1400" dirty="0">
                <a:latin typeface="Century Gothic" panose="020B0502020202020204" pitchFamily="34" charset="0"/>
              </a:rPr>
              <a:t>Conoce medidas para conservar la salud bucal.</a:t>
            </a:r>
            <a:endParaRPr lang="es-ES_tradnl" sz="1400" dirty="0"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Conocer el nivel de desempeño de los alumnos </a:t>
            </a:r>
            <a:r>
              <a:rPr lang="es-MX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 de los cuidados de higiene</a:t>
            </a: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con una X según corresponda el indicador si lo realiza o no lo realiza. </a:t>
            </a:r>
            <a:endParaRPr lang="es-ES_tradnl" sz="1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8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59605"/>
              </p:ext>
            </p:extLst>
          </p:nvPr>
        </p:nvGraphicFramePr>
        <p:xfrm>
          <a:off x="0" y="1"/>
          <a:ext cx="12191999" cy="23210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0164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Martes 01 junio del año 2021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53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 matemático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0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venta.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56742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De compras...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Usa monedas de $1 y $2 en situaciones ficticias de compra y venta.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4685013" y="5943600"/>
            <a:ext cx="374866" cy="36576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50337"/>
              </p:ext>
            </p:extLst>
          </p:nvPr>
        </p:nvGraphicFramePr>
        <p:xfrm>
          <a:off x="1" y="2212816"/>
          <a:ext cx="12191999" cy="375992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92528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74018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Utiliza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la siguiente juguetería virtual para ir de compras y utiliza las monedas recortables para poder comprar algunos juguetes.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hlinkClick r:id="rId3"/>
                        </a:rPr>
                        <a:t>https://www.youtube.com/watch?v=z-efGYc1zyk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b="0" baseline="0" dirty="0" smtClean="0">
                          <a:latin typeface="Century Gothic" panose="020B0502020202020204" pitchFamily="34" charset="0"/>
                        </a:rPr>
                        <a:t>Pueden utilizar objetos que tengan en casa con cantidades mas grandes para la compra</a:t>
                      </a:r>
                      <a:endParaRPr lang="es-ES" b="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Juguetería virtual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Recortables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24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bulosos y creativos billetes y monedas para aprender jugando | Mater… |  Actividades de dinero, Actividades de matematicas, Actividades de  matemátic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088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8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2660"/>
              </p:ext>
            </p:extLst>
          </p:nvPr>
        </p:nvGraphicFramePr>
        <p:xfrm>
          <a:off x="0" y="0"/>
          <a:ext cx="12191999" cy="228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2073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Miércoles 02 junio del año 2021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Lenguaje y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comunicación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1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Escribe su nombre con diversos propósitos e identifica el de algunos compañeros.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74607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Juego con mi nombre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Escribe su nombre.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3713807" y="6397304"/>
            <a:ext cx="374866" cy="365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888" t="16430" r="7022" b="17332"/>
          <a:stretch/>
        </p:blipFill>
        <p:spPr>
          <a:xfrm>
            <a:off x="4088674" y="6028048"/>
            <a:ext cx="971006" cy="7385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17281"/>
              </p:ext>
            </p:extLst>
          </p:nvPr>
        </p:nvGraphicFramePr>
        <p:xfrm>
          <a:off x="1" y="2332848"/>
          <a:ext cx="12191999" cy="37108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96170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74914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Realiza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rompecabezas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con su nombre y colócalo de manera correcta las veces que sean necesarias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Pueden hacer el de los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integrantes de la familia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y que entre ellos identifique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el suyo 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Realiza</a:t>
                      </a: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 el puzzle de tu nombre completo y el de los integrantes de tu familia</a:t>
                      </a:r>
                      <a:endParaRPr lang="es-ES_tradnl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Material</a:t>
                      </a: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 que tengan en casa pueden ser hojas recicladas, cartulinas, folder etc…</a:t>
                      </a:r>
                      <a:endParaRPr lang="es-MX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989" y="4206513"/>
            <a:ext cx="1814739" cy="24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4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91794" y="1536173"/>
            <a:ext cx="445443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ACTIVIDADES PARA FAVORECER LA 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RESILIENCIA</a:t>
            </a: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LAS </a:t>
            </a:r>
          </a:p>
          <a:p>
            <a:pPr algn="ctr"/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EMOCIONES </a:t>
            </a:r>
            <a:endParaRPr lang="es-ES_trad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3953" y="-2673955"/>
            <a:ext cx="6844094" cy="121920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81051" y="449655"/>
            <a:ext cx="9039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dirty="0"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¿Cómo me ven los demás?</a:t>
            </a:r>
          </a:p>
          <a:p>
            <a:pPr algn="ctr"/>
            <a:r>
              <a:rPr lang="es-MX" sz="2800" dirty="0" smtClean="0">
                <a:latin typeface="Century Gothic" panose="020B0502020202020204" pitchFamily="34" charset="0"/>
              </a:rPr>
              <a:t>Escribe tu nombre sobre una hoja, y pide a papá o mamá que te digan una cosa positiva que ven en ti, pero lo que te digan deberá empezar con cada una de las letras de tu nombre.</a:t>
            </a:r>
            <a:endParaRPr lang="es-ES_tradnl" sz="28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30 Actividades para trabajar las EMOCIONES con NIÑOS [DESCARGABLES] - Club  Peques Lectores: cuentos y creatividad infant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3127311"/>
            <a:ext cx="4889772" cy="299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6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1142"/>
              </p:ext>
            </p:extLst>
          </p:nvPr>
        </p:nvGraphicFramePr>
        <p:xfrm>
          <a:off x="0" y="1"/>
          <a:ext cx="12191999" cy="23578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2720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Jueves 03 junio del año 2021.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66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297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Ubica objetos y lugares cuya ubicación desconoce, a través de la interpretación de relaciones espaciales y puntos de referencia.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80662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En todos lados 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Describe desplazamientos y trayectorias de personas, utilizando referencias personales.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57693"/>
              </p:ext>
            </p:extLst>
          </p:nvPr>
        </p:nvGraphicFramePr>
        <p:xfrm>
          <a:off x="0" y="2357814"/>
          <a:ext cx="12191999" cy="325704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16016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223035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452948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69672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86321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Describe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3 trayectorias de tus lugares favoritos dando información especifica de como llegar a ese lugar a través de puntos de referencia o relaciones espaciales.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Realiza un croquis de uno de los 3 lugares que mencionaste 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Cuaderno </a:t>
                      </a:r>
                    </a:p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Lápiz</a:t>
                      </a: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Colores</a:t>
                      </a:r>
                      <a:endParaRPr lang="es-MX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11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28256"/>
              </p:ext>
            </p:extLst>
          </p:nvPr>
        </p:nvGraphicFramePr>
        <p:xfrm>
          <a:off x="0" y="0"/>
          <a:ext cx="12191999" cy="22476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Jueves 03 junio del año 2021.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ES" sz="160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320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Menciona características de objetos y personas que conoce y observa</a:t>
                      </a: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73361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Describe y adivina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Menciona características de lugares, objetos y personas que observa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31623"/>
              </p:ext>
            </p:extLst>
          </p:nvPr>
        </p:nvGraphicFramePr>
        <p:xfrm>
          <a:off x="0" y="2063931"/>
          <a:ext cx="12191999" cy="480755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04226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10868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87563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328132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</a:rPr>
                        <a:t>Utiliza las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</a:rPr>
                        <a:t> siguientes tarjetas de animales y juega con algún miembro de la familia y trata de adivinar de que animal se trata, haciendo preguntas acerca del mismo como: ¿Soy un animal marino?, ¿Puedo volar?, etc…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8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hlinkClick r:id="rId3"/>
                        </a:rPr>
                        <a:t>https://www.imageneseducativas.com/wp-content/uploads/2015/12/Abecedario-Animales-formato-tarjetas-PDF.pdf</a:t>
                      </a: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8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entury Gothic" panose="020B0502020202020204" pitchFamily="34" charset="0"/>
                        </a:rPr>
                        <a:t>Tarjetas</a:t>
                      </a:r>
                      <a:r>
                        <a:rPr lang="es-ES" baseline="0" dirty="0" smtClean="0">
                          <a:latin typeface="Century Gothic" panose="020B0502020202020204" pitchFamily="34" charset="0"/>
                        </a:rPr>
                        <a:t> educativas </a:t>
                      </a:r>
                    </a:p>
                    <a:p>
                      <a:endParaRPr lang="es-ES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5995851" y="3892731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0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37132"/>
              </p:ext>
            </p:extLst>
          </p:nvPr>
        </p:nvGraphicFramePr>
        <p:xfrm>
          <a:off x="-862151" y="1612314"/>
          <a:ext cx="13054151" cy="58219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12986">
                  <a:extLst>
                    <a:ext uri="{9D8B030D-6E8A-4147-A177-3AD203B41FA5}">
                      <a16:colId xmlns:a16="http://schemas.microsoft.com/office/drawing/2014/main" val="460683029"/>
                    </a:ext>
                  </a:extLst>
                </a:gridCol>
                <a:gridCol w="6269010">
                  <a:extLst>
                    <a:ext uri="{9D8B030D-6E8A-4147-A177-3AD203B41FA5}">
                      <a16:colId xmlns:a16="http://schemas.microsoft.com/office/drawing/2014/main" val="3827660996"/>
                    </a:ext>
                  </a:extLst>
                </a:gridCol>
                <a:gridCol w="3026792">
                  <a:extLst>
                    <a:ext uri="{9D8B030D-6E8A-4147-A177-3AD203B41FA5}">
                      <a16:colId xmlns:a16="http://schemas.microsoft.com/office/drawing/2014/main" val="3215901909"/>
                    </a:ext>
                  </a:extLst>
                </a:gridCol>
                <a:gridCol w="2845363">
                  <a:extLst>
                    <a:ext uri="{9D8B030D-6E8A-4147-A177-3AD203B41FA5}">
                      <a16:colId xmlns:a16="http://schemas.microsoft.com/office/drawing/2014/main" val="2082789167"/>
                    </a:ext>
                  </a:extLst>
                </a:gridCol>
              </a:tblGrid>
              <a:tr h="443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INDICADOR</a:t>
                      </a:r>
                      <a:r>
                        <a:rPr lang="es-MX" sz="24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es-ES_tradnl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36566"/>
                  </a:ext>
                </a:extLst>
              </a:tr>
              <a:tr h="106602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entury Gothic" panose="020B0502020202020204" pitchFamily="34" charset="0"/>
                        </a:rPr>
                        <a:t>Menciona características de objetos y personas que conoce y observa</a:t>
                      </a:r>
                      <a:endParaRPr lang="es-ES_tradnl" sz="20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20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2000" dirty="0" smtClean="0">
                          <a:latin typeface="Century Gothic" panose="020B0502020202020204" pitchFamily="34" charset="0"/>
                        </a:rPr>
                        <a:t>Utiliza sus propias palabras para</a:t>
                      </a:r>
                      <a:r>
                        <a:rPr lang="es-MX" sz="2000" baseline="0" dirty="0" smtClean="0">
                          <a:latin typeface="Century Gothic" panose="020B0502020202020204" pitchFamily="34" charset="0"/>
                        </a:rPr>
                        <a:t> describir lo que observa</a:t>
                      </a:r>
                      <a:endParaRPr lang="es-ES_tradnl" sz="20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ES_tradnl" sz="2000" dirty="0">
                        <a:latin typeface="Century Gothic" panose="020B0502020202020204" pitchFamily="34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048884784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preguntas acerca de lo que</a:t>
                      </a: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observa y poder adivinar que es </a:t>
                      </a: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2544107594"/>
                  </a:ext>
                </a:extLst>
              </a:tr>
              <a:tr h="133105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 vocabulario, es claro y comprensible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a conocer sus dudas </a:t>
                      </a:r>
                      <a:endParaRPr lang="es-MX" sz="20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3014294627"/>
                  </a:ext>
                </a:extLst>
              </a:tr>
              <a:tr h="110921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ES_tradn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marL="63982" marR="63982" marT="0" marB="0"/>
                </a:tc>
                <a:extLst>
                  <a:ext uri="{0D108BD9-81ED-4DB2-BD59-A6C34878D82A}">
                    <a16:rowId xmlns:a16="http://schemas.microsoft.com/office/drawing/2014/main" val="984932468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0" y="170354"/>
            <a:ext cx="121920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Century Gothic" panose="020B0502020202020204" pitchFamily="34" charset="0"/>
              </a:rPr>
              <a:t>Campo de formación: </a:t>
            </a:r>
            <a:r>
              <a:rPr lang="es-ES" sz="1400" b="1" dirty="0">
                <a:latin typeface="Century Gothic" panose="020B0502020202020204" pitchFamily="34" charset="0"/>
              </a:rPr>
              <a:t>Lenguaje y comunicación</a:t>
            </a:r>
            <a:endParaRPr lang="es-ES_tradnl" sz="1400" dirty="0">
              <a:latin typeface="Century Gothic" panose="020B0502020202020204" pitchFamily="34" charset="0"/>
            </a:endParaRPr>
          </a:p>
          <a:p>
            <a:r>
              <a:rPr lang="es-MX" sz="1400" b="1" dirty="0">
                <a:latin typeface="Century Gothic" panose="020B0502020202020204" pitchFamily="34" charset="0"/>
              </a:rPr>
              <a:t>Aprendizaje esperado: </a:t>
            </a:r>
            <a:r>
              <a:rPr lang="es-ES" sz="1400" dirty="0">
                <a:latin typeface="Century Gothic" panose="020B0502020202020204" pitchFamily="34" charset="0"/>
              </a:rPr>
              <a:t>Menciona características de objetos y personas que conoce y observa</a:t>
            </a:r>
            <a:endParaRPr lang="es-ES_tradnl" sz="1400" dirty="0">
              <a:latin typeface="Century Gothic" panose="020B0502020202020204" pitchFamily="34" charset="0"/>
            </a:endParaRPr>
          </a:p>
          <a:p>
            <a:pPr fontAlgn="t"/>
            <a:r>
              <a:rPr lang="es-MX" sz="1400" b="1" dirty="0">
                <a:latin typeface="Century Gothic" panose="020B0502020202020204" pitchFamily="34" charset="0"/>
              </a:rPr>
              <a:t>Titulo del programa o recurso a utilizar:  </a:t>
            </a:r>
            <a:r>
              <a:rPr lang="es-ES_tradnl" sz="1400" dirty="0">
                <a:latin typeface="Century Gothic" panose="020B0502020202020204" pitchFamily="34" charset="0"/>
              </a:rPr>
              <a:t>Describe y adivina </a:t>
            </a:r>
            <a:r>
              <a:rPr lang="es-MX" sz="1400" b="1" dirty="0">
                <a:latin typeface="Century Gothic" panose="020B0502020202020204" pitchFamily="34" charset="0"/>
              </a:rPr>
              <a:t>Énfasis: </a:t>
            </a:r>
            <a:r>
              <a:rPr lang="es-ES_tradnl" sz="1400" dirty="0">
                <a:latin typeface="Century Gothic" panose="020B0502020202020204" pitchFamily="34" charset="0"/>
              </a:rPr>
              <a:t>Menciona características de lugares, objetos y personas que observa</a:t>
            </a: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Conocer el nivel de desempeño de los alumnos </a:t>
            </a:r>
            <a:r>
              <a:rPr lang="es-MX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 de lo que observa </a:t>
            </a:r>
          </a:p>
          <a:p>
            <a:pPr>
              <a:spcAft>
                <a:spcPts val="800"/>
              </a:spcAft>
            </a:pPr>
            <a:r>
              <a:rPr lang="es-MX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r>
              <a:rPr lang="es-MX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con una X según corresponda el indicador si lo realiza o no lo realiza. </a:t>
            </a:r>
            <a:endParaRPr lang="es-ES_tradnl" sz="1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46298"/>
              </p:ext>
            </p:extLst>
          </p:nvPr>
        </p:nvGraphicFramePr>
        <p:xfrm>
          <a:off x="0" y="0"/>
          <a:ext cx="12191999" cy="24915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Viernes 04 junio del año 2021.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Exploración y conocimiento del mundo natural y social </a:t>
                      </a: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320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Participa en la conservación del medioambiente y propone medidas para su preservación, a partir del reconocimiento de algunas fuentes de contaminación del agua, aire y suelo.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73361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Cuidamos el planeta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Propone acciones y participa para cuidar y mejorar los espacios donde habita.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888" t="16430" r="7022" b="17332"/>
          <a:stretch/>
        </p:blipFill>
        <p:spPr>
          <a:xfrm>
            <a:off x="3043645" y="6122984"/>
            <a:ext cx="971006" cy="7385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6607" t="17991" r="17233" b="17455"/>
          <a:stretch/>
        </p:blipFill>
        <p:spPr>
          <a:xfrm>
            <a:off x="2564277" y="6492240"/>
            <a:ext cx="374866" cy="36576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182291" y="5969726"/>
            <a:ext cx="4310743" cy="8490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Lengua extranjera/Ingles (Ciclo I) 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Recuerda unirte a ver la clase de ingles y realizar las actividades.</a:t>
            </a:r>
            <a:endParaRPr lang="es-ES_tradnl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47172"/>
              </p:ext>
            </p:extLst>
          </p:nvPr>
        </p:nvGraphicFramePr>
        <p:xfrm>
          <a:off x="-1" y="2425675"/>
          <a:ext cx="12191999" cy="2865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75711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1936452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 siguiente video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acerca del cuidado del medio ambiente: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  <a:hlinkClick r:id="rId4"/>
                        </a:rPr>
                        <a:t>https://www.youtube.com/watch?v=nvUqnpicSd0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Comenta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y practica las acciones que ahí mencionan para cuidar el planeta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Video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4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6" name="Picture 2" descr="https://i.pinimg.com/564x/11/81/93/1181939fc8419f1eded883de1a1e92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534195" y="1564481"/>
            <a:ext cx="74588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DEL ESTADO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Institución de práctica: 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“Jardín de niños Diego Rivera ”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educadora titular: 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Carla  Priscila Amarillas de la Cruz 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que realiza las prácticas: 2ª y 3ª “B” 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total, de niños: 35 </a:t>
            </a: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alumna practicante: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Yadira Alejandra Palomo Rodríguez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grado: 4° sección: “B” número de lista: 13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práctica: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90000"/>
              </a:lnSpc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01 de marzo al 02 de julio del 2021.</a:t>
            </a:r>
            <a:endParaRPr lang="es-ES_trad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3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0" y="-2"/>
          <a:ext cx="12192000" cy="6858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2178072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40736977"/>
                    </a:ext>
                  </a:extLst>
                </a:gridCol>
              </a:tblGrid>
              <a:tr h="919114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MARTES 10:00</a:t>
                      </a:r>
                      <a:r>
                        <a:rPr lang="es-MX" sz="36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 </a:t>
                      </a:r>
                      <a:endParaRPr lang="es-ES_tradnl" sz="36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JUEVES 10:00</a:t>
                      </a:r>
                      <a:r>
                        <a:rPr lang="es-MX" sz="32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</a:t>
                      </a:r>
                      <a:endParaRPr lang="es-ES_tradnl" sz="3200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ES_tradnl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80360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Lorea Morgana Cerda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Barraza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Carlos Milán Álvarez Saucedo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05098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Oliver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Darío  Esquivel Rodríguez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Maydelin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Gabriela Sánchez de la Cruz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67859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Samantha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Ramírez Mendoza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Juan Gael Sánchez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Hernández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62296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Arianna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Daniela González Jiménez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Dalary Alexandra Aguillón</a:t>
                      </a:r>
                      <a:r>
                        <a:rPr lang="es-MX" sz="1800" b="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Palomo </a:t>
                      </a:r>
                      <a:endParaRPr lang="es-ES_tradnl" sz="1800" b="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024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Eunice Jetziba Constante Gámez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Luciano Alejandro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Garza de León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3338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María Isabella Hernández Sánchez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Irina Alejandra Calvillo Nuncio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515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Abner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Lissandro Leija del Llano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Fernanda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Mendoza Acosta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78015"/>
                  </a:ext>
                </a:extLst>
              </a:tr>
              <a:tr h="7423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Icker Mauricio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Barrera González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Lya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Itzayana Esquivel Castañeda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72859"/>
                  </a:ext>
                </a:extLst>
              </a:tr>
            </a:tbl>
          </a:graphicData>
        </a:graphic>
      </p:graphicFrame>
      <p:pic>
        <p:nvPicPr>
          <p:cNvPr id="1028" name="Picture 4" descr="https://i.pinimg.com/564x/70/a1/ee/70a1ee7021dcad8b21002397c00b24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55" y="2011680"/>
            <a:ext cx="2264489" cy="30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2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79424877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113570575"/>
                    </a:ext>
                  </a:extLst>
                </a:gridCol>
              </a:tblGrid>
              <a:tr h="833535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MARTES 10:00</a:t>
                      </a:r>
                      <a:r>
                        <a:rPr lang="es-MX" sz="36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 </a:t>
                      </a:r>
                      <a:endParaRPr lang="es-ES_tradnl" sz="36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JUEVES 10:00</a:t>
                      </a:r>
                      <a:r>
                        <a:rPr lang="es-MX" sz="3200" baseline="0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 AM</a:t>
                      </a:r>
                      <a:endParaRPr lang="es-ES_tradnl" sz="3200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137895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Mateo Herrera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Cortes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Santiago Arriaga Sánchez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07808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Briana Mariel Nuñez Armendáriz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América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Monserrat Blanco Mendoza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798995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Oiram Reyes Barboza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Abraham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Eduardo Castillo Gómez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12477"/>
                  </a:ext>
                </a:extLst>
              </a:tr>
              <a:tr h="928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Elian Godoy de León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Alan Orlando Esquivel Cedillo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944826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Miguel Santiago Padilla Ramos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Keily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800" baseline="0" dirty="0" err="1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Hermalloni</a:t>
                      </a:r>
                      <a:r>
                        <a:rPr lang="es-MX" sz="1800" baseline="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Galván Betancourt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31853"/>
                  </a:ext>
                </a:extLst>
              </a:tr>
              <a:tr h="833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Asly</a:t>
                      </a: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Dayana Guevara Vielma 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Alan Leonardo García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Dimas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_tradnl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54885"/>
                  </a:ext>
                </a:extLst>
              </a:tr>
              <a:tr h="928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Tania Renata Rodríguez Vega</a:t>
                      </a:r>
                      <a:endParaRPr lang="es-ES_tradnl" sz="1800" dirty="0" smtClean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Dylan Yibran</a:t>
                      </a:r>
                      <a:r>
                        <a:rPr lang="es-MX" sz="180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Vielma Rodríguez </a:t>
                      </a:r>
                      <a:endParaRPr lang="es-ES_tradnl" sz="1800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79119"/>
                  </a:ext>
                </a:extLst>
              </a:tr>
            </a:tbl>
          </a:graphicData>
        </a:graphic>
      </p:graphicFrame>
      <p:pic>
        <p:nvPicPr>
          <p:cNvPr id="3" name="Picture 4" descr="https://i.pinimg.com/564x/70/a1/ee/70a1ee7021dcad8b21002397c00b24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55" y="2011680"/>
            <a:ext cx="2264489" cy="30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812281"/>
              </p:ext>
            </p:extLst>
          </p:nvPr>
        </p:nvGraphicFramePr>
        <p:xfrm>
          <a:off x="0" y="0"/>
          <a:ext cx="12191999" cy="2491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Lunes 31 mayo del año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95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Área: </a:t>
                      </a:r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564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 Habla de sus conductas y de las de otros, y explica las consecuencias de algunas de ellas para relacionarse con otros.</a:t>
                      </a: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733610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_tradnl" sz="1600" dirty="0" smtClean="0">
                          <a:latin typeface="Century Gothic" panose="020B0502020202020204" pitchFamily="34" charset="0"/>
                        </a:rPr>
                        <a:t>¡Juntos sí podemos!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Se interesa por otras personas, situaciones o problemas que requieren de la atención de todos los individuos.</a:t>
                      </a:r>
                      <a:endParaRPr lang="es-ES_tradnl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77165"/>
              </p:ext>
            </p:extLst>
          </p:nvPr>
        </p:nvGraphicFramePr>
        <p:xfrm>
          <a:off x="0" y="2491522"/>
          <a:ext cx="12191999" cy="36600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75873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4075071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3041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11302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Acciones para los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23476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Observa el siguiente video: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  <a:hlinkClick r:id="rId2"/>
                        </a:rPr>
                        <a:t>https://www.youtube.com/watch?v=lcMCG5R6c0k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Comenta con tu familia los siguientes cuestionamientos: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¿Qué paso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 con el Erizo al principio?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¿Cuáles eran sus problemas?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¿Cómo lo ayudaron los demás?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¿Qué opinas de poder ayudar a los demás?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baseline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Video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9000308" y="5839097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6607" t="17991" r="17233" b="17455"/>
          <a:stretch/>
        </p:blipFill>
        <p:spPr>
          <a:xfrm>
            <a:off x="11256125" y="5949657"/>
            <a:ext cx="531025" cy="5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1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4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91794" y="1536173"/>
            <a:ext cx="445443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ACTIVIDADES PARA FAVORECER LA 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RESILIENCIA</a:t>
            </a: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LAS </a:t>
            </a:r>
          </a:p>
          <a:p>
            <a:pPr algn="ctr"/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EMOCIONES </a:t>
            </a:r>
            <a:endParaRPr lang="es-ES_trad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5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73952" y="-2660048"/>
            <a:ext cx="6844094" cy="121920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76548" y="2690950"/>
            <a:ext cx="9039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EXPLICA COMO TE SIENTES SI…</a:t>
            </a:r>
          </a:p>
          <a:p>
            <a:pPr algn="ctr"/>
            <a:r>
              <a:rPr lang="es-MX" sz="2800" b="1" dirty="0" smtClean="0">
                <a:latin typeface="Century Gothic" panose="020B0502020202020204" pitchFamily="34" charset="0"/>
              </a:rPr>
              <a:t>Responde el siguiente anexo con ayuda de papá o mamá alusivo a las emociones.</a:t>
            </a:r>
            <a:endParaRPr lang="es-ES_tradnl" sz="28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53588" y="1071155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5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ligencia Emocional: El tablero de las emociones + plantilla editable.  -Orientacion Andu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4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13271"/>
              </p:ext>
            </p:extLst>
          </p:nvPr>
        </p:nvGraphicFramePr>
        <p:xfrm>
          <a:off x="0" y="0"/>
          <a:ext cx="12191999" cy="2113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719882468"/>
                    </a:ext>
                  </a:extLst>
                </a:gridCol>
              </a:tblGrid>
              <a:tr h="69464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Jardín de niños “Diego Rivera” T.M 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Plan de trabajo: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a distancia</a:t>
                      </a:r>
                    </a:p>
                    <a:p>
                      <a:pPr algn="ctr"/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Martes 01 junio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del año 2021</a:t>
                      </a:r>
                      <a:endParaRPr lang="es-MX" sz="1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637"/>
                  </a:ext>
                </a:extLst>
              </a:tr>
              <a:tr h="35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de formación: </a:t>
                      </a:r>
                      <a:r>
                        <a:rPr lang="es-MX" sz="1600" b="0" dirty="0" smtClean="0"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 y conocimiento del mundo natural y social </a:t>
                      </a:r>
                      <a:r>
                        <a:rPr lang="es-MX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45857"/>
                  </a:ext>
                </a:extLst>
              </a:tr>
              <a:tr h="381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Practica hábitos de higiene personal para mantenerse saludable. </a:t>
                      </a: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57572"/>
                  </a:ext>
                </a:extLst>
              </a:tr>
              <a:tr h="650185"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Titulo del programa o recurso a utilizar: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Se me ha caído un diente 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Conoce medidas para conservar la salud bucal.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5329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3295797" y="6400800"/>
            <a:ext cx="374866" cy="3657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888" t="16430" r="7022" b="17332"/>
          <a:stretch/>
        </p:blipFill>
        <p:spPr>
          <a:xfrm>
            <a:off x="3796937" y="6028048"/>
            <a:ext cx="971006" cy="73851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8660674" y="5721531"/>
            <a:ext cx="2913017" cy="80989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latin typeface="Century Gothic" panose="020B0502020202020204" pitchFamily="34" charset="0"/>
              </a:rPr>
              <a:t>Medio de contacto:  </a:t>
            </a:r>
            <a:endParaRPr lang="es-ES_tradnl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07" t="17991" r="17233" b="17455"/>
          <a:stretch/>
        </p:blipFill>
        <p:spPr>
          <a:xfrm>
            <a:off x="10855234" y="5852160"/>
            <a:ext cx="531025" cy="51812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6128"/>
              </p:ext>
            </p:extLst>
          </p:nvPr>
        </p:nvGraphicFramePr>
        <p:xfrm>
          <a:off x="-1" y="2113225"/>
          <a:ext cx="12191999" cy="416565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34595">
                  <a:extLst>
                    <a:ext uri="{9D8B030D-6E8A-4147-A177-3AD203B41FA5}">
                      <a16:colId xmlns:a16="http://schemas.microsoft.com/office/drawing/2014/main" val="2134505713"/>
                    </a:ext>
                  </a:extLst>
                </a:gridCol>
                <a:gridCol w="3605349">
                  <a:extLst>
                    <a:ext uri="{9D8B030D-6E8A-4147-A177-3AD203B41FA5}">
                      <a16:colId xmlns:a16="http://schemas.microsoft.com/office/drawing/2014/main" val="2351731104"/>
                    </a:ext>
                  </a:extLst>
                </a:gridCol>
                <a:gridCol w="2852055">
                  <a:extLst>
                    <a:ext uri="{9D8B030D-6E8A-4147-A177-3AD203B41FA5}">
                      <a16:colId xmlns:a16="http://schemas.microsoft.com/office/drawing/2014/main" val="3846312822"/>
                    </a:ext>
                  </a:extLst>
                </a:gridCol>
              </a:tblGrid>
              <a:tr h="90429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Actividades de reforzamientos para los alumnos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Acciones para los</a:t>
                      </a:r>
                      <a:r>
                        <a:rPr lang="es-MX" sz="1600" baseline="0" dirty="0" smtClean="0"/>
                        <a:t> alumnos que requieren apoyo</a:t>
                      </a:r>
                    </a:p>
                    <a:p>
                      <a:pPr algn="ctr"/>
                      <a:r>
                        <a:rPr lang="es-MX" sz="1600" baseline="0" dirty="0" smtClean="0"/>
                        <a:t>ADECUACIONES CURRICULARES 3ª AÑO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Materiales</a:t>
                      </a:r>
                      <a:endParaRPr lang="es-ES_tradnl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8813"/>
                  </a:ext>
                </a:extLst>
              </a:tr>
              <a:tr h="302901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Observa el programa APRENDE EN CASA III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Observa el siguiente video: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>
                          <a:latin typeface="Century Gothic" panose="020B0502020202020204" pitchFamily="34" charset="0"/>
                          <a:hlinkClick r:id="rId4"/>
                        </a:rPr>
                        <a:t>https://www.youtube.com/watch?v=RiDOirHA6d8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MX" sz="12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EXPERIMENTO DEL HUEVO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MX" sz="12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(clase virtual)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Coloca un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 huevo en un vaso transparente con coca cola 30 minutos antes de la clase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Coloca un vaso transparente con agua y también coloca un huevo dentro del agua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Saca ambos huevos de los vasos y cepilla con la pasta dental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Observa que pasa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2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Responde los siguientes cuestionamientos en un video: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¿Qué paso con el huevo que estaba en la coca cola?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¿Qué paso con el huevo del agua?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Comenta los resultados y para que te ayudo la pasta dental?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 huevos blancos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2 vasos transparentes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Coca cola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Agua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Pasta dental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Cepillo de dientes </a:t>
                      </a:r>
                    </a:p>
                    <a:p>
                      <a:r>
                        <a:rPr lang="es-MX" baseline="0" dirty="0" smtClean="0">
                          <a:latin typeface="Century Gothic" panose="020B0502020202020204" pitchFamily="34" charset="0"/>
                        </a:rPr>
                        <a:t>Video </a:t>
                      </a:r>
                      <a:endParaRPr lang="es-MX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825"/>
                  </a:ext>
                </a:extLst>
              </a:tr>
            </a:tbl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5995851" y="3892731"/>
            <a:ext cx="2338252" cy="1254035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Esta actividad SI </a:t>
            </a:r>
            <a:r>
              <a:rPr lang="es-MX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SÚBELA A FACEBOOK </a:t>
            </a:r>
            <a:endParaRPr lang="es-ES_tradn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7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1730</Words>
  <Application>Microsoft Office PowerPoint</Application>
  <PresentationFormat>Panorámica</PresentationFormat>
  <Paragraphs>241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yadiraapolomoo@gmail.com</dc:creator>
  <cp:lastModifiedBy>yadiraapolomoo@gmail.com</cp:lastModifiedBy>
  <cp:revision>13</cp:revision>
  <dcterms:created xsi:type="dcterms:W3CDTF">2021-05-26T19:03:26Z</dcterms:created>
  <dcterms:modified xsi:type="dcterms:W3CDTF">2021-05-27T16:57:24Z</dcterms:modified>
</cp:coreProperties>
</file>