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792" y="223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F930D9-97CB-4D0D-B3CF-F66F3AD08200}" type="datetimeFigureOut">
              <a:rPr lang="es-ES" smtClean="0"/>
              <a:t>25/05/2021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5ED6B2-D191-4A02-9034-9A0EF9866139}" type="slidenum">
              <a:rPr lang="es-ES" smtClean="0"/>
              <a:t>‹Nº›</a:t>
            </a:fld>
            <a:endParaRPr lang="es-ES"/>
          </a:p>
        </p:txBody>
      </p:sp>
    </p:spTree>
    <p:extLst>
      <p:ext uri="{BB962C8B-B14F-4D97-AF65-F5344CB8AC3E}">
        <p14:creationId xmlns:p14="http://schemas.microsoft.com/office/powerpoint/2010/main" val="879011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2318531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194144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3101696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174013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38402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216083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2417363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1198917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373322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3156830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3EC747A-DA20-44D2-8B88-DF1B59B4DA62}" type="datetimeFigureOut">
              <a:rPr lang="es-ES" smtClean="0"/>
              <a:t>25/05/2021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04430A2-C096-48EC-9EE5-AF7A4EF07348}" type="slidenum">
              <a:rPr lang="es-ES" smtClean="0"/>
              <a:t>‹Nº›</a:t>
            </a:fld>
            <a:endParaRPr lang="es-ES"/>
          </a:p>
        </p:txBody>
      </p:sp>
    </p:spTree>
    <p:extLst>
      <p:ext uri="{BB962C8B-B14F-4D97-AF65-F5344CB8AC3E}">
        <p14:creationId xmlns:p14="http://schemas.microsoft.com/office/powerpoint/2010/main" val="2644462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3EC747A-DA20-44D2-8B88-DF1B59B4DA62}" type="datetimeFigureOut">
              <a:rPr lang="es-ES" smtClean="0"/>
              <a:t>25/05/2021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804430A2-C096-48EC-9EE5-AF7A4EF07348}" type="slidenum">
              <a:rPr lang="es-ES" smtClean="0"/>
              <a:t>‹Nº›</a:t>
            </a:fld>
            <a:endParaRPr lang="es-ES"/>
          </a:p>
        </p:txBody>
      </p:sp>
    </p:spTree>
    <p:extLst>
      <p:ext uri="{BB962C8B-B14F-4D97-AF65-F5344CB8AC3E}">
        <p14:creationId xmlns:p14="http://schemas.microsoft.com/office/powerpoint/2010/main" val="2174499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29797050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 y="584775"/>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3999231" y="1150701"/>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25 </a:t>
            </a:r>
            <a:r>
              <a:rPr lang="es-MX" b="1" dirty="0" smtClean="0">
                <a:latin typeface="Century Gothic" panose="020B0502020202020204" pitchFamily="34" charset="0"/>
              </a:rPr>
              <a:t>de Mayo 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337788" y="6516216"/>
            <a:ext cx="6182423" cy="2308324"/>
          </a:xfrm>
          <a:prstGeom prst="rect">
            <a:avLst/>
          </a:prstGeom>
          <a:noFill/>
        </p:spPr>
        <p:txBody>
          <a:bodyPr wrap="square" rtlCol="0">
            <a:spAutoFit/>
          </a:bodyPr>
          <a:lstStyle/>
          <a:p>
            <a:pPr algn="just">
              <a:lnSpc>
                <a:spcPct val="200000"/>
              </a:lnSpc>
            </a:pPr>
            <a:r>
              <a:rPr lang="es-MX" sz="1200" dirty="0" smtClean="0">
                <a:latin typeface="Century Gothic" panose="020B0502020202020204" pitchFamily="34" charset="0"/>
              </a:rPr>
              <a:t>La asistencia del día de hoy fue regular, se presentó una situación particular con la reunión de 3º, pues al momento de aceptar a los niños en la plataforma ZOOM, el enlace inalámbrico fue muy lento, y no podían conectar con el audio. </a:t>
            </a:r>
          </a:p>
          <a:p>
            <a:pPr algn="just">
              <a:lnSpc>
                <a:spcPct val="200000"/>
              </a:lnSpc>
            </a:pPr>
            <a:r>
              <a:rPr lang="es-MX" sz="1200" dirty="0" smtClean="0">
                <a:latin typeface="Century Gothic" panose="020B0502020202020204" pitchFamily="34" charset="0"/>
              </a:rPr>
              <a:t>Desconozco a qué se debe, pues no se había presentado antes, sin embargo, he estado investigando configuraciones de ZOOM para atender cualquier imprevisto. </a:t>
            </a:r>
            <a:endParaRPr lang="es-MX" sz="1200" dirty="0" smtClean="0">
              <a:latin typeface="Century Gothic" panose="020B0502020202020204" pitchFamily="34" charset="0"/>
            </a:endParaRPr>
          </a:p>
        </p:txBody>
      </p:sp>
      <p:sp>
        <p:nvSpPr>
          <p:cNvPr id="15" name="CuadroTexto 14"/>
          <p:cNvSpPr txBox="1"/>
          <p:nvPr/>
        </p:nvSpPr>
        <p:spPr>
          <a:xfrm>
            <a:off x="2348880" y="5719074"/>
            <a:ext cx="4351987" cy="400110"/>
          </a:xfrm>
          <a:prstGeom prst="rect">
            <a:avLst/>
          </a:prstGeom>
          <a:solidFill>
            <a:srgbClr val="E6B8D9"/>
          </a:solidFill>
          <a:ln>
            <a:solidFill>
              <a:srgbClr val="E6B8D9"/>
            </a:solidFill>
          </a:ln>
        </p:spPr>
        <p:txBody>
          <a:bodyPr wrap="square" rtlCol="0">
            <a:spAutoFit/>
          </a:bodyPr>
          <a:lstStyle/>
          <a:p>
            <a:r>
              <a:rPr lang="es-MX" sz="1000" dirty="0">
                <a:latin typeface="Century Gothic" pitchFamily="34" charset="0"/>
              </a:rPr>
              <a:t>6</a:t>
            </a:r>
            <a:r>
              <a:rPr lang="es-MX" sz="1000" dirty="0" smtClean="0">
                <a:latin typeface="Century Gothic" pitchFamily="34" charset="0"/>
              </a:rPr>
              <a:t> </a:t>
            </a:r>
            <a:r>
              <a:rPr lang="es-MX" sz="1000" dirty="0" smtClean="0">
                <a:latin typeface="Century Gothic" pitchFamily="34" charset="0"/>
              </a:rPr>
              <a:t>alumnos de 2º y  </a:t>
            </a:r>
            <a:r>
              <a:rPr lang="es-MX" sz="1000" dirty="0" smtClean="0">
                <a:latin typeface="Century Gothic" pitchFamily="34" charset="0"/>
              </a:rPr>
              <a:t>10 </a:t>
            </a:r>
            <a:r>
              <a:rPr lang="es-MX" sz="1000" dirty="0" smtClean="0">
                <a:latin typeface="Century Gothic" pitchFamily="34" charset="0"/>
              </a:rPr>
              <a:t>alumnos de 3º en la conexión vía Zoom. </a:t>
            </a:r>
          </a:p>
          <a:p>
            <a:r>
              <a:rPr lang="es-MX" sz="1000" dirty="0" smtClean="0">
                <a:latin typeface="Century Gothic" pitchFamily="34" charset="0"/>
              </a:rPr>
              <a:t>Las evidencias se cargan los días viernes </a:t>
            </a:r>
            <a:r>
              <a:rPr lang="es-MX" sz="800" dirty="0" smtClean="0">
                <a:latin typeface="Century Gothic" pitchFamily="34" charset="0"/>
              </a:rPr>
              <a:t> </a:t>
            </a:r>
            <a:r>
              <a:rPr lang="es-MX" sz="1000" dirty="0" smtClean="0">
                <a:latin typeface="Century Gothic" pitchFamily="34" charset="0"/>
              </a:rPr>
              <a:t>en Facebook. </a:t>
            </a:r>
            <a:endParaRPr lang="es-MX" sz="10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2" name="1 Elipse"/>
          <p:cNvSpPr/>
          <p:nvPr/>
        </p:nvSpPr>
        <p:spPr>
          <a:xfrm>
            <a:off x="5517230" y="1943099"/>
            <a:ext cx="338437" cy="216024"/>
          </a:xfrm>
          <a:prstGeom prst="ellipse">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Estrella de 5 puntas 11"/>
          <p:cNvSpPr/>
          <p:nvPr/>
        </p:nvSpPr>
        <p:spPr>
          <a:xfrm>
            <a:off x="4410174" y="3555989"/>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877199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393382"/>
          </a:xfrm>
          <a:prstGeom prst="rect">
            <a:avLst/>
          </a:prstGeom>
        </p:spPr>
      </p:pic>
      <p:sp>
        <p:nvSpPr>
          <p:cNvPr id="5" name="CuadroTexto 4"/>
          <p:cNvSpPr txBox="1"/>
          <p:nvPr/>
        </p:nvSpPr>
        <p:spPr>
          <a:xfrm>
            <a:off x="1772816" y="5545131"/>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60973" y="5631657"/>
            <a:ext cx="4821772" cy="3563888"/>
          </a:xfrm>
          <a:prstGeom prst="rect">
            <a:avLst/>
          </a:prstGeom>
        </p:spPr>
      </p:pic>
      <p:sp>
        <p:nvSpPr>
          <p:cNvPr id="2" name="1 Rectángulo"/>
          <p:cNvSpPr/>
          <p:nvPr/>
        </p:nvSpPr>
        <p:spPr>
          <a:xfrm>
            <a:off x="488729" y="539552"/>
            <a:ext cx="5713002" cy="5078313"/>
          </a:xfrm>
          <a:prstGeom prst="rect">
            <a:avLst/>
          </a:prstGeom>
        </p:spPr>
        <p:txBody>
          <a:bodyPr wrap="square">
            <a:spAutoFit/>
          </a:bodyPr>
          <a:lstStyle/>
          <a:p>
            <a:pPr>
              <a:lnSpc>
                <a:spcPct val="150000"/>
              </a:lnSpc>
            </a:pPr>
            <a:r>
              <a:rPr lang="es-MX" sz="800" b="1" dirty="0" smtClean="0">
                <a:latin typeface="Century Gothic" pitchFamily="34" charset="0"/>
              </a:rPr>
              <a:t>De la intervención de la clase virtual reflexiona acerca de:</a:t>
            </a:r>
          </a:p>
          <a:p>
            <a:pPr>
              <a:lnSpc>
                <a:spcPct val="150000"/>
              </a:lnSpc>
            </a:pPr>
            <a:r>
              <a:rPr lang="es-MX" sz="800" b="1" dirty="0" smtClean="0">
                <a:solidFill>
                  <a:schemeClr val="accent2"/>
                </a:solidFill>
                <a:latin typeface="Century Gothic" pitchFamily="34" charset="0"/>
              </a:rPr>
              <a:t>¿Cómo desarrollé la clase?</a:t>
            </a:r>
            <a:r>
              <a:rPr lang="es-MX" sz="800" dirty="0" smtClean="0">
                <a:solidFill>
                  <a:schemeClr val="accent2"/>
                </a:solidFill>
                <a:latin typeface="Century Gothic" pitchFamily="34" charset="0"/>
              </a:rPr>
              <a:t> </a:t>
            </a:r>
            <a:r>
              <a:rPr lang="es-MX" sz="800" dirty="0">
                <a:latin typeface="Century Gothic" pitchFamily="34" charset="0"/>
              </a:rPr>
              <a:t> </a:t>
            </a:r>
            <a:endParaRPr lang="es-MX" sz="800" dirty="0" smtClean="0">
              <a:latin typeface="Century Gothic" pitchFamily="34" charset="0"/>
            </a:endParaRPr>
          </a:p>
          <a:p>
            <a:pPr>
              <a:lnSpc>
                <a:spcPct val="150000"/>
              </a:lnSpc>
            </a:pPr>
            <a:r>
              <a:rPr lang="es-MX" sz="800" dirty="0" smtClean="0">
                <a:latin typeface="Century Gothic" pitchFamily="34" charset="0"/>
              </a:rPr>
              <a:t>Las clases se desarrollaron de forma armónica, se extendieron algunos minutos ambas sesiones, sin embargo, los alumnos tuvieron siempre  una actitud optimista, comprometida y con la intención de seguir avanzando. </a:t>
            </a:r>
          </a:p>
          <a:p>
            <a:pPr>
              <a:lnSpc>
                <a:spcPct val="150000"/>
              </a:lnSpc>
            </a:pPr>
            <a:r>
              <a:rPr lang="es-MX" sz="800" dirty="0" smtClean="0">
                <a:latin typeface="Century Gothic" pitchFamily="34" charset="0"/>
              </a:rPr>
              <a:t>Al inicio, nos saludamos, dimos la bienvenida  a la reunión, los niños comentaron cómo habían pasado su fin de semana, cómo se sentían, etc. Acordamos la fecha y comenzaron a mencionar todo lo que conocen referente a las figuras geométricas,  me sorprendí mucho con sus participaciones,  pues su conocimiento previo fue bastante amplio. </a:t>
            </a:r>
          </a:p>
          <a:p>
            <a:pPr>
              <a:lnSpc>
                <a:spcPct val="150000"/>
              </a:lnSpc>
            </a:pPr>
            <a:r>
              <a:rPr lang="es-MX" sz="800" dirty="0" smtClean="0">
                <a:latin typeface="Century Gothic" pitchFamily="34" charset="0"/>
              </a:rPr>
              <a:t>Expresaron características principales del círculo, cuadro, triángulo y rectángulo, posteriormente identificaron las formas de los recortes enviados con anterioridad, los clasificaron a través de la tabla con columnas, en ese proceso intercambiaron opiniones, se aclararon dudas y ampliaron su aprendizaje. </a:t>
            </a:r>
          </a:p>
          <a:p>
            <a:pPr>
              <a:lnSpc>
                <a:spcPct val="150000"/>
              </a:lnSpc>
            </a:pPr>
            <a:r>
              <a:rPr lang="es-MX" sz="800" dirty="0" smtClean="0">
                <a:latin typeface="Century Gothic" pitchFamily="34" charset="0"/>
              </a:rPr>
              <a:t>Autónomamente llegaron a la reflexión que las figuras geométricas están  presentes en la vida diaria; calle, casa, escuela. Comentaron objetos que están en casa en ocasiones tienen dichas formas y pueden variar según las necesidades de cada persona. </a:t>
            </a:r>
          </a:p>
          <a:p>
            <a:pPr>
              <a:lnSpc>
                <a:spcPct val="150000"/>
              </a:lnSpc>
            </a:pPr>
            <a:r>
              <a:rPr lang="es-MX" sz="800" dirty="0" smtClean="0">
                <a:latin typeface="Century Gothic" pitchFamily="34" charset="0"/>
              </a:rPr>
              <a:t>Por último, externaron cómo se sintieron en la actividad, y qué cambiarían, nos despedimos, di indicaciones para el día de mañana y respondí algunas dudas. </a:t>
            </a:r>
            <a:endParaRPr lang="es-MX" sz="800" dirty="0" smtClean="0">
              <a:latin typeface="Century Gothic" pitchFamily="34" charset="0"/>
            </a:endParaRPr>
          </a:p>
          <a:p>
            <a:pPr>
              <a:lnSpc>
                <a:spcPct val="150000"/>
              </a:lnSpc>
            </a:pPr>
            <a:r>
              <a:rPr lang="es-MX" sz="800" b="1" dirty="0" smtClean="0">
                <a:solidFill>
                  <a:schemeClr val="accent2"/>
                </a:solidFill>
                <a:latin typeface="Century Gothic" pitchFamily="34" charset="0"/>
              </a:rPr>
              <a:t>¿</a:t>
            </a:r>
            <a:r>
              <a:rPr lang="es-MX" sz="800" b="1" dirty="0" smtClean="0">
                <a:solidFill>
                  <a:schemeClr val="accent2"/>
                </a:solidFill>
                <a:latin typeface="Century Gothic" pitchFamily="34" charset="0"/>
              </a:rPr>
              <a:t>Qué mejoras puedo realizar</a:t>
            </a:r>
            <a:r>
              <a:rPr lang="es-MX" sz="800" b="1" dirty="0">
                <a:solidFill>
                  <a:schemeClr val="accent2"/>
                </a:solidFill>
                <a:latin typeface="Century Gothic" pitchFamily="34" charset="0"/>
              </a:rPr>
              <a:t>?</a:t>
            </a:r>
            <a:endParaRPr lang="es-MX" sz="800" b="1" dirty="0" smtClean="0">
              <a:solidFill>
                <a:schemeClr val="accent2"/>
              </a:solidFill>
              <a:latin typeface="Century Gothic" pitchFamily="34" charset="0"/>
            </a:endParaRPr>
          </a:p>
          <a:p>
            <a:pPr>
              <a:lnSpc>
                <a:spcPct val="150000"/>
              </a:lnSpc>
            </a:pPr>
            <a:r>
              <a:rPr lang="es-MX" sz="800" dirty="0" smtClean="0">
                <a:latin typeface="Century Gothic" pitchFamily="34" charset="0"/>
              </a:rPr>
              <a:t>Buscar en todos los medios que están al alcance información referente a las plataformas virtuales , su configuración o funciones, en este caso, de ZOOM, para poder orientar a padres de familia y alumnos cuando no se puede acceder a la conectividad, el detalle comentado en las observaciones de la diapositiva anterior modificó la organización de la clase de 3º, por lo que es necesario tener las herramientas digitales para este tipo de situaciones. </a:t>
            </a:r>
            <a:endParaRPr lang="es-MX" sz="800" dirty="0" smtClean="0">
              <a:latin typeface="Century Gothic" pitchFamily="34" charset="0"/>
            </a:endParaRPr>
          </a:p>
          <a:p>
            <a:pPr>
              <a:lnSpc>
                <a:spcPct val="150000"/>
              </a:lnSpc>
            </a:pPr>
            <a:r>
              <a:rPr lang="es-MX" sz="800" b="1" dirty="0" smtClean="0">
                <a:solidFill>
                  <a:schemeClr val="accent2"/>
                </a:solidFill>
                <a:latin typeface="Century Gothic" pitchFamily="34" charset="0"/>
              </a:rPr>
              <a:t>Señalar </a:t>
            </a:r>
            <a:r>
              <a:rPr lang="es-MX" sz="800" b="1" dirty="0" smtClean="0">
                <a:solidFill>
                  <a:schemeClr val="accent2"/>
                </a:solidFill>
                <a:latin typeface="Century Gothic" pitchFamily="34" charset="0"/>
              </a:rPr>
              <a:t>y describir cómo se realizó la evaluación del aprendizaje esperado: </a:t>
            </a:r>
            <a:r>
              <a:rPr lang="es-MX" sz="800" dirty="0">
                <a:latin typeface="Century Gothic" pitchFamily="34" charset="0"/>
              </a:rPr>
              <a:t> </a:t>
            </a:r>
            <a:r>
              <a:rPr lang="es-MX" sz="800" dirty="0" smtClean="0">
                <a:latin typeface="Century Gothic" pitchFamily="34" charset="0"/>
              </a:rPr>
              <a:t>La evaluación del aprendizaje esperado se realizó en conjunto con la  actividad del cuadernillo del día de hoy, en donde los </a:t>
            </a:r>
            <a:r>
              <a:rPr lang="es-MX" sz="800" dirty="0" smtClean="0">
                <a:latin typeface="Century Gothic" pitchFamily="34" charset="0"/>
              </a:rPr>
              <a:t>niños identificaron qué son las figuras geométricas, en dónde las encontramos y cuáles son sus características principales,  de igual forma, reprodujeron secuencias de figuras. En la sesión,  percib</a:t>
            </a:r>
            <a:r>
              <a:rPr lang="es-MX" sz="800" dirty="0" smtClean="0">
                <a:latin typeface="Century Gothic" pitchFamily="34" charset="0"/>
              </a:rPr>
              <a:t>í sus conocimientos previos, experiencias y opiniones, al tiempo que ser tuvo a la mano el instrumento de evaluación continua. </a:t>
            </a:r>
            <a:endParaRPr lang="es-MX" sz="800" dirty="0" smtClean="0">
              <a:latin typeface="Century Gothic" pitchFamily="34" charset="0"/>
            </a:endParaRPr>
          </a:p>
        </p:txBody>
      </p:sp>
      <p:sp>
        <p:nvSpPr>
          <p:cNvPr id="7" name="6 Rectángulo"/>
          <p:cNvSpPr/>
          <p:nvPr/>
        </p:nvSpPr>
        <p:spPr>
          <a:xfrm>
            <a:off x="548680" y="8231015"/>
            <a:ext cx="2448272"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637" t="27209" r="15843" b="23981"/>
          <a:stretch/>
        </p:blipFill>
        <p:spPr bwMode="auto">
          <a:xfrm>
            <a:off x="1952103" y="6948264"/>
            <a:ext cx="1683187"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322"/>
          <a:stretch/>
        </p:blipFill>
        <p:spPr bwMode="auto">
          <a:xfrm>
            <a:off x="604989" y="6588223"/>
            <a:ext cx="1167827" cy="1642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8614"/>
          <a:stretch/>
        </p:blipFill>
        <p:spPr bwMode="auto">
          <a:xfrm>
            <a:off x="3789040" y="6588223"/>
            <a:ext cx="1421617" cy="188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944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547</Words>
  <Application>Microsoft Office PowerPoint</Application>
  <PresentationFormat>Presentación en pantalla (4:3)</PresentationFormat>
  <Paragraphs>23</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7</cp:revision>
  <dcterms:created xsi:type="dcterms:W3CDTF">2021-05-25T21:58:37Z</dcterms:created>
  <dcterms:modified xsi:type="dcterms:W3CDTF">2021-05-25T23:09:04Z</dcterms:modified>
</cp:coreProperties>
</file>