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>
        <p:scale>
          <a:sx n="46" d="100"/>
          <a:sy n="46" d="100"/>
        </p:scale>
        <p:origin x="1404" y="-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686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55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546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88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47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744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50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33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219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211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BE12D-EDED-4B23-AC21-E94E300A8D05}" type="datetimeFigureOut">
              <a:rPr lang="es-ES" smtClean="0"/>
              <a:t>25/05/2021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2E753-B46D-4EF0-A3EF-1910AE434A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45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0A5508A-0A80-4C56-BC61-40A85783673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167" t="937" r="3327" b="3745"/>
          <a:stretch>
            <a:fillRect/>
          </a:stretch>
        </p:blipFill>
        <p:spPr>
          <a:xfrm>
            <a:off x="1404106" y="1344259"/>
            <a:ext cx="6163769" cy="653885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B2F25D84-F31D-43C6-8D30-5EBFE6821131}"/>
              </a:ext>
            </a:extLst>
          </p:cNvPr>
          <p:cNvSpPr/>
          <p:nvPr/>
        </p:nvSpPr>
        <p:spPr>
          <a:xfrm>
            <a:off x="478112" y="415174"/>
            <a:ext cx="3496793" cy="54565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300645" marR="0" lvl="0" indent="-300645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2946" b="0" i="0" u="none" strike="noStrike" kern="1200" cap="none" spc="0" baseline="0">
                <a:solidFill>
                  <a:srgbClr val="4472C4"/>
                </a:solidFill>
                <a:uFillTx/>
                <a:latin typeface="Ink Free" pitchFamily="66"/>
              </a:rPr>
              <a:t>Diario de la alumna</a:t>
            </a:r>
            <a:endParaRPr lang="es-MX" sz="2946" b="0" i="0" u="none" strike="noStrike" kern="1200" cap="none" spc="0" baseline="0">
              <a:solidFill>
                <a:srgbClr val="4472C4"/>
              </a:solidFill>
              <a:uFillTx/>
              <a:latin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632E05F-9F88-4A23-9723-BC7AB43DAD92}"/>
              </a:ext>
            </a:extLst>
          </p:cNvPr>
          <p:cNvSpPr txBox="1"/>
          <p:nvPr/>
        </p:nvSpPr>
        <p:spPr>
          <a:xfrm>
            <a:off x="478112" y="914061"/>
            <a:ext cx="3457584" cy="1258296"/>
          </a:xfrm>
          <a:prstGeom prst="rect">
            <a:avLst/>
          </a:prstGeom>
          <a:solidFill>
            <a:srgbClr val="D0CECE"/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894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894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894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894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0B21054-A3DE-48AC-A9AC-D6034D637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586" y="6900940"/>
            <a:ext cx="1132054" cy="276450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3684D20-D650-409C-88EF-A3E835F7218C}"/>
              </a:ext>
            </a:extLst>
          </p:cNvPr>
          <p:cNvSpPr txBox="1"/>
          <p:nvPr/>
        </p:nvSpPr>
        <p:spPr>
          <a:xfrm>
            <a:off x="4291297" y="334213"/>
            <a:ext cx="3357941" cy="12582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894" b="1" i="0" u="none" strike="noStrike" kern="1200" cap="none" spc="0" baseline="0">
                <a:solidFill>
                  <a:srgbClr val="000000"/>
                </a:solidFill>
                <a:uFillTx/>
                <a:latin typeface="Ink Free" pitchFamily="66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AD138B42-AF3C-4F49-8E68-27828CBAFC5F}"/>
              </a:ext>
            </a:extLst>
          </p:cNvPr>
          <p:cNvSpPr/>
          <p:nvPr/>
        </p:nvSpPr>
        <p:spPr>
          <a:xfrm>
            <a:off x="1433239" y="5809832"/>
            <a:ext cx="6215999" cy="4206633"/>
          </a:xfrm>
          <a:custGeom>
            <a:avLst>
              <a:gd name="f10" fmla="val 1106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106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00B0F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894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" name="Rectángulo 10">
            <a:extLst>
              <a:ext uri="{FF2B5EF4-FFF2-40B4-BE49-F238E27FC236}">
                <a16:creationId xmlns:a16="http://schemas.microsoft.com/office/drawing/2014/main" id="{58850EE8-A070-45BC-80F5-E32B55BBEE63}"/>
              </a:ext>
            </a:extLst>
          </p:cNvPr>
          <p:cNvSpPr/>
          <p:nvPr/>
        </p:nvSpPr>
        <p:spPr>
          <a:xfrm>
            <a:off x="351586" y="967069"/>
            <a:ext cx="3606338" cy="114980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718" b="1" i="0" u="none" strike="noStrike" kern="1200" cap="none" spc="0" baseline="0">
                <a:solidFill>
                  <a:srgbClr val="0070C0"/>
                </a:solidFill>
                <a:uFillTx/>
                <a:latin typeface="Ink Free" pitchFamily="66"/>
              </a:rPr>
              <a:t>Jardín de niños Ramón G. Bonfil</a:t>
            </a: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718" b="1" i="0" u="none" strike="noStrike" kern="1200" cap="none" spc="0" baseline="0">
                <a:solidFill>
                  <a:srgbClr val="0070C0"/>
                </a:solidFill>
                <a:uFillTx/>
                <a:latin typeface="Ink Free" pitchFamily="66"/>
              </a:rPr>
              <a:t>2° y 3° B</a:t>
            </a: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718" b="1" i="0" u="none" strike="noStrike" kern="1200" cap="none" spc="0" baseline="0">
                <a:solidFill>
                  <a:srgbClr val="0070C0"/>
                </a:solidFill>
                <a:uFillTx/>
                <a:latin typeface="Ink Free" pitchFamily="66"/>
              </a:rPr>
              <a:t>Educadora practicante: Belén Zapata Castillo </a:t>
            </a:r>
          </a:p>
        </p:txBody>
      </p:sp>
      <p:sp>
        <p:nvSpPr>
          <p:cNvPr id="11" name="Rectángulo 11">
            <a:extLst>
              <a:ext uri="{FF2B5EF4-FFF2-40B4-BE49-F238E27FC236}">
                <a16:creationId xmlns:a16="http://schemas.microsoft.com/office/drawing/2014/main" id="{334AA00F-BF3B-4B67-AC52-D375E8D0CFF8}"/>
              </a:ext>
            </a:extLst>
          </p:cNvPr>
          <p:cNvSpPr/>
          <p:nvPr/>
        </p:nvSpPr>
        <p:spPr>
          <a:xfrm rot="21416200">
            <a:off x="5791792" y="1600821"/>
            <a:ext cx="1702841" cy="44065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2291" b="0" i="0" u="none" strike="noStrike" kern="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25</a:t>
            </a:r>
            <a:r>
              <a:rPr lang="es-MX" sz="2291" b="0" i="0" u="none" strike="noStrike" kern="120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/05/2021</a:t>
            </a:r>
          </a:p>
        </p:txBody>
      </p:sp>
      <p:sp>
        <p:nvSpPr>
          <p:cNvPr id="12" name="Signo de multiplicación 12">
            <a:extLst>
              <a:ext uri="{FF2B5EF4-FFF2-40B4-BE49-F238E27FC236}">
                <a16:creationId xmlns:a16="http://schemas.microsoft.com/office/drawing/2014/main" id="{4A66088B-83DE-463E-8432-021F2FC12680}"/>
              </a:ext>
            </a:extLst>
          </p:cNvPr>
          <p:cNvSpPr/>
          <p:nvPr/>
        </p:nvSpPr>
        <p:spPr>
          <a:xfrm>
            <a:off x="6381652" y="2318296"/>
            <a:ext cx="254550" cy="2586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*/ 0 0 1"/>
              <a:gd name="f9" fmla="val 23520"/>
              <a:gd name="f10" fmla="+- 0 0 -270"/>
              <a:gd name="f11" fmla="+- 0 0 -360"/>
              <a:gd name="f12" fmla="+- 0 0 -90"/>
              <a:gd name="f13" fmla="+- 0 0 -180"/>
              <a:gd name="f14" fmla="abs f3"/>
              <a:gd name="f15" fmla="abs f4"/>
              <a:gd name="f16" fmla="abs f5"/>
              <a:gd name="f17" fmla="*/ f10 f0 1"/>
              <a:gd name="f18" fmla="*/ f11 f0 1"/>
              <a:gd name="f19" fmla="*/ f12 f0 1"/>
              <a:gd name="f20" fmla="*/ f13 f0 1"/>
              <a:gd name="f21" fmla="?: f14 f3 1"/>
              <a:gd name="f22" fmla="?: f15 f4 1"/>
              <a:gd name="f23" fmla="?: f16 f5 1"/>
              <a:gd name="f24" fmla="*/ f17 1 f2"/>
              <a:gd name="f25" fmla="*/ f18 1 f2"/>
              <a:gd name="f26" fmla="*/ f19 1 f2"/>
              <a:gd name="f27" fmla="*/ f20 1 f2"/>
              <a:gd name="f28" fmla="*/ f21 1 21600"/>
              <a:gd name="f29" fmla="*/ f22 1 21600"/>
              <a:gd name="f30" fmla="*/ 21600 f21 1"/>
              <a:gd name="f31" fmla="*/ 21600 f22 1"/>
              <a:gd name="f32" fmla="+- f24 0 f1"/>
              <a:gd name="f33" fmla="+- f25 0 f1"/>
              <a:gd name="f34" fmla="+- f26 0 f1"/>
              <a:gd name="f35" fmla="+- f27 0 f1"/>
              <a:gd name="f36" fmla="min f29 f28"/>
              <a:gd name="f37" fmla="*/ f30 1 f23"/>
              <a:gd name="f38" fmla="*/ f31 1 f23"/>
              <a:gd name="f39" fmla="val f37"/>
              <a:gd name="f40" fmla="val f38"/>
              <a:gd name="f41" fmla="+- f40 0 f6"/>
              <a:gd name="f42" fmla="+- f39 0 f6"/>
              <a:gd name="f43" fmla="*/ f41 1 2"/>
              <a:gd name="f44" fmla="*/ f42 1 2"/>
              <a:gd name="f45" fmla="min f42 f41"/>
              <a:gd name="f46" fmla="+- 0 0 f42"/>
              <a:gd name="f47" fmla="+- 0 0 f41"/>
              <a:gd name="f48" fmla="*/ f42 f42 1"/>
              <a:gd name="f49" fmla="*/ f41 f41 1"/>
              <a:gd name="f50" fmla="+- f6 f43 0"/>
              <a:gd name="f51" fmla="+- f6 f44 0"/>
              <a:gd name="f52" fmla="*/ f45 f9 1"/>
              <a:gd name="f53" fmla="+- f48 f49 0"/>
              <a:gd name="f54" fmla="+- 0 0 f46"/>
              <a:gd name="f55" fmla="+- 0 0 f47"/>
              <a:gd name="f56" fmla="*/ f52 1 100000"/>
              <a:gd name="f57" fmla="at2 f54 f55"/>
              <a:gd name="f58" fmla="+- f53 f8 0"/>
              <a:gd name="f59" fmla="*/ f51 f36 1"/>
              <a:gd name="f60" fmla="*/ f50 f36 1"/>
              <a:gd name="f61" fmla="+- f57 f1 0"/>
              <a:gd name="f62" fmla="sqrt f58"/>
              <a:gd name="f63" fmla="*/ f61 f7 1"/>
              <a:gd name="f64" fmla="*/ f62 51965 1"/>
              <a:gd name="f65" fmla="*/ f63 1 f0"/>
              <a:gd name="f66" fmla="*/ f64 1 100000"/>
              <a:gd name="f67" fmla="+- 0 0 f65"/>
              <a:gd name="f68" fmla="+- f62 0 f66"/>
              <a:gd name="f69" fmla="val f67"/>
              <a:gd name="f70" fmla="+- 0 0 f69"/>
              <a:gd name="f71" fmla="*/ f70 f0 1"/>
              <a:gd name="f72" fmla="*/ f71 1 f7"/>
              <a:gd name="f73" fmla="+- f72 0 f1"/>
              <a:gd name="f74" fmla="+- f73 f1 0"/>
              <a:gd name="f75" fmla="*/ f74 f7 1"/>
              <a:gd name="f76" fmla="*/ f75 1 f0"/>
              <a:gd name="f77" fmla="+- 0 0 f76"/>
              <a:gd name="f78" fmla="+- 0 0 f77"/>
              <a:gd name="f79" fmla="*/ f78 f0 1"/>
              <a:gd name="f80" fmla="*/ f79 1 f7"/>
              <a:gd name="f81" fmla="+- f80 0 f1"/>
              <a:gd name="f82" fmla="sin 1 f81"/>
              <a:gd name="f83" fmla="cos 1 f81"/>
              <a:gd name="f84" fmla="tan 1 f81"/>
              <a:gd name="f85" fmla="+- 0 0 f82"/>
              <a:gd name="f86" fmla="+- 0 0 f83"/>
              <a:gd name="f87" fmla="*/ 1 1 f84"/>
              <a:gd name="f88" fmla="+- 0 0 f85"/>
              <a:gd name="f89" fmla="+- 0 0 f86"/>
              <a:gd name="f90" fmla="*/ 1 1 f87"/>
              <a:gd name="f91" fmla="val f88"/>
              <a:gd name="f92" fmla="val f89"/>
              <a:gd name="f93" fmla="*/ f92 f68 1"/>
              <a:gd name="f94" fmla="*/ f91 f68 1"/>
              <a:gd name="f95" fmla="*/ f91 f56 1"/>
              <a:gd name="f96" fmla="*/ f92 f56 1"/>
              <a:gd name="f97" fmla="*/ f93 1 2"/>
              <a:gd name="f98" fmla="*/ f94 1 2"/>
              <a:gd name="f99" fmla="*/ f95 1 2"/>
              <a:gd name="f100" fmla="*/ f96 1 2"/>
              <a:gd name="f101" fmla="+- f97 0 f99"/>
              <a:gd name="f102" fmla="+- f98 f100 0"/>
              <a:gd name="f103" fmla="+- f97 f99 0"/>
              <a:gd name="f104" fmla="+- f98 0 f100"/>
              <a:gd name="f105" fmla="+- f39 0 f97"/>
              <a:gd name="f106" fmla="+- f40 0 f98"/>
              <a:gd name="f107" fmla="*/ f97 f36 1"/>
              <a:gd name="f108" fmla="*/ f98 f36 1"/>
              <a:gd name="f109" fmla="+- f51 0 f103"/>
              <a:gd name="f110" fmla="+- f39 0 f103"/>
              <a:gd name="f111" fmla="+- f39 0 f101"/>
              <a:gd name="f112" fmla="+- f50 0 f102"/>
              <a:gd name="f113" fmla="+- f40 0 f102"/>
              <a:gd name="f114" fmla="+- f40 0 f104"/>
              <a:gd name="f115" fmla="*/ f101 f36 1"/>
              <a:gd name="f116" fmla="*/ f104 f36 1"/>
              <a:gd name="f117" fmla="*/ f102 f36 1"/>
              <a:gd name="f118" fmla="*/ f103 f36 1"/>
              <a:gd name="f119" fmla="*/ f105 f36 1"/>
              <a:gd name="f120" fmla="*/ f106 f36 1"/>
              <a:gd name="f121" fmla="*/ f109 f90 1"/>
              <a:gd name="f122" fmla="*/ f112 1 f90"/>
              <a:gd name="f123" fmla="*/ f111 f36 1"/>
              <a:gd name="f124" fmla="*/ f114 f36 1"/>
              <a:gd name="f125" fmla="*/ f110 f36 1"/>
              <a:gd name="f126" fmla="*/ f113 f36 1"/>
              <a:gd name="f127" fmla="+- f121 f104 0"/>
              <a:gd name="f128" fmla="+- f111 0 f122"/>
              <a:gd name="f129" fmla="+- f101 f122 0"/>
              <a:gd name="f130" fmla="+- f40 0 f127"/>
              <a:gd name="f131" fmla="*/ f127 f36 1"/>
              <a:gd name="f132" fmla="*/ f128 f36 1"/>
              <a:gd name="f133" fmla="*/ f129 f36 1"/>
              <a:gd name="f134" fmla="*/ f130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107" y="f108"/>
              </a:cxn>
              <a:cxn ang="f33">
                <a:pos x="f119" y="f108"/>
              </a:cxn>
              <a:cxn ang="f34">
                <a:pos x="f119" y="f120"/>
              </a:cxn>
              <a:cxn ang="f35">
                <a:pos x="f107" y="f120"/>
              </a:cxn>
            </a:cxnLst>
            <a:rect l="f115" t="f116" r="f123" b="f124"/>
            <a:pathLst>
              <a:path>
                <a:moveTo>
                  <a:pt x="f115" y="f117"/>
                </a:moveTo>
                <a:lnTo>
                  <a:pt x="f118" y="f116"/>
                </a:lnTo>
                <a:lnTo>
                  <a:pt x="f59" y="f131"/>
                </a:lnTo>
                <a:lnTo>
                  <a:pt x="f125" y="f116"/>
                </a:lnTo>
                <a:lnTo>
                  <a:pt x="f123" y="f117"/>
                </a:lnTo>
                <a:lnTo>
                  <a:pt x="f132" y="f60"/>
                </a:lnTo>
                <a:lnTo>
                  <a:pt x="f123" y="f126"/>
                </a:lnTo>
                <a:lnTo>
                  <a:pt x="f125" y="f124"/>
                </a:lnTo>
                <a:lnTo>
                  <a:pt x="f59" y="f134"/>
                </a:lnTo>
                <a:lnTo>
                  <a:pt x="f118" y="f124"/>
                </a:lnTo>
                <a:lnTo>
                  <a:pt x="f115" y="f126"/>
                </a:lnTo>
                <a:lnTo>
                  <a:pt x="f133" y="f60"/>
                </a:lnTo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2004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" name="Signo de multiplicación 15">
            <a:extLst>
              <a:ext uri="{FF2B5EF4-FFF2-40B4-BE49-F238E27FC236}">
                <a16:creationId xmlns:a16="http://schemas.microsoft.com/office/drawing/2014/main" id="{78BAEA2B-28DC-4BA7-B043-9CBE584ECDF9}"/>
              </a:ext>
            </a:extLst>
          </p:cNvPr>
          <p:cNvSpPr/>
          <p:nvPr/>
        </p:nvSpPr>
        <p:spPr>
          <a:xfrm>
            <a:off x="5358557" y="3338739"/>
            <a:ext cx="254550" cy="2586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*/ 0 0 1"/>
              <a:gd name="f9" fmla="val 23520"/>
              <a:gd name="f10" fmla="+- 0 0 -270"/>
              <a:gd name="f11" fmla="+- 0 0 -360"/>
              <a:gd name="f12" fmla="+- 0 0 -90"/>
              <a:gd name="f13" fmla="+- 0 0 -180"/>
              <a:gd name="f14" fmla="abs f3"/>
              <a:gd name="f15" fmla="abs f4"/>
              <a:gd name="f16" fmla="abs f5"/>
              <a:gd name="f17" fmla="*/ f10 f0 1"/>
              <a:gd name="f18" fmla="*/ f11 f0 1"/>
              <a:gd name="f19" fmla="*/ f12 f0 1"/>
              <a:gd name="f20" fmla="*/ f13 f0 1"/>
              <a:gd name="f21" fmla="?: f14 f3 1"/>
              <a:gd name="f22" fmla="?: f15 f4 1"/>
              <a:gd name="f23" fmla="?: f16 f5 1"/>
              <a:gd name="f24" fmla="*/ f17 1 f2"/>
              <a:gd name="f25" fmla="*/ f18 1 f2"/>
              <a:gd name="f26" fmla="*/ f19 1 f2"/>
              <a:gd name="f27" fmla="*/ f20 1 f2"/>
              <a:gd name="f28" fmla="*/ f21 1 21600"/>
              <a:gd name="f29" fmla="*/ f22 1 21600"/>
              <a:gd name="f30" fmla="*/ 21600 f21 1"/>
              <a:gd name="f31" fmla="*/ 21600 f22 1"/>
              <a:gd name="f32" fmla="+- f24 0 f1"/>
              <a:gd name="f33" fmla="+- f25 0 f1"/>
              <a:gd name="f34" fmla="+- f26 0 f1"/>
              <a:gd name="f35" fmla="+- f27 0 f1"/>
              <a:gd name="f36" fmla="min f29 f28"/>
              <a:gd name="f37" fmla="*/ f30 1 f23"/>
              <a:gd name="f38" fmla="*/ f31 1 f23"/>
              <a:gd name="f39" fmla="val f37"/>
              <a:gd name="f40" fmla="val f38"/>
              <a:gd name="f41" fmla="+- f40 0 f6"/>
              <a:gd name="f42" fmla="+- f39 0 f6"/>
              <a:gd name="f43" fmla="*/ f41 1 2"/>
              <a:gd name="f44" fmla="*/ f42 1 2"/>
              <a:gd name="f45" fmla="min f42 f41"/>
              <a:gd name="f46" fmla="+- 0 0 f42"/>
              <a:gd name="f47" fmla="+- 0 0 f41"/>
              <a:gd name="f48" fmla="*/ f42 f42 1"/>
              <a:gd name="f49" fmla="*/ f41 f41 1"/>
              <a:gd name="f50" fmla="+- f6 f43 0"/>
              <a:gd name="f51" fmla="+- f6 f44 0"/>
              <a:gd name="f52" fmla="*/ f45 f9 1"/>
              <a:gd name="f53" fmla="+- f48 f49 0"/>
              <a:gd name="f54" fmla="+- 0 0 f46"/>
              <a:gd name="f55" fmla="+- 0 0 f47"/>
              <a:gd name="f56" fmla="*/ f52 1 100000"/>
              <a:gd name="f57" fmla="at2 f54 f55"/>
              <a:gd name="f58" fmla="+- f53 f8 0"/>
              <a:gd name="f59" fmla="*/ f51 f36 1"/>
              <a:gd name="f60" fmla="*/ f50 f36 1"/>
              <a:gd name="f61" fmla="+- f57 f1 0"/>
              <a:gd name="f62" fmla="sqrt f58"/>
              <a:gd name="f63" fmla="*/ f61 f7 1"/>
              <a:gd name="f64" fmla="*/ f62 51965 1"/>
              <a:gd name="f65" fmla="*/ f63 1 f0"/>
              <a:gd name="f66" fmla="*/ f64 1 100000"/>
              <a:gd name="f67" fmla="+- 0 0 f65"/>
              <a:gd name="f68" fmla="+- f62 0 f66"/>
              <a:gd name="f69" fmla="val f67"/>
              <a:gd name="f70" fmla="+- 0 0 f69"/>
              <a:gd name="f71" fmla="*/ f70 f0 1"/>
              <a:gd name="f72" fmla="*/ f71 1 f7"/>
              <a:gd name="f73" fmla="+- f72 0 f1"/>
              <a:gd name="f74" fmla="+- f73 f1 0"/>
              <a:gd name="f75" fmla="*/ f74 f7 1"/>
              <a:gd name="f76" fmla="*/ f75 1 f0"/>
              <a:gd name="f77" fmla="+- 0 0 f76"/>
              <a:gd name="f78" fmla="+- 0 0 f77"/>
              <a:gd name="f79" fmla="*/ f78 f0 1"/>
              <a:gd name="f80" fmla="*/ f79 1 f7"/>
              <a:gd name="f81" fmla="+- f80 0 f1"/>
              <a:gd name="f82" fmla="sin 1 f81"/>
              <a:gd name="f83" fmla="cos 1 f81"/>
              <a:gd name="f84" fmla="tan 1 f81"/>
              <a:gd name="f85" fmla="+- 0 0 f82"/>
              <a:gd name="f86" fmla="+- 0 0 f83"/>
              <a:gd name="f87" fmla="*/ 1 1 f84"/>
              <a:gd name="f88" fmla="+- 0 0 f85"/>
              <a:gd name="f89" fmla="+- 0 0 f86"/>
              <a:gd name="f90" fmla="*/ 1 1 f87"/>
              <a:gd name="f91" fmla="val f88"/>
              <a:gd name="f92" fmla="val f89"/>
              <a:gd name="f93" fmla="*/ f92 f68 1"/>
              <a:gd name="f94" fmla="*/ f91 f68 1"/>
              <a:gd name="f95" fmla="*/ f91 f56 1"/>
              <a:gd name="f96" fmla="*/ f92 f56 1"/>
              <a:gd name="f97" fmla="*/ f93 1 2"/>
              <a:gd name="f98" fmla="*/ f94 1 2"/>
              <a:gd name="f99" fmla="*/ f95 1 2"/>
              <a:gd name="f100" fmla="*/ f96 1 2"/>
              <a:gd name="f101" fmla="+- f97 0 f99"/>
              <a:gd name="f102" fmla="+- f98 f100 0"/>
              <a:gd name="f103" fmla="+- f97 f99 0"/>
              <a:gd name="f104" fmla="+- f98 0 f100"/>
              <a:gd name="f105" fmla="+- f39 0 f97"/>
              <a:gd name="f106" fmla="+- f40 0 f98"/>
              <a:gd name="f107" fmla="*/ f97 f36 1"/>
              <a:gd name="f108" fmla="*/ f98 f36 1"/>
              <a:gd name="f109" fmla="+- f51 0 f103"/>
              <a:gd name="f110" fmla="+- f39 0 f103"/>
              <a:gd name="f111" fmla="+- f39 0 f101"/>
              <a:gd name="f112" fmla="+- f50 0 f102"/>
              <a:gd name="f113" fmla="+- f40 0 f102"/>
              <a:gd name="f114" fmla="+- f40 0 f104"/>
              <a:gd name="f115" fmla="*/ f101 f36 1"/>
              <a:gd name="f116" fmla="*/ f104 f36 1"/>
              <a:gd name="f117" fmla="*/ f102 f36 1"/>
              <a:gd name="f118" fmla="*/ f103 f36 1"/>
              <a:gd name="f119" fmla="*/ f105 f36 1"/>
              <a:gd name="f120" fmla="*/ f106 f36 1"/>
              <a:gd name="f121" fmla="*/ f109 f90 1"/>
              <a:gd name="f122" fmla="*/ f112 1 f90"/>
              <a:gd name="f123" fmla="*/ f111 f36 1"/>
              <a:gd name="f124" fmla="*/ f114 f36 1"/>
              <a:gd name="f125" fmla="*/ f110 f36 1"/>
              <a:gd name="f126" fmla="*/ f113 f36 1"/>
              <a:gd name="f127" fmla="+- f121 f104 0"/>
              <a:gd name="f128" fmla="+- f111 0 f122"/>
              <a:gd name="f129" fmla="+- f101 f122 0"/>
              <a:gd name="f130" fmla="+- f40 0 f127"/>
              <a:gd name="f131" fmla="*/ f127 f36 1"/>
              <a:gd name="f132" fmla="*/ f128 f36 1"/>
              <a:gd name="f133" fmla="*/ f129 f36 1"/>
              <a:gd name="f134" fmla="*/ f130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107" y="f108"/>
              </a:cxn>
              <a:cxn ang="f33">
                <a:pos x="f119" y="f108"/>
              </a:cxn>
              <a:cxn ang="f34">
                <a:pos x="f119" y="f120"/>
              </a:cxn>
              <a:cxn ang="f35">
                <a:pos x="f107" y="f120"/>
              </a:cxn>
            </a:cxnLst>
            <a:rect l="f115" t="f116" r="f123" b="f124"/>
            <a:pathLst>
              <a:path>
                <a:moveTo>
                  <a:pt x="f115" y="f117"/>
                </a:moveTo>
                <a:lnTo>
                  <a:pt x="f118" y="f116"/>
                </a:lnTo>
                <a:lnTo>
                  <a:pt x="f59" y="f131"/>
                </a:lnTo>
                <a:lnTo>
                  <a:pt x="f125" y="f116"/>
                </a:lnTo>
                <a:lnTo>
                  <a:pt x="f123" y="f117"/>
                </a:lnTo>
                <a:lnTo>
                  <a:pt x="f132" y="f60"/>
                </a:lnTo>
                <a:lnTo>
                  <a:pt x="f123" y="f126"/>
                </a:lnTo>
                <a:lnTo>
                  <a:pt x="f125" y="f124"/>
                </a:lnTo>
                <a:lnTo>
                  <a:pt x="f59" y="f134"/>
                </a:lnTo>
                <a:lnTo>
                  <a:pt x="f118" y="f124"/>
                </a:lnTo>
                <a:lnTo>
                  <a:pt x="f115" y="f126"/>
                </a:lnTo>
                <a:lnTo>
                  <a:pt x="f133" y="f60"/>
                </a:lnTo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2004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" name="CuadroTexto 16">
            <a:extLst>
              <a:ext uri="{FF2B5EF4-FFF2-40B4-BE49-F238E27FC236}">
                <a16:creationId xmlns:a16="http://schemas.microsoft.com/office/drawing/2014/main" id="{7EEE6FBD-51FC-4089-8726-52184F389B2D}"/>
              </a:ext>
            </a:extLst>
          </p:cNvPr>
          <p:cNvSpPr txBox="1"/>
          <p:nvPr/>
        </p:nvSpPr>
        <p:spPr>
          <a:xfrm>
            <a:off x="6582802" y="4908773"/>
            <a:ext cx="722760" cy="56232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3054" b="0" i="0" u="none" strike="noStrike" kern="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28</a:t>
            </a:r>
            <a:endParaRPr lang="es-MX" sz="3054" b="0" i="0" u="none" strike="noStrike" kern="1200" cap="none" spc="0" baseline="0">
              <a:solidFill>
                <a:srgbClr val="000000"/>
              </a:solidFill>
              <a:uFillTx/>
              <a:latin typeface="Berlin Sans FB" pitchFamily="34"/>
            </a:endParaRPr>
          </a:p>
        </p:txBody>
      </p:sp>
      <p:sp>
        <p:nvSpPr>
          <p:cNvPr id="15" name="Rectángulo 17">
            <a:extLst>
              <a:ext uri="{FF2B5EF4-FFF2-40B4-BE49-F238E27FC236}">
                <a16:creationId xmlns:a16="http://schemas.microsoft.com/office/drawing/2014/main" id="{679CE09C-BCE9-4272-93EB-D60180B9ED87}"/>
              </a:ext>
            </a:extLst>
          </p:cNvPr>
          <p:cNvSpPr/>
          <p:nvPr/>
        </p:nvSpPr>
        <p:spPr>
          <a:xfrm>
            <a:off x="6758869" y="4055519"/>
            <a:ext cx="370615" cy="56232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3054" b="0" i="0" u="none" strike="noStrike" kern="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5</a:t>
            </a:r>
            <a:endParaRPr lang="es-MX" sz="3054" b="0" i="0" u="none" strike="noStrike" kern="1200" cap="none" spc="0" baseline="0">
              <a:solidFill>
                <a:srgbClr val="000000"/>
              </a:solidFill>
              <a:uFillTx/>
              <a:latin typeface="Berlin Sans FB" pitchFamily="34"/>
            </a:endParaRPr>
          </a:p>
        </p:txBody>
      </p:sp>
      <p:sp>
        <p:nvSpPr>
          <p:cNvPr id="16" name="CuadroTexto 26">
            <a:extLst>
              <a:ext uri="{FF2B5EF4-FFF2-40B4-BE49-F238E27FC236}">
                <a16:creationId xmlns:a16="http://schemas.microsoft.com/office/drawing/2014/main" id="{405699FF-AC0B-4E16-AECD-0C3FB55DC410}"/>
              </a:ext>
            </a:extLst>
          </p:cNvPr>
          <p:cNvSpPr txBox="1"/>
          <p:nvPr/>
        </p:nvSpPr>
        <p:spPr>
          <a:xfrm>
            <a:off x="1523180" y="5761579"/>
            <a:ext cx="6126059" cy="43088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100" b="0" i="0" u="none" strike="noStrike" kern="1200" cap="none" spc="0" baseline="0">
                <a:solidFill>
                  <a:srgbClr val="ED7D31"/>
                </a:solidFill>
                <a:uFillTx/>
                <a:latin typeface="Berlin Sans FB" pitchFamily="34"/>
              </a:rPr>
              <a:t>Exploración y comprensión del mundo natural y social </a:t>
            </a: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100" b="0" i="0" u="none" strike="noStrike" kern="0" cap="none" spc="0" baseline="0">
                <a:solidFill>
                  <a:srgbClr val="ED7D31"/>
                </a:solidFill>
                <a:uFillTx/>
                <a:latin typeface="Berlin Sans FB" pitchFamily="34"/>
              </a:rPr>
              <a:t>Un huerto en casa </a:t>
            </a:r>
            <a:endParaRPr lang="es-MX" sz="1100" b="0" i="0" u="none" strike="noStrike" kern="1200" cap="none" spc="0" baseline="0">
              <a:solidFill>
                <a:srgbClr val="ED7D31"/>
              </a:solidFill>
              <a:uFillTx/>
              <a:latin typeface="Berlin Sans FB" pitchFamily="34"/>
            </a:endParaRPr>
          </a:p>
        </p:txBody>
      </p:sp>
      <p:sp>
        <p:nvSpPr>
          <p:cNvPr id="17" name="Rectángulo 27">
            <a:extLst>
              <a:ext uri="{FF2B5EF4-FFF2-40B4-BE49-F238E27FC236}">
                <a16:creationId xmlns:a16="http://schemas.microsoft.com/office/drawing/2014/main" id="{26389B44-1E26-4524-8605-B5D93FEE8C1E}"/>
              </a:ext>
            </a:extLst>
          </p:cNvPr>
          <p:cNvSpPr/>
          <p:nvPr/>
        </p:nvSpPr>
        <p:spPr>
          <a:xfrm>
            <a:off x="1423565" y="6073362"/>
            <a:ext cx="6245132" cy="203132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120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¿Cómo ha cambiado tu germinado? </a:t>
            </a:r>
            <a:r>
              <a:rPr lang="es-MX" sz="1050" b="0" i="0" u="none" strike="noStrike" kern="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¿Cuánto han crecido? Después de las flores, ¿Qué sucedió?, ¿dieron frutos?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Todas las plantas requieren de cuidados diferentes. Las semillas también tienen características diferentes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120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Semilla de girasol</a:t>
            </a:r>
            <a:r>
              <a:rPr lang="es-MX" sz="1050" b="0" i="0" u="none" strike="noStrike" kern="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, aguacate (puede crecer una planta)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050" b="0" i="0" u="none" strike="noStrike" kern="120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Libro. </a:t>
            </a:r>
            <a:r>
              <a:rPr lang="es-ES" sz="1050" b="0" i="0" u="none" strike="noStrike" kern="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U</a:t>
            </a:r>
            <a:r>
              <a:rPr lang="es-ES" sz="1050" b="0" i="0" u="none" strike="noStrike" kern="120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n jardín e n tu balcón – </a:t>
            </a:r>
            <a:r>
              <a:rPr lang="es-ES" sz="1050" b="0" i="0" u="none" strike="noStrike" kern="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Rebecca Weber (Cultivar aguacate, planta de frijol, cabeza de pasto, maceta de flores, cubeta de girasoles, hierbas de olor, planta de tomate)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050" b="0" i="0" u="none" strike="noStrike" kern="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Comentar diferencias entre las semillas. (tamaño, textura, colores, olores) ¿que formas tienen?, ¿Son del mismo color?.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050" b="0" i="0" u="none" strike="noStrike" kern="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Las semillas tienen algo en común, pueden germinar y crecer una planta.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050" b="0" i="0" u="none" strike="noStrike" kern="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Germinado de chía (15:28) en sombra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050" b="0" i="0" u="none" strike="noStrike" kern="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Germinar semilla de pasto o alpiste, Media sombra,(no directamente le de los rayos del sol)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050" b="0" i="0" u="none" strike="noStrike" kern="0" cap="none" spc="0" baseline="0" dirty="0">
                <a:solidFill>
                  <a:srgbClr val="000000"/>
                </a:solidFill>
                <a:uFillTx/>
                <a:latin typeface="Berlin Sans FB" pitchFamily="34"/>
              </a:rPr>
              <a:t>El coleccionista de semillas. –Aidé Carolina Barbosa (24:00)</a:t>
            </a:r>
          </a:p>
        </p:txBody>
      </p:sp>
      <p:sp>
        <p:nvSpPr>
          <p:cNvPr id="18" name="Signo de multiplicación 18">
            <a:extLst>
              <a:ext uri="{FF2B5EF4-FFF2-40B4-BE49-F238E27FC236}">
                <a16:creationId xmlns:a16="http://schemas.microsoft.com/office/drawing/2014/main" id="{93A174C0-162E-4D0E-9D9A-C6901AA7606E}"/>
              </a:ext>
            </a:extLst>
          </p:cNvPr>
          <p:cNvSpPr/>
          <p:nvPr/>
        </p:nvSpPr>
        <p:spPr>
          <a:xfrm>
            <a:off x="6816897" y="2492572"/>
            <a:ext cx="254550" cy="2586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*/ 0 0 1"/>
              <a:gd name="f9" fmla="val 23520"/>
              <a:gd name="f10" fmla="+- 0 0 -270"/>
              <a:gd name="f11" fmla="+- 0 0 -360"/>
              <a:gd name="f12" fmla="+- 0 0 -90"/>
              <a:gd name="f13" fmla="+- 0 0 -180"/>
              <a:gd name="f14" fmla="abs f3"/>
              <a:gd name="f15" fmla="abs f4"/>
              <a:gd name="f16" fmla="abs f5"/>
              <a:gd name="f17" fmla="*/ f10 f0 1"/>
              <a:gd name="f18" fmla="*/ f11 f0 1"/>
              <a:gd name="f19" fmla="*/ f12 f0 1"/>
              <a:gd name="f20" fmla="*/ f13 f0 1"/>
              <a:gd name="f21" fmla="?: f14 f3 1"/>
              <a:gd name="f22" fmla="?: f15 f4 1"/>
              <a:gd name="f23" fmla="?: f16 f5 1"/>
              <a:gd name="f24" fmla="*/ f17 1 f2"/>
              <a:gd name="f25" fmla="*/ f18 1 f2"/>
              <a:gd name="f26" fmla="*/ f19 1 f2"/>
              <a:gd name="f27" fmla="*/ f20 1 f2"/>
              <a:gd name="f28" fmla="*/ f21 1 21600"/>
              <a:gd name="f29" fmla="*/ f22 1 21600"/>
              <a:gd name="f30" fmla="*/ 21600 f21 1"/>
              <a:gd name="f31" fmla="*/ 21600 f22 1"/>
              <a:gd name="f32" fmla="+- f24 0 f1"/>
              <a:gd name="f33" fmla="+- f25 0 f1"/>
              <a:gd name="f34" fmla="+- f26 0 f1"/>
              <a:gd name="f35" fmla="+- f27 0 f1"/>
              <a:gd name="f36" fmla="min f29 f28"/>
              <a:gd name="f37" fmla="*/ f30 1 f23"/>
              <a:gd name="f38" fmla="*/ f31 1 f23"/>
              <a:gd name="f39" fmla="val f37"/>
              <a:gd name="f40" fmla="val f38"/>
              <a:gd name="f41" fmla="+- f40 0 f6"/>
              <a:gd name="f42" fmla="+- f39 0 f6"/>
              <a:gd name="f43" fmla="*/ f41 1 2"/>
              <a:gd name="f44" fmla="*/ f42 1 2"/>
              <a:gd name="f45" fmla="min f42 f41"/>
              <a:gd name="f46" fmla="+- 0 0 f42"/>
              <a:gd name="f47" fmla="+- 0 0 f41"/>
              <a:gd name="f48" fmla="*/ f42 f42 1"/>
              <a:gd name="f49" fmla="*/ f41 f41 1"/>
              <a:gd name="f50" fmla="+- f6 f43 0"/>
              <a:gd name="f51" fmla="+- f6 f44 0"/>
              <a:gd name="f52" fmla="*/ f45 f9 1"/>
              <a:gd name="f53" fmla="+- f48 f49 0"/>
              <a:gd name="f54" fmla="+- 0 0 f46"/>
              <a:gd name="f55" fmla="+- 0 0 f47"/>
              <a:gd name="f56" fmla="*/ f52 1 100000"/>
              <a:gd name="f57" fmla="at2 f54 f55"/>
              <a:gd name="f58" fmla="+- f53 f8 0"/>
              <a:gd name="f59" fmla="*/ f51 f36 1"/>
              <a:gd name="f60" fmla="*/ f50 f36 1"/>
              <a:gd name="f61" fmla="+- f57 f1 0"/>
              <a:gd name="f62" fmla="sqrt f58"/>
              <a:gd name="f63" fmla="*/ f61 f7 1"/>
              <a:gd name="f64" fmla="*/ f62 51965 1"/>
              <a:gd name="f65" fmla="*/ f63 1 f0"/>
              <a:gd name="f66" fmla="*/ f64 1 100000"/>
              <a:gd name="f67" fmla="+- 0 0 f65"/>
              <a:gd name="f68" fmla="+- f62 0 f66"/>
              <a:gd name="f69" fmla="val f67"/>
              <a:gd name="f70" fmla="+- 0 0 f69"/>
              <a:gd name="f71" fmla="*/ f70 f0 1"/>
              <a:gd name="f72" fmla="*/ f71 1 f7"/>
              <a:gd name="f73" fmla="+- f72 0 f1"/>
              <a:gd name="f74" fmla="+- f73 f1 0"/>
              <a:gd name="f75" fmla="*/ f74 f7 1"/>
              <a:gd name="f76" fmla="*/ f75 1 f0"/>
              <a:gd name="f77" fmla="+- 0 0 f76"/>
              <a:gd name="f78" fmla="+- 0 0 f77"/>
              <a:gd name="f79" fmla="*/ f78 f0 1"/>
              <a:gd name="f80" fmla="*/ f79 1 f7"/>
              <a:gd name="f81" fmla="+- f80 0 f1"/>
              <a:gd name="f82" fmla="sin 1 f81"/>
              <a:gd name="f83" fmla="cos 1 f81"/>
              <a:gd name="f84" fmla="tan 1 f81"/>
              <a:gd name="f85" fmla="+- 0 0 f82"/>
              <a:gd name="f86" fmla="+- 0 0 f83"/>
              <a:gd name="f87" fmla="*/ 1 1 f84"/>
              <a:gd name="f88" fmla="+- 0 0 f85"/>
              <a:gd name="f89" fmla="+- 0 0 f86"/>
              <a:gd name="f90" fmla="*/ 1 1 f87"/>
              <a:gd name="f91" fmla="val f88"/>
              <a:gd name="f92" fmla="val f89"/>
              <a:gd name="f93" fmla="*/ f92 f68 1"/>
              <a:gd name="f94" fmla="*/ f91 f68 1"/>
              <a:gd name="f95" fmla="*/ f91 f56 1"/>
              <a:gd name="f96" fmla="*/ f92 f56 1"/>
              <a:gd name="f97" fmla="*/ f93 1 2"/>
              <a:gd name="f98" fmla="*/ f94 1 2"/>
              <a:gd name="f99" fmla="*/ f95 1 2"/>
              <a:gd name="f100" fmla="*/ f96 1 2"/>
              <a:gd name="f101" fmla="+- f97 0 f99"/>
              <a:gd name="f102" fmla="+- f98 f100 0"/>
              <a:gd name="f103" fmla="+- f97 f99 0"/>
              <a:gd name="f104" fmla="+- f98 0 f100"/>
              <a:gd name="f105" fmla="+- f39 0 f97"/>
              <a:gd name="f106" fmla="+- f40 0 f98"/>
              <a:gd name="f107" fmla="*/ f97 f36 1"/>
              <a:gd name="f108" fmla="*/ f98 f36 1"/>
              <a:gd name="f109" fmla="+- f51 0 f103"/>
              <a:gd name="f110" fmla="+- f39 0 f103"/>
              <a:gd name="f111" fmla="+- f39 0 f101"/>
              <a:gd name="f112" fmla="+- f50 0 f102"/>
              <a:gd name="f113" fmla="+- f40 0 f102"/>
              <a:gd name="f114" fmla="+- f40 0 f104"/>
              <a:gd name="f115" fmla="*/ f101 f36 1"/>
              <a:gd name="f116" fmla="*/ f104 f36 1"/>
              <a:gd name="f117" fmla="*/ f102 f36 1"/>
              <a:gd name="f118" fmla="*/ f103 f36 1"/>
              <a:gd name="f119" fmla="*/ f105 f36 1"/>
              <a:gd name="f120" fmla="*/ f106 f36 1"/>
              <a:gd name="f121" fmla="*/ f109 f90 1"/>
              <a:gd name="f122" fmla="*/ f112 1 f90"/>
              <a:gd name="f123" fmla="*/ f111 f36 1"/>
              <a:gd name="f124" fmla="*/ f114 f36 1"/>
              <a:gd name="f125" fmla="*/ f110 f36 1"/>
              <a:gd name="f126" fmla="*/ f113 f36 1"/>
              <a:gd name="f127" fmla="+- f121 f104 0"/>
              <a:gd name="f128" fmla="+- f111 0 f122"/>
              <a:gd name="f129" fmla="+- f101 f122 0"/>
              <a:gd name="f130" fmla="+- f40 0 f127"/>
              <a:gd name="f131" fmla="*/ f127 f36 1"/>
              <a:gd name="f132" fmla="*/ f128 f36 1"/>
              <a:gd name="f133" fmla="*/ f129 f36 1"/>
              <a:gd name="f134" fmla="*/ f130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107" y="f108"/>
              </a:cxn>
              <a:cxn ang="f33">
                <a:pos x="f119" y="f108"/>
              </a:cxn>
              <a:cxn ang="f34">
                <a:pos x="f119" y="f120"/>
              </a:cxn>
              <a:cxn ang="f35">
                <a:pos x="f107" y="f120"/>
              </a:cxn>
            </a:cxnLst>
            <a:rect l="f115" t="f116" r="f123" b="f124"/>
            <a:pathLst>
              <a:path>
                <a:moveTo>
                  <a:pt x="f115" y="f117"/>
                </a:moveTo>
                <a:lnTo>
                  <a:pt x="f118" y="f116"/>
                </a:lnTo>
                <a:lnTo>
                  <a:pt x="f59" y="f131"/>
                </a:lnTo>
                <a:lnTo>
                  <a:pt x="f125" y="f116"/>
                </a:lnTo>
                <a:lnTo>
                  <a:pt x="f123" y="f117"/>
                </a:lnTo>
                <a:lnTo>
                  <a:pt x="f132" y="f60"/>
                </a:lnTo>
                <a:lnTo>
                  <a:pt x="f123" y="f126"/>
                </a:lnTo>
                <a:lnTo>
                  <a:pt x="f125" y="f124"/>
                </a:lnTo>
                <a:lnTo>
                  <a:pt x="f59" y="f134"/>
                </a:lnTo>
                <a:lnTo>
                  <a:pt x="f118" y="f124"/>
                </a:lnTo>
                <a:lnTo>
                  <a:pt x="f115" y="f126"/>
                </a:lnTo>
                <a:lnTo>
                  <a:pt x="f133" y="f60"/>
                </a:lnTo>
                <a:close/>
              </a:path>
            </a:pathLst>
          </a:custGeo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2004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9" name="CuadroTexto 19">
            <a:extLst>
              <a:ext uri="{FF2B5EF4-FFF2-40B4-BE49-F238E27FC236}">
                <a16:creationId xmlns:a16="http://schemas.microsoft.com/office/drawing/2014/main" id="{F1FA2FD9-923C-4895-BA95-D7DFFB63F6C6}"/>
              </a:ext>
            </a:extLst>
          </p:cNvPr>
          <p:cNvSpPr txBox="1"/>
          <p:nvPr/>
        </p:nvSpPr>
        <p:spPr>
          <a:xfrm>
            <a:off x="1433239" y="7997900"/>
            <a:ext cx="623545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200" b="0" i="0" u="none" strike="noStrike" kern="0" cap="none" spc="0" baseline="0">
                <a:solidFill>
                  <a:srgbClr val="FFC000"/>
                </a:solidFill>
                <a:uFillTx/>
                <a:latin typeface="Berlin Sans FB" pitchFamily="34"/>
              </a:rPr>
              <a:t>Pensamiento matemático </a:t>
            </a: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200" b="0" i="0" u="none" strike="noStrike" kern="1200" cap="none" spc="0" baseline="0">
                <a:solidFill>
                  <a:srgbClr val="FFC000"/>
                </a:solidFill>
                <a:uFillTx/>
                <a:latin typeface="Berlin Sans FB" pitchFamily="34"/>
              </a:rPr>
              <a:t>La figu</a:t>
            </a:r>
            <a:r>
              <a:rPr lang="es-MX" sz="1200" b="0" i="0" u="none" strike="noStrike" kern="0" cap="none" spc="0" baseline="0">
                <a:solidFill>
                  <a:srgbClr val="FFC000"/>
                </a:solidFill>
                <a:uFillTx/>
                <a:latin typeface="Berlin Sans FB" pitchFamily="34"/>
              </a:rPr>
              <a:t>ra se parece a…</a:t>
            </a:r>
            <a:endParaRPr lang="es-MX" sz="1200" b="0" i="0" u="none" strike="noStrike" kern="1200" cap="none" spc="0" baseline="0">
              <a:solidFill>
                <a:srgbClr val="FFC000"/>
              </a:solidFill>
              <a:uFillTx/>
              <a:latin typeface="Berlin Sans FB" pitchFamily="34"/>
            </a:endParaRPr>
          </a:p>
        </p:txBody>
      </p:sp>
      <p:sp>
        <p:nvSpPr>
          <p:cNvPr id="20" name="Rectángulo 20">
            <a:extLst>
              <a:ext uri="{FF2B5EF4-FFF2-40B4-BE49-F238E27FC236}">
                <a16:creationId xmlns:a16="http://schemas.microsoft.com/office/drawing/2014/main" id="{D65E30D1-BA24-4455-BCCF-4104B5DD7E91}"/>
              </a:ext>
            </a:extLst>
          </p:cNvPr>
          <p:cNvSpPr/>
          <p:nvPr/>
        </p:nvSpPr>
        <p:spPr>
          <a:xfrm>
            <a:off x="1423565" y="8248720"/>
            <a:ext cx="6254806" cy="170046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1000" b="0" i="0" u="none" strike="noStrike" kern="1200" cap="none" spc="0" baseline="0">
              <a:solidFill>
                <a:srgbClr val="000000"/>
              </a:solidFill>
              <a:uFillTx/>
              <a:latin typeface="Berlin Sans FB" pitchFamily="34"/>
            </a:endParaRP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Cuento “Las figuras geométricas” –Gilberto Herrera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120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Cuadrado: todas sus lados iguales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Triangulo: de tres lados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120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Circulo: redondo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Rectángulo: dos lados cortos y dos lados mas largos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Detectives de figuras: buscar objetos que tengan forma </a:t>
            </a:r>
          </a:p>
          <a:p>
            <a:pPr marL="171450" marR="0" lvl="0" indent="-17145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MX" sz="1050" b="0" i="0" u="none" strike="noStrike" kern="1200" cap="none" spc="0" baseline="0">
                <a:solidFill>
                  <a:srgbClr val="000000"/>
                </a:solidFill>
                <a:uFillTx/>
                <a:latin typeface="Berlin Sans FB" pitchFamily="34"/>
              </a:rPr>
              <a:t>Identificar formas con figuras geométricas. Observar una figura geométrica e identifica que objetos son semejantes a la figura. (Indicación: identifica-busca objetos que tengan cuatro lados iguales, como un cuadrado)</a:t>
            </a:r>
          </a:p>
        </p:txBody>
      </p:sp>
    </p:spTree>
    <p:extLst>
      <p:ext uri="{BB962C8B-B14F-4D97-AF65-F5344CB8AC3E}">
        <p14:creationId xmlns:p14="http://schemas.microsoft.com/office/powerpoint/2010/main" val="2052420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313</Words>
  <Application>Microsoft Office PowerPoint</Application>
  <PresentationFormat>Personalizado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1</cp:revision>
  <dcterms:created xsi:type="dcterms:W3CDTF">2021-05-26T04:22:29Z</dcterms:created>
  <dcterms:modified xsi:type="dcterms:W3CDTF">2021-05-26T04:23:38Z</dcterms:modified>
</cp:coreProperties>
</file>