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>
        <p:scale>
          <a:sx n="46" d="100"/>
          <a:sy n="46" d="100"/>
        </p:scale>
        <p:origin x="1404" y="-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E12D-EDED-4B23-AC21-E94E300A8D05}" type="datetimeFigureOut">
              <a:rPr lang="es-ES" smtClean="0"/>
              <a:t>25/05/2021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E753-B46D-4EF0-A3EF-1910AE434A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686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E12D-EDED-4B23-AC21-E94E300A8D05}" type="datetimeFigureOut">
              <a:rPr lang="es-ES" smtClean="0"/>
              <a:t>25/05/2021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E753-B46D-4EF0-A3EF-1910AE434A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955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E12D-EDED-4B23-AC21-E94E300A8D05}" type="datetimeFigureOut">
              <a:rPr lang="es-ES" smtClean="0"/>
              <a:t>25/05/2021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E753-B46D-4EF0-A3EF-1910AE434A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5469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E12D-EDED-4B23-AC21-E94E300A8D05}" type="datetimeFigureOut">
              <a:rPr lang="es-ES" smtClean="0"/>
              <a:t>25/05/2021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E753-B46D-4EF0-A3EF-1910AE434A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88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E12D-EDED-4B23-AC21-E94E300A8D05}" type="datetimeFigureOut">
              <a:rPr lang="es-ES" smtClean="0"/>
              <a:t>25/05/2021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E753-B46D-4EF0-A3EF-1910AE434A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47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E12D-EDED-4B23-AC21-E94E300A8D05}" type="datetimeFigureOut">
              <a:rPr lang="es-ES" smtClean="0"/>
              <a:t>25/05/2021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E753-B46D-4EF0-A3EF-1910AE434A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744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E12D-EDED-4B23-AC21-E94E300A8D05}" type="datetimeFigureOut">
              <a:rPr lang="es-ES" smtClean="0"/>
              <a:t>25/05/2021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E753-B46D-4EF0-A3EF-1910AE434A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50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E12D-EDED-4B23-AC21-E94E300A8D05}" type="datetimeFigureOut">
              <a:rPr lang="es-ES" smtClean="0"/>
              <a:t>25/05/2021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E753-B46D-4EF0-A3EF-1910AE434A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33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E12D-EDED-4B23-AC21-E94E300A8D05}" type="datetimeFigureOut">
              <a:rPr lang="es-ES" smtClean="0"/>
              <a:t>25/05/2021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E753-B46D-4EF0-A3EF-1910AE434A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19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E12D-EDED-4B23-AC21-E94E300A8D05}" type="datetimeFigureOut">
              <a:rPr lang="es-ES" smtClean="0"/>
              <a:t>25/05/2021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E753-B46D-4EF0-A3EF-1910AE434A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211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E12D-EDED-4B23-AC21-E94E300A8D05}" type="datetimeFigureOut">
              <a:rPr lang="es-ES" smtClean="0"/>
              <a:t>25/05/2021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E753-B46D-4EF0-A3EF-1910AE434A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BE12D-EDED-4B23-AC21-E94E300A8D05}" type="datetimeFigureOut">
              <a:rPr lang="es-ES" smtClean="0"/>
              <a:t>25/05/2021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2E753-B46D-4EF0-A3EF-1910AE434A8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45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0A5508A-0A80-4C56-BC61-40A8578367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167" t="937" r="3327" b="3745"/>
          <a:stretch>
            <a:fillRect/>
          </a:stretch>
        </p:blipFill>
        <p:spPr>
          <a:xfrm>
            <a:off x="1404106" y="1344259"/>
            <a:ext cx="6163769" cy="653885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B2F25D84-F31D-43C6-8D30-5EBFE6821131}"/>
              </a:ext>
            </a:extLst>
          </p:cNvPr>
          <p:cNvSpPr/>
          <p:nvPr/>
        </p:nvSpPr>
        <p:spPr>
          <a:xfrm>
            <a:off x="478112" y="415174"/>
            <a:ext cx="3496793" cy="5456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300645" marR="0" lvl="0" indent="-300645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2946" b="0" i="0" u="none" strike="noStrike" kern="1200" cap="none" spc="0" baseline="0">
                <a:solidFill>
                  <a:srgbClr val="4472C4"/>
                </a:solidFill>
                <a:uFillTx/>
                <a:latin typeface="Ink Free" pitchFamily="66"/>
              </a:rPr>
              <a:t>Diario de la alumna</a:t>
            </a:r>
            <a:endParaRPr lang="es-MX" sz="2946" b="0" i="0" u="none" strike="noStrike" kern="1200" cap="none" spc="0" baseline="0">
              <a:solidFill>
                <a:srgbClr val="4472C4"/>
              </a:solidFill>
              <a:uFillTx/>
              <a:latin typeface="Calibri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632E05F-9F88-4A23-9723-BC7AB43DAD92}"/>
              </a:ext>
            </a:extLst>
          </p:cNvPr>
          <p:cNvSpPr txBox="1"/>
          <p:nvPr/>
        </p:nvSpPr>
        <p:spPr>
          <a:xfrm>
            <a:off x="478112" y="914061"/>
            <a:ext cx="3457584" cy="1258296"/>
          </a:xfrm>
          <a:prstGeom prst="rect">
            <a:avLst/>
          </a:prstGeom>
          <a:solidFill>
            <a:srgbClr val="D0CECE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894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894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894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894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0B21054-A3DE-48AC-A9AC-D6034D637B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586" y="6900940"/>
            <a:ext cx="1132054" cy="276450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3684D20-D650-409C-88EF-A3E835F7218C}"/>
              </a:ext>
            </a:extLst>
          </p:cNvPr>
          <p:cNvSpPr txBox="1"/>
          <p:nvPr/>
        </p:nvSpPr>
        <p:spPr>
          <a:xfrm>
            <a:off x="4291297" y="334213"/>
            <a:ext cx="3357941" cy="12582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894" b="1" i="0" u="none" strike="noStrike" kern="1200" cap="none" spc="0" baseline="0">
                <a:solidFill>
                  <a:srgbClr val="000000"/>
                </a:solidFill>
                <a:uFillTx/>
                <a:latin typeface="Ink Free" pitchFamily="66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AD138B42-AF3C-4F49-8E68-27828CBAFC5F}"/>
              </a:ext>
            </a:extLst>
          </p:cNvPr>
          <p:cNvSpPr/>
          <p:nvPr/>
        </p:nvSpPr>
        <p:spPr>
          <a:xfrm>
            <a:off x="1433239" y="5809832"/>
            <a:ext cx="6215999" cy="4206633"/>
          </a:xfrm>
          <a:custGeom>
            <a:avLst>
              <a:gd name="f10" fmla="val 1106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106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00B0F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894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Rectángulo 10">
            <a:extLst>
              <a:ext uri="{FF2B5EF4-FFF2-40B4-BE49-F238E27FC236}">
                <a16:creationId xmlns:a16="http://schemas.microsoft.com/office/drawing/2014/main" id="{58850EE8-A070-45BC-80F5-E32B55BBEE63}"/>
              </a:ext>
            </a:extLst>
          </p:cNvPr>
          <p:cNvSpPr/>
          <p:nvPr/>
        </p:nvSpPr>
        <p:spPr>
          <a:xfrm>
            <a:off x="351586" y="967069"/>
            <a:ext cx="3606338" cy="114980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718" b="1" i="0" u="none" strike="noStrike" kern="1200" cap="none" spc="0" baseline="0">
                <a:solidFill>
                  <a:srgbClr val="0070C0"/>
                </a:solidFill>
                <a:uFillTx/>
                <a:latin typeface="Ink Free" pitchFamily="66"/>
              </a:rPr>
              <a:t>Jardín de niños Ramón G. Bonfil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718" b="1" i="0" u="none" strike="noStrike" kern="1200" cap="none" spc="0" baseline="0">
                <a:solidFill>
                  <a:srgbClr val="0070C0"/>
                </a:solidFill>
                <a:uFillTx/>
                <a:latin typeface="Ink Free" pitchFamily="66"/>
              </a:rPr>
              <a:t>2° y 3° B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718" b="1" i="0" u="none" strike="noStrike" kern="1200" cap="none" spc="0" baseline="0">
                <a:solidFill>
                  <a:srgbClr val="0070C0"/>
                </a:solidFill>
                <a:uFillTx/>
                <a:latin typeface="Ink Free" pitchFamily="66"/>
              </a:rPr>
              <a:t>Educadora practicante: Belén Zapata Castillo </a:t>
            </a:r>
          </a:p>
        </p:txBody>
      </p:sp>
      <p:sp>
        <p:nvSpPr>
          <p:cNvPr id="11" name="Rectángulo 11">
            <a:extLst>
              <a:ext uri="{FF2B5EF4-FFF2-40B4-BE49-F238E27FC236}">
                <a16:creationId xmlns:a16="http://schemas.microsoft.com/office/drawing/2014/main" id="{334AA00F-BF3B-4B67-AC52-D375E8D0CFF8}"/>
              </a:ext>
            </a:extLst>
          </p:cNvPr>
          <p:cNvSpPr/>
          <p:nvPr/>
        </p:nvSpPr>
        <p:spPr>
          <a:xfrm rot="21416200">
            <a:off x="5791792" y="1600821"/>
            <a:ext cx="1702841" cy="44065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2291" b="0" i="0" u="none" strike="noStrike" kern="0" cap="none" spc="0" baseline="0">
                <a:solidFill>
                  <a:srgbClr val="000000"/>
                </a:solidFill>
                <a:uFillTx/>
                <a:latin typeface="Berlin Sans FB" pitchFamily="34"/>
              </a:rPr>
              <a:t>25</a:t>
            </a:r>
            <a:r>
              <a:rPr lang="es-MX" sz="2291" b="0" i="0" u="none" strike="noStrike" kern="1200" cap="none" spc="0" baseline="0">
                <a:solidFill>
                  <a:srgbClr val="000000"/>
                </a:solidFill>
                <a:uFillTx/>
                <a:latin typeface="Berlin Sans FB" pitchFamily="34"/>
              </a:rPr>
              <a:t>/05/2021</a:t>
            </a:r>
          </a:p>
        </p:txBody>
      </p:sp>
      <p:sp>
        <p:nvSpPr>
          <p:cNvPr id="12" name="Signo de multiplicación 12">
            <a:extLst>
              <a:ext uri="{FF2B5EF4-FFF2-40B4-BE49-F238E27FC236}">
                <a16:creationId xmlns:a16="http://schemas.microsoft.com/office/drawing/2014/main" id="{4A66088B-83DE-463E-8432-021F2FC12680}"/>
              </a:ext>
            </a:extLst>
          </p:cNvPr>
          <p:cNvSpPr/>
          <p:nvPr/>
        </p:nvSpPr>
        <p:spPr>
          <a:xfrm>
            <a:off x="6381652" y="2318296"/>
            <a:ext cx="254550" cy="25863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23520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2004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Signo de multiplicación 15">
            <a:extLst>
              <a:ext uri="{FF2B5EF4-FFF2-40B4-BE49-F238E27FC236}">
                <a16:creationId xmlns:a16="http://schemas.microsoft.com/office/drawing/2014/main" id="{78BAEA2B-28DC-4BA7-B043-9CBE584ECDF9}"/>
              </a:ext>
            </a:extLst>
          </p:cNvPr>
          <p:cNvSpPr/>
          <p:nvPr/>
        </p:nvSpPr>
        <p:spPr>
          <a:xfrm>
            <a:off x="5358557" y="3338739"/>
            <a:ext cx="254550" cy="25863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23520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2004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CuadroTexto 16">
            <a:extLst>
              <a:ext uri="{FF2B5EF4-FFF2-40B4-BE49-F238E27FC236}">
                <a16:creationId xmlns:a16="http://schemas.microsoft.com/office/drawing/2014/main" id="{7EEE6FBD-51FC-4089-8726-52184F389B2D}"/>
              </a:ext>
            </a:extLst>
          </p:cNvPr>
          <p:cNvSpPr txBox="1"/>
          <p:nvPr/>
        </p:nvSpPr>
        <p:spPr>
          <a:xfrm>
            <a:off x="6582802" y="4908773"/>
            <a:ext cx="722760" cy="5623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3054" b="0" i="0" u="none" strike="noStrike" kern="0" cap="none" spc="0" baseline="0">
                <a:solidFill>
                  <a:srgbClr val="000000"/>
                </a:solidFill>
                <a:uFillTx/>
                <a:latin typeface="Berlin Sans FB" pitchFamily="34"/>
              </a:rPr>
              <a:t>28</a:t>
            </a:r>
            <a:endParaRPr lang="es-MX" sz="3054" b="0" i="0" u="none" strike="noStrike" kern="1200" cap="none" spc="0" baseline="0">
              <a:solidFill>
                <a:srgbClr val="000000"/>
              </a:solidFill>
              <a:uFillTx/>
              <a:latin typeface="Berlin Sans FB" pitchFamily="34"/>
            </a:endParaRPr>
          </a:p>
        </p:txBody>
      </p:sp>
      <p:sp>
        <p:nvSpPr>
          <p:cNvPr id="15" name="Rectángulo 17">
            <a:extLst>
              <a:ext uri="{FF2B5EF4-FFF2-40B4-BE49-F238E27FC236}">
                <a16:creationId xmlns:a16="http://schemas.microsoft.com/office/drawing/2014/main" id="{679CE09C-BCE9-4272-93EB-D60180B9ED87}"/>
              </a:ext>
            </a:extLst>
          </p:cNvPr>
          <p:cNvSpPr/>
          <p:nvPr/>
        </p:nvSpPr>
        <p:spPr>
          <a:xfrm>
            <a:off x="6758869" y="4055519"/>
            <a:ext cx="370615" cy="56232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3054" b="0" i="0" u="none" strike="noStrike" kern="0" cap="none" spc="0" baseline="0">
                <a:solidFill>
                  <a:srgbClr val="000000"/>
                </a:solidFill>
                <a:uFillTx/>
                <a:latin typeface="Berlin Sans FB" pitchFamily="34"/>
              </a:rPr>
              <a:t>5</a:t>
            </a:r>
            <a:endParaRPr lang="es-MX" sz="3054" b="0" i="0" u="none" strike="noStrike" kern="1200" cap="none" spc="0" baseline="0">
              <a:solidFill>
                <a:srgbClr val="000000"/>
              </a:solidFill>
              <a:uFillTx/>
              <a:latin typeface="Berlin Sans FB" pitchFamily="34"/>
            </a:endParaRPr>
          </a:p>
        </p:txBody>
      </p:sp>
      <p:sp>
        <p:nvSpPr>
          <p:cNvPr id="16" name="CuadroTexto 26">
            <a:extLst>
              <a:ext uri="{FF2B5EF4-FFF2-40B4-BE49-F238E27FC236}">
                <a16:creationId xmlns:a16="http://schemas.microsoft.com/office/drawing/2014/main" id="{405699FF-AC0B-4E16-AECD-0C3FB55DC410}"/>
              </a:ext>
            </a:extLst>
          </p:cNvPr>
          <p:cNvSpPr txBox="1"/>
          <p:nvPr/>
        </p:nvSpPr>
        <p:spPr>
          <a:xfrm>
            <a:off x="1523180" y="5761579"/>
            <a:ext cx="6126059" cy="43088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100" b="0" i="0" u="none" strike="noStrike" kern="1200" cap="none" spc="0" baseline="0">
                <a:solidFill>
                  <a:srgbClr val="ED7D31"/>
                </a:solidFill>
                <a:uFillTx/>
                <a:latin typeface="Berlin Sans FB" pitchFamily="34"/>
              </a:rPr>
              <a:t>Exploración y comprensión del mundo natural y social 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100" b="0" i="0" u="none" strike="noStrike" kern="0" cap="none" spc="0" baseline="0">
                <a:solidFill>
                  <a:srgbClr val="ED7D31"/>
                </a:solidFill>
                <a:uFillTx/>
                <a:latin typeface="Berlin Sans FB" pitchFamily="34"/>
              </a:rPr>
              <a:t>Un huerto en casa </a:t>
            </a:r>
            <a:endParaRPr lang="es-MX" sz="1100" b="0" i="0" u="none" strike="noStrike" kern="1200" cap="none" spc="0" baseline="0">
              <a:solidFill>
                <a:srgbClr val="ED7D31"/>
              </a:solidFill>
              <a:uFillTx/>
              <a:latin typeface="Berlin Sans FB" pitchFamily="34"/>
            </a:endParaRPr>
          </a:p>
        </p:txBody>
      </p:sp>
      <p:sp>
        <p:nvSpPr>
          <p:cNvPr id="17" name="Rectángulo 27">
            <a:extLst>
              <a:ext uri="{FF2B5EF4-FFF2-40B4-BE49-F238E27FC236}">
                <a16:creationId xmlns:a16="http://schemas.microsoft.com/office/drawing/2014/main" id="{26389B44-1E26-4524-8605-B5D93FEE8C1E}"/>
              </a:ext>
            </a:extLst>
          </p:cNvPr>
          <p:cNvSpPr/>
          <p:nvPr/>
        </p:nvSpPr>
        <p:spPr>
          <a:xfrm>
            <a:off x="1423565" y="6073362"/>
            <a:ext cx="6245132" cy="203132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171450" marR="0" lvl="0" indent="-1714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50" b="0" i="0" u="none" strike="noStrike" kern="1200" cap="none" spc="0" baseline="0" dirty="0">
                <a:solidFill>
                  <a:srgbClr val="000000"/>
                </a:solidFill>
                <a:uFillTx/>
                <a:latin typeface="Berlin Sans FB" pitchFamily="34"/>
              </a:rPr>
              <a:t>¿Cómo ha cambiado tu germinado? </a:t>
            </a:r>
            <a:r>
              <a:rPr lang="es-MX" sz="1050" b="0" i="0" u="none" strike="noStrike" kern="0" cap="none" spc="0" baseline="0" dirty="0">
                <a:solidFill>
                  <a:srgbClr val="000000"/>
                </a:solidFill>
                <a:uFillTx/>
                <a:latin typeface="Berlin Sans FB" pitchFamily="34"/>
              </a:rPr>
              <a:t>¿Cuánto han crecido? Después de las flores, ¿Qué sucedió?, ¿dieron frutos? </a:t>
            </a:r>
          </a:p>
          <a:p>
            <a:pPr marL="171450" marR="0" lvl="0" indent="-1714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50" b="0" i="0" u="none" strike="noStrike" kern="0" cap="none" spc="0" baseline="0" dirty="0">
                <a:solidFill>
                  <a:srgbClr val="000000"/>
                </a:solidFill>
                <a:uFillTx/>
                <a:latin typeface="Berlin Sans FB" pitchFamily="34"/>
              </a:rPr>
              <a:t>Todas las plantas requieren de cuidados diferentes. Las semillas también tienen características diferentes </a:t>
            </a:r>
          </a:p>
          <a:p>
            <a:pPr marL="171450" marR="0" lvl="0" indent="-1714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50" b="0" i="0" u="none" strike="noStrike" kern="1200" cap="none" spc="0" baseline="0" dirty="0">
                <a:solidFill>
                  <a:srgbClr val="000000"/>
                </a:solidFill>
                <a:uFillTx/>
                <a:latin typeface="Berlin Sans FB" pitchFamily="34"/>
              </a:rPr>
              <a:t>Semilla de girasol</a:t>
            </a:r>
            <a:r>
              <a:rPr lang="es-MX" sz="1050" b="0" i="0" u="none" strike="noStrike" kern="0" cap="none" spc="0" baseline="0" dirty="0">
                <a:solidFill>
                  <a:srgbClr val="000000"/>
                </a:solidFill>
                <a:uFillTx/>
                <a:latin typeface="Berlin Sans FB" pitchFamily="34"/>
              </a:rPr>
              <a:t>, aguacate (puede crecer una planta)</a:t>
            </a:r>
          </a:p>
          <a:p>
            <a:pPr marL="171450" marR="0" lvl="0" indent="-1714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50" b="0" i="0" u="none" strike="noStrike" kern="1200" cap="none" spc="0" baseline="0" dirty="0">
                <a:solidFill>
                  <a:srgbClr val="000000"/>
                </a:solidFill>
                <a:uFillTx/>
                <a:latin typeface="Berlin Sans FB" pitchFamily="34"/>
              </a:rPr>
              <a:t>Libro. </a:t>
            </a:r>
            <a:r>
              <a:rPr lang="es-ES" sz="1050" b="0" i="0" u="none" strike="noStrike" kern="0" cap="none" spc="0" baseline="0">
                <a:solidFill>
                  <a:srgbClr val="000000"/>
                </a:solidFill>
                <a:uFillTx/>
                <a:latin typeface="Berlin Sans FB" pitchFamily="34"/>
              </a:rPr>
              <a:t>U</a:t>
            </a:r>
            <a:r>
              <a:rPr lang="es-ES" sz="1050" b="0" i="0" u="none" strike="noStrike" kern="1200" cap="none" spc="0" baseline="0">
                <a:solidFill>
                  <a:srgbClr val="000000"/>
                </a:solidFill>
                <a:uFillTx/>
                <a:latin typeface="Berlin Sans FB" pitchFamily="34"/>
              </a:rPr>
              <a:t>n jardín e n tu balcón – </a:t>
            </a:r>
            <a:r>
              <a:rPr lang="es-ES" sz="1050" b="0" i="0" u="none" strike="noStrike" kern="0" cap="none" spc="0" baseline="0">
                <a:solidFill>
                  <a:srgbClr val="000000"/>
                </a:solidFill>
                <a:uFillTx/>
                <a:latin typeface="Berlin Sans FB" pitchFamily="34"/>
              </a:rPr>
              <a:t>Rebecca Weber (Cultivar aguacate, planta de frijol, cabeza de pasto, maceta de flores, cubeta de girasoles, hierbas de olor, planta de tomate) </a:t>
            </a:r>
          </a:p>
          <a:p>
            <a:pPr marL="171450" marR="0" lvl="0" indent="-1714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50" b="0" i="0" u="none" strike="noStrike" kern="0" cap="none" spc="0" baseline="0" dirty="0">
                <a:solidFill>
                  <a:srgbClr val="000000"/>
                </a:solidFill>
                <a:uFillTx/>
                <a:latin typeface="Berlin Sans FB" pitchFamily="34"/>
              </a:rPr>
              <a:t>Comentar diferencias entre las semillas. (tamaño, textura, colores, olores) ¿que formas tienen?, ¿Son del mismo color?. </a:t>
            </a:r>
          </a:p>
          <a:p>
            <a:pPr marL="171450" marR="0" lvl="0" indent="-1714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50" b="0" i="0" u="none" strike="noStrike" kern="0" cap="none" spc="0" baseline="0" dirty="0">
                <a:solidFill>
                  <a:srgbClr val="000000"/>
                </a:solidFill>
                <a:uFillTx/>
                <a:latin typeface="Berlin Sans FB" pitchFamily="34"/>
              </a:rPr>
              <a:t>Las semillas tienen algo en común, pueden germinar y crecer una planta. </a:t>
            </a:r>
          </a:p>
          <a:p>
            <a:pPr marL="171450" marR="0" lvl="0" indent="-1714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50" b="0" i="0" u="none" strike="noStrike" kern="0" cap="none" spc="0" baseline="0" dirty="0">
                <a:solidFill>
                  <a:srgbClr val="000000"/>
                </a:solidFill>
                <a:uFillTx/>
                <a:latin typeface="Berlin Sans FB" pitchFamily="34"/>
              </a:rPr>
              <a:t>Germinado de chía (15:28) en sombra</a:t>
            </a:r>
          </a:p>
          <a:p>
            <a:pPr marL="171450" marR="0" lvl="0" indent="-1714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50" b="0" i="0" u="none" strike="noStrike" kern="0" cap="none" spc="0" baseline="0" dirty="0">
                <a:solidFill>
                  <a:srgbClr val="000000"/>
                </a:solidFill>
                <a:uFillTx/>
                <a:latin typeface="Berlin Sans FB" pitchFamily="34"/>
              </a:rPr>
              <a:t>Germinar semilla de pasto o alpiste, Media sombra,(no directamente le de los rayos del sol)</a:t>
            </a:r>
          </a:p>
          <a:p>
            <a:pPr marL="171450" marR="0" lvl="0" indent="-1714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050" b="0" i="0" u="none" strike="noStrike" kern="0" cap="none" spc="0" baseline="0" dirty="0">
                <a:solidFill>
                  <a:srgbClr val="000000"/>
                </a:solidFill>
                <a:uFillTx/>
                <a:latin typeface="Berlin Sans FB" pitchFamily="34"/>
              </a:rPr>
              <a:t>El coleccionista de semillas. –Aidé Carolina Barbosa (24:00)</a:t>
            </a:r>
          </a:p>
        </p:txBody>
      </p:sp>
      <p:sp>
        <p:nvSpPr>
          <p:cNvPr id="18" name="Signo de multiplicación 18">
            <a:extLst>
              <a:ext uri="{FF2B5EF4-FFF2-40B4-BE49-F238E27FC236}">
                <a16:creationId xmlns:a16="http://schemas.microsoft.com/office/drawing/2014/main" id="{93A174C0-162E-4D0E-9D9A-C6901AA7606E}"/>
              </a:ext>
            </a:extLst>
          </p:cNvPr>
          <p:cNvSpPr/>
          <p:nvPr/>
        </p:nvSpPr>
        <p:spPr>
          <a:xfrm>
            <a:off x="6816897" y="2492572"/>
            <a:ext cx="254550" cy="25863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23520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2004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9" name="CuadroTexto 19">
            <a:extLst>
              <a:ext uri="{FF2B5EF4-FFF2-40B4-BE49-F238E27FC236}">
                <a16:creationId xmlns:a16="http://schemas.microsoft.com/office/drawing/2014/main" id="{F1FA2FD9-923C-4895-BA95-D7DFFB63F6C6}"/>
              </a:ext>
            </a:extLst>
          </p:cNvPr>
          <p:cNvSpPr txBox="1"/>
          <p:nvPr/>
        </p:nvSpPr>
        <p:spPr>
          <a:xfrm>
            <a:off x="1433239" y="7997900"/>
            <a:ext cx="6235458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200" b="0" i="0" u="none" strike="noStrike" kern="0" cap="none" spc="0" baseline="0">
                <a:solidFill>
                  <a:srgbClr val="FFC000"/>
                </a:solidFill>
                <a:uFillTx/>
                <a:latin typeface="Berlin Sans FB" pitchFamily="34"/>
              </a:rPr>
              <a:t>Pensamiento matemático 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200" b="0" i="0" u="none" strike="noStrike" kern="1200" cap="none" spc="0" baseline="0">
                <a:solidFill>
                  <a:srgbClr val="FFC000"/>
                </a:solidFill>
                <a:uFillTx/>
                <a:latin typeface="Berlin Sans FB" pitchFamily="34"/>
              </a:rPr>
              <a:t>La figu</a:t>
            </a:r>
            <a:r>
              <a:rPr lang="es-MX" sz="1200" b="0" i="0" u="none" strike="noStrike" kern="0" cap="none" spc="0" baseline="0">
                <a:solidFill>
                  <a:srgbClr val="FFC000"/>
                </a:solidFill>
                <a:uFillTx/>
                <a:latin typeface="Berlin Sans FB" pitchFamily="34"/>
              </a:rPr>
              <a:t>ra se parece a…</a:t>
            </a:r>
            <a:endParaRPr lang="es-MX" sz="1200" b="0" i="0" u="none" strike="noStrike" kern="1200" cap="none" spc="0" baseline="0">
              <a:solidFill>
                <a:srgbClr val="FFC000"/>
              </a:solidFill>
              <a:uFillTx/>
              <a:latin typeface="Berlin Sans FB" pitchFamily="34"/>
            </a:endParaRPr>
          </a:p>
        </p:txBody>
      </p:sp>
      <p:sp>
        <p:nvSpPr>
          <p:cNvPr id="20" name="Rectángulo 20">
            <a:extLst>
              <a:ext uri="{FF2B5EF4-FFF2-40B4-BE49-F238E27FC236}">
                <a16:creationId xmlns:a16="http://schemas.microsoft.com/office/drawing/2014/main" id="{D65E30D1-BA24-4455-BCCF-4104B5DD7E91}"/>
              </a:ext>
            </a:extLst>
          </p:cNvPr>
          <p:cNvSpPr/>
          <p:nvPr/>
        </p:nvSpPr>
        <p:spPr>
          <a:xfrm>
            <a:off x="1423565" y="8248720"/>
            <a:ext cx="6254806" cy="170046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1000" b="0" i="0" u="none" strike="noStrike" kern="1200" cap="none" spc="0" baseline="0">
              <a:solidFill>
                <a:srgbClr val="000000"/>
              </a:solidFill>
              <a:uFillTx/>
              <a:latin typeface="Berlin Sans FB" pitchFamily="34"/>
            </a:endParaRPr>
          </a:p>
          <a:p>
            <a:pPr marL="171450" marR="0" lvl="0" indent="-1714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50" b="0" i="0" u="none" strike="noStrike" kern="0" cap="none" spc="0" baseline="0">
                <a:solidFill>
                  <a:srgbClr val="000000"/>
                </a:solidFill>
                <a:uFillTx/>
                <a:latin typeface="Berlin Sans FB" pitchFamily="34"/>
              </a:rPr>
              <a:t>Cuento “Las figuras geométricas” –Gilberto Herrera </a:t>
            </a:r>
          </a:p>
          <a:p>
            <a:pPr marL="171450" marR="0" lvl="0" indent="-1714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50" b="0" i="0" u="none" strike="noStrike" kern="1200" cap="none" spc="0" baseline="0">
                <a:solidFill>
                  <a:srgbClr val="000000"/>
                </a:solidFill>
                <a:uFillTx/>
                <a:latin typeface="Berlin Sans FB" pitchFamily="34"/>
              </a:rPr>
              <a:t>Cuadrado: todas sus lados iguales </a:t>
            </a:r>
          </a:p>
          <a:p>
            <a:pPr marL="171450" marR="0" lvl="0" indent="-1714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50" b="0" i="0" u="none" strike="noStrike" kern="0" cap="none" spc="0" baseline="0">
                <a:solidFill>
                  <a:srgbClr val="000000"/>
                </a:solidFill>
                <a:uFillTx/>
                <a:latin typeface="Berlin Sans FB" pitchFamily="34"/>
              </a:rPr>
              <a:t>Triangulo: de tres lados </a:t>
            </a:r>
          </a:p>
          <a:p>
            <a:pPr marL="171450" marR="0" lvl="0" indent="-1714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50" b="0" i="0" u="none" strike="noStrike" kern="1200" cap="none" spc="0" baseline="0">
                <a:solidFill>
                  <a:srgbClr val="000000"/>
                </a:solidFill>
                <a:uFillTx/>
                <a:latin typeface="Berlin Sans FB" pitchFamily="34"/>
              </a:rPr>
              <a:t>Circulo: redondo </a:t>
            </a:r>
          </a:p>
          <a:p>
            <a:pPr marL="171450" marR="0" lvl="0" indent="-1714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50" b="0" i="0" u="none" strike="noStrike" kern="0" cap="none" spc="0" baseline="0">
                <a:solidFill>
                  <a:srgbClr val="000000"/>
                </a:solidFill>
                <a:uFillTx/>
                <a:latin typeface="Berlin Sans FB" pitchFamily="34"/>
              </a:rPr>
              <a:t>Rectángulo: dos lados cortos y dos lados mas largos </a:t>
            </a:r>
          </a:p>
          <a:p>
            <a:pPr marL="171450" marR="0" lvl="0" indent="-1714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50" b="0" i="0" u="none" strike="noStrike" kern="0" cap="none" spc="0" baseline="0">
                <a:solidFill>
                  <a:srgbClr val="000000"/>
                </a:solidFill>
                <a:uFillTx/>
                <a:latin typeface="Berlin Sans FB" pitchFamily="34"/>
              </a:rPr>
              <a:t>Detectives de figuras: buscar objetos que tengan forma </a:t>
            </a:r>
          </a:p>
          <a:p>
            <a:pPr marL="171450" marR="0" lvl="0" indent="-17145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1050" b="0" i="0" u="none" strike="noStrike" kern="1200" cap="none" spc="0" baseline="0">
                <a:solidFill>
                  <a:srgbClr val="000000"/>
                </a:solidFill>
                <a:uFillTx/>
                <a:latin typeface="Berlin Sans FB" pitchFamily="34"/>
              </a:rPr>
              <a:t>Identificar formas con figuras geométricas. Observar una figura geométrica e identifica que objetos son semejantes a la figura. (Indicación: identifica-busca objetos que tengan cuatro lados iguales, como un cuadrado)</a:t>
            </a:r>
          </a:p>
        </p:txBody>
      </p:sp>
    </p:spTree>
    <p:extLst>
      <p:ext uri="{BB962C8B-B14F-4D97-AF65-F5344CB8AC3E}">
        <p14:creationId xmlns:p14="http://schemas.microsoft.com/office/powerpoint/2010/main" val="2052420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313</Words>
  <Application>Microsoft Office PowerPoint</Application>
  <PresentationFormat>Personalizado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1</cp:revision>
  <dcterms:created xsi:type="dcterms:W3CDTF">2021-05-26T04:22:29Z</dcterms:created>
  <dcterms:modified xsi:type="dcterms:W3CDTF">2021-05-26T04:23:38Z</dcterms:modified>
</cp:coreProperties>
</file>