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B5C1"/>
    <a:srgbClr val="FEFE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6" d="100"/>
          <a:sy n="56" d="100"/>
        </p:scale>
        <p:origin x="45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27/05/2021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922827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27/05/2021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40634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27/05/2021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025279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27/05/2021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14018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6EA494B-7CF6-4287-871A-C91C378F203D}" type="datetimeFigureOut">
              <a:rPr lang="es-MX" smtClean="0"/>
              <a:t>27/05/2021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688642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6EA494B-7CF6-4287-871A-C91C378F203D}" type="datetimeFigureOut">
              <a:rPr lang="es-MX" smtClean="0"/>
              <a:t>27/05/2021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942407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6EA494B-7CF6-4287-871A-C91C378F203D}" type="datetimeFigureOut">
              <a:rPr lang="es-MX" smtClean="0"/>
              <a:t>27/05/2021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629067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6EA494B-7CF6-4287-871A-C91C378F203D}" type="datetimeFigureOut">
              <a:rPr lang="es-MX" smtClean="0"/>
              <a:t>27/05/2021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421541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A494B-7CF6-4287-871A-C91C378F203D}" type="datetimeFigureOut">
              <a:rPr lang="es-MX" smtClean="0"/>
              <a:t>27/05/2021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94129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27/05/2021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3293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27/05/2021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02236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6EA494B-7CF6-4287-871A-C91C378F203D}" type="datetimeFigureOut">
              <a:rPr lang="es-MX" smtClean="0"/>
              <a:t>27/05/2021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83F2450-1DBA-4631-A912-EE6C1CABC4F5}" type="slidenum">
              <a:rPr lang="es-MX" smtClean="0"/>
              <a:t>‹Nº›</a:t>
            </a:fld>
            <a:endParaRPr lang="es-MX"/>
          </a:p>
        </p:txBody>
      </p:sp>
    </p:spTree>
    <p:extLst>
      <p:ext uri="{BB962C8B-B14F-4D97-AF65-F5344CB8AC3E}">
        <p14:creationId xmlns:p14="http://schemas.microsoft.com/office/powerpoint/2010/main" val="507093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4.png"/><Relationship Id="rId5" Type="http://schemas.microsoft.com/office/2007/relationships/hdphoto" Target="../media/hdphoto2.wdp"/><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4.png"/><Relationship Id="rId5" Type="http://schemas.microsoft.com/office/2007/relationships/hdphoto" Target="../media/hdphoto2.wdp"/><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4.png"/><Relationship Id="rId5" Type="http://schemas.microsoft.com/office/2007/relationships/hdphoto" Target="../media/hdphoto2.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0AB81A74-C46A-4263-8D04-1281CE708EA5}"/>
              </a:ext>
            </a:extLst>
          </p:cNvPr>
          <p:cNvSpPr>
            <a:spLocks noGrp="1"/>
          </p:cNvSpPr>
          <p:nvPr>
            <p:ph type="ctrTitle"/>
          </p:nvPr>
        </p:nvSpPr>
        <p:spPr/>
        <p:txBody>
          <a:bodyPr/>
          <a:lstStyle/>
          <a:p>
            <a:endParaRPr lang="es-MX"/>
          </a:p>
        </p:txBody>
      </p:sp>
      <p:sp>
        <p:nvSpPr>
          <p:cNvPr id="3" name="Subtítulo 2">
            <a:extLst>
              <a:ext uri="{FF2B5EF4-FFF2-40B4-BE49-F238E27FC236}">
                <a16:creationId xmlns="" xmlns:a16="http://schemas.microsoft.com/office/drawing/2014/main" id="{3365E319-907A-4483-9D04-543CDC73D747}"/>
              </a:ext>
            </a:extLst>
          </p:cNvPr>
          <p:cNvSpPr>
            <a:spLocks noGrp="1"/>
          </p:cNvSpPr>
          <p:nvPr>
            <p:ph type="subTitle" idx="1"/>
          </p:nvPr>
        </p:nvSpPr>
        <p:spPr/>
        <p:txBody>
          <a:bodyPr/>
          <a:lstStyle/>
          <a:p>
            <a:endParaRPr lang="es-MX"/>
          </a:p>
        </p:txBody>
      </p:sp>
      <p:pic>
        <p:nvPicPr>
          <p:cNvPr id="1026" name="Picture 2" descr="Pin de ferny en Etiquetas y Gafetes | Etiquetas preescolares, Maestros de  preescolar, Decoracion de aulas">
            <a:extLst>
              <a:ext uri="{FF2B5EF4-FFF2-40B4-BE49-F238E27FC236}">
                <a16:creationId xmlns="" xmlns:a16="http://schemas.microsoft.com/office/drawing/2014/main" id="{6C40597F-7521-4325-902A-B2FDD6D222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6858000" cy="9139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51869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 xmlns:a16="http://schemas.microsoft.com/office/drawing/2014/main" id="{33D0306B-6493-4F16-8A0B-B2218295A4DA}"/>
              </a:ext>
            </a:extLst>
          </p:cNvPr>
          <p:cNvGrpSpPr/>
          <p:nvPr/>
        </p:nvGrpSpPr>
        <p:grpSpPr>
          <a:xfrm>
            <a:off x="202637" y="0"/>
            <a:ext cx="6634561" cy="8997043"/>
            <a:chOff x="223439" y="0"/>
            <a:chExt cx="6634561" cy="8997043"/>
          </a:xfrm>
        </p:grpSpPr>
        <p:sp>
          <p:nvSpPr>
            <p:cNvPr id="3" name="Rectángulo 2">
              <a:extLst>
                <a:ext uri="{FF2B5EF4-FFF2-40B4-BE49-F238E27FC236}">
                  <a16:creationId xmlns="" xmlns:a16="http://schemas.microsoft.com/office/drawing/2014/main" id="{3087C574-C46A-4211-9373-BCA4C6E7445D}"/>
                </a:ext>
              </a:extLst>
            </p:cNvPr>
            <p:cNvSpPr/>
            <p:nvPr/>
          </p:nvSpPr>
          <p:spPr>
            <a:xfrm>
              <a:off x="3531448" y="0"/>
              <a:ext cx="3326552" cy="523220"/>
            </a:xfrm>
            <a:prstGeom prst="rect">
              <a:avLst/>
            </a:prstGeom>
          </p:spPr>
          <p:txBody>
            <a:bodyPr wrap="none">
              <a:spAutoFit/>
            </a:bodyPr>
            <a:lstStyle/>
            <a:p>
              <a:pPr marL="285750" indent="-285750">
                <a:buFont typeface="Wingdings" panose="05000000000000000000" pitchFamily="2" charset="2"/>
                <a:buChar char="Ø"/>
              </a:pPr>
              <a:r>
                <a:rPr lang="es-MX" sz="2800" dirty="0">
                  <a:ln>
                    <a:solidFill>
                      <a:srgbClr val="92D050"/>
                    </a:solidFill>
                  </a:ln>
                  <a:solidFill>
                    <a:srgbClr val="00B050"/>
                  </a:solidFill>
                  <a:latin typeface="Ink Free" panose="03080402000500000000" pitchFamily="66" charset="0"/>
                </a:rPr>
                <a:t>Diario de </a:t>
              </a:r>
              <a:r>
                <a:rPr lang="es-MX" sz="2800" dirty="0" smtClean="0">
                  <a:ln>
                    <a:solidFill>
                      <a:srgbClr val="92D050"/>
                    </a:solidFill>
                  </a:ln>
                  <a:solidFill>
                    <a:srgbClr val="00B050"/>
                  </a:solidFill>
                  <a:latin typeface="Ink Free" panose="03080402000500000000" pitchFamily="66" charset="0"/>
                </a:rPr>
                <a:t>la </a:t>
              </a:r>
              <a:r>
                <a:rPr lang="es-MX" sz="2800" dirty="0">
                  <a:ln>
                    <a:solidFill>
                      <a:srgbClr val="92D050"/>
                    </a:solidFill>
                  </a:ln>
                  <a:solidFill>
                    <a:srgbClr val="00B050"/>
                  </a:solidFill>
                  <a:latin typeface="Ink Free" panose="03080402000500000000" pitchFamily="66" charset="0"/>
                </a:rPr>
                <a:t>alumna</a:t>
              </a:r>
              <a:endParaRPr lang="es-MX" sz="2800" dirty="0">
                <a:ln>
                  <a:solidFill>
                    <a:srgbClr val="92D050"/>
                  </a:solidFill>
                </a:ln>
                <a:solidFill>
                  <a:srgbClr val="00B050"/>
                </a:solidFill>
              </a:endParaRPr>
            </a:p>
          </p:txBody>
        </p:sp>
        <p:pic>
          <p:nvPicPr>
            <p:cNvPr id="2050" name="Picture 2" descr="Plantilla de hoja para cuaderno, bloc de notas, diario. con la imagen de un  lindo personaje. | Vector Premium">
              <a:extLst>
                <a:ext uri="{FF2B5EF4-FFF2-40B4-BE49-F238E27FC236}">
                  <a16:creationId xmlns="" xmlns:a16="http://schemas.microsoft.com/office/drawing/2014/main" id="{B7763EEF-3EFA-4A3B-935A-B63A2E803E12}"/>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16774" t="5590" r="15494" b="4633"/>
            <a:stretch/>
          </p:blipFill>
          <p:spPr bwMode="auto">
            <a:xfrm>
              <a:off x="408214" y="622540"/>
              <a:ext cx="6309696" cy="8374503"/>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 xmlns:a16="http://schemas.microsoft.com/office/drawing/2014/main" id="{2D787A68-E04B-4D0B-8DBA-C9E980CAD080}"/>
                </a:ext>
              </a:extLst>
            </p:cNvPr>
            <p:cNvSpPr txBox="1"/>
            <p:nvPr/>
          </p:nvSpPr>
          <p:spPr>
            <a:xfrm rot="11054323" flipH="1" flipV="1">
              <a:off x="223439" y="328547"/>
              <a:ext cx="4187752" cy="1323439"/>
            </a:xfrm>
            <a:prstGeom prst="chevron">
              <a:avLst/>
            </a:prstGeom>
            <a:solidFill>
              <a:schemeClr val="bg2">
                <a:lumMod val="90000"/>
              </a:schemeClr>
            </a:solidFill>
          </p:spPr>
          <p:txBody>
            <a:bodyPr wrap="square" rtlCol="0" anchor="ctr" anchorCtr="0">
              <a:spAutoFit/>
            </a:bodyPr>
            <a:lstStyle/>
            <a:p>
              <a:pPr algn="ctr"/>
              <a:r>
                <a:rPr lang="es-MX" sz="1600" b="1" dirty="0">
                  <a:solidFill>
                    <a:srgbClr val="0070C0"/>
                  </a:solidFill>
                  <a:latin typeface="Ink Free" panose="03080402000500000000" pitchFamily="66" charset="0"/>
                </a:rPr>
                <a:t>Jardín de Niños </a:t>
              </a:r>
              <a:r>
                <a:rPr lang="es-MX" sz="1600" b="1" dirty="0" smtClean="0">
                  <a:solidFill>
                    <a:srgbClr val="0070C0"/>
                  </a:solidFill>
                  <a:latin typeface="Ink Free" panose="03080402000500000000" pitchFamily="66" charset="0"/>
                </a:rPr>
                <a:t>“Victoria Garza Villarreal”</a:t>
              </a:r>
              <a:br>
                <a:rPr lang="es-MX" sz="1600" b="1" dirty="0" smtClean="0">
                  <a:solidFill>
                    <a:srgbClr val="0070C0"/>
                  </a:solidFill>
                  <a:latin typeface="Ink Free" panose="03080402000500000000" pitchFamily="66" charset="0"/>
                </a:rPr>
              </a:br>
              <a:r>
                <a:rPr lang="es-MX" sz="1600" b="1" dirty="0" smtClean="0">
                  <a:solidFill>
                    <a:srgbClr val="0070C0"/>
                  </a:solidFill>
                  <a:latin typeface="Ink Free" panose="03080402000500000000" pitchFamily="66" charset="0"/>
                </a:rPr>
                <a:t>Educadora: Gabriela Morin de la Rosa.  Practicante</a:t>
              </a:r>
              <a:r>
                <a:rPr lang="es-MX" sz="1600" b="1" dirty="0">
                  <a:solidFill>
                    <a:srgbClr val="0070C0"/>
                  </a:solidFill>
                  <a:latin typeface="Ink Free" panose="03080402000500000000" pitchFamily="66" charset="0"/>
                </a:rPr>
                <a:t>: </a:t>
              </a:r>
              <a:r>
                <a:rPr lang="es-MX" sz="1600" b="1" dirty="0" smtClean="0">
                  <a:solidFill>
                    <a:srgbClr val="0070C0"/>
                  </a:solidFill>
                  <a:latin typeface="Ink Free" panose="03080402000500000000" pitchFamily="66" charset="0"/>
                </a:rPr>
                <a:t>Montserrat Vazquez Espinoza. </a:t>
              </a:r>
              <a:endParaRPr lang="es-MX" sz="1600" b="1" dirty="0">
                <a:solidFill>
                  <a:srgbClr val="0070C0"/>
                </a:solidFill>
                <a:latin typeface="Ink Free" panose="03080402000500000000" pitchFamily="66" charset="0"/>
              </a:endParaRPr>
            </a:p>
          </p:txBody>
        </p:sp>
        <p:pic>
          <p:nvPicPr>
            <p:cNvPr id="10" name="Imagen 9">
              <a:extLst>
                <a:ext uri="{FF2B5EF4-FFF2-40B4-BE49-F238E27FC236}">
                  <a16:creationId xmlns="" xmlns:a16="http://schemas.microsoft.com/office/drawing/2014/main" id="{AB9161B3-8831-408C-A598-5338D5AABB04}"/>
                </a:ext>
              </a:extLst>
            </p:cNvPr>
            <p:cNvPicPr>
              <a:picLocks noChangeAspect="1"/>
            </p:cNvPicPr>
            <p:nvPr/>
          </p:nvPicPr>
          <p:blipFill rotWithShape="1">
            <a:blip r:embed="rId4">
              <a:extLst>
                <a:ext uri="{BEBA8EAE-BF5A-486C-A8C5-ECC9F3942E4B}">
                  <a14:imgProps xmlns:a14="http://schemas.microsoft.com/office/drawing/2010/main">
                    <a14:imgLayer r:embed="rId5">
                      <a14:imgEffect>
                        <a14:backgroundRemoval t="0" b="13646" l="40972" r="100000">
                          <a14:foregroundMark x1="65556" y1="4792" x2="80278" y2="4479"/>
                          <a14:backgroundMark x1="67083" y1="10938" x2="74583" y2="11042"/>
                          <a14:backgroundMark x1="66389" y1="4375" x2="76250" y2="3333"/>
                        </a14:backgroundRemoval>
                      </a14:imgEffect>
                      <a14:imgEffect>
                        <a14:sharpenSoften amount="50000"/>
                      </a14:imgEffect>
                    </a14:imgLayer>
                  </a14:imgProps>
                </a:ext>
                <a:ext uri="{28A0092B-C50C-407E-A947-70E740481C1C}">
                  <a14:useLocalDpi xmlns:a14="http://schemas.microsoft.com/office/drawing/2010/main" val="0"/>
                </a:ext>
              </a:extLst>
            </a:blip>
            <a:srcRect l="62514" t="2787" b="88197"/>
            <a:stretch/>
          </p:blipFill>
          <p:spPr>
            <a:xfrm>
              <a:off x="4058118" y="1220125"/>
              <a:ext cx="2799882" cy="824460"/>
            </a:xfrm>
            <a:prstGeom prst="rect">
              <a:avLst/>
            </a:prstGeom>
          </p:spPr>
        </p:pic>
        <p:pic>
          <p:nvPicPr>
            <p:cNvPr id="12" name="Imagen 11">
              <a:extLst>
                <a:ext uri="{FF2B5EF4-FFF2-40B4-BE49-F238E27FC236}">
                  <a16:creationId xmlns="" xmlns:a16="http://schemas.microsoft.com/office/drawing/2014/main" id="{2FA9072D-C0FA-4A21-A5AB-52F85C3B45A7}"/>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12951" r="6884" b="70328"/>
            <a:stretch/>
          </p:blipFill>
          <p:spPr>
            <a:xfrm>
              <a:off x="609999" y="2094245"/>
              <a:ext cx="5906125" cy="1528997"/>
            </a:xfrm>
            <a:prstGeom prst="rect">
              <a:avLst/>
            </a:prstGeom>
            <a:ln w="28575">
              <a:solidFill>
                <a:srgbClr val="49B5C1"/>
              </a:solidFill>
            </a:ln>
          </p:spPr>
        </p:pic>
        <p:pic>
          <p:nvPicPr>
            <p:cNvPr id="14" name="Imagen 13">
              <a:extLst>
                <a:ext uri="{FF2B5EF4-FFF2-40B4-BE49-F238E27FC236}">
                  <a16:creationId xmlns="" xmlns:a16="http://schemas.microsoft.com/office/drawing/2014/main" id="{4C91FAB9-47F1-40F3-9C15-063FEEAC6C72}"/>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29672" r="6884" b="58197"/>
            <a:stretch/>
          </p:blipFill>
          <p:spPr>
            <a:xfrm>
              <a:off x="609998" y="3660968"/>
              <a:ext cx="5906125" cy="1109272"/>
            </a:xfrm>
            <a:prstGeom prst="rect">
              <a:avLst/>
            </a:prstGeom>
            <a:ln w="28575">
              <a:solidFill>
                <a:srgbClr val="49B5C1"/>
              </a:solidFill>
            </a:ln>
          </p:spPr>
        </p:pic>
        <p:pic>
          <p:nvPicPr>
            <p:cNvPr id="16" name="Imagen 15">
              <a:extLst>
                <a:ext uri="{FF2B5EF4-FFF2-40B4-BE49-F238E27FC236}">
                  <a16:creationId xmlns="" xmlns:a16="http://schemas.microsoft.com/office/drawing/2014/main" id="{D751251D-C715-4C86-BFE4-09087F8A3D09}"/>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4" t="41803" r="6994" b="37541"/>
            <a:stretch/>
          </p:blipFill>
          <p:spPr>
            <a:xfrm>
              <a:off x="609998" y="4753370"/>
              <a:ext cx="5906125" cy="1888760"/>
            </a:xfrm>
            <a:prstGeom prst="rect">
              <a:avLst/>
            </a:prstGeom>
            <a:ln w="28575">
              <a:solidFill>
                <a:srgbClr val="49B5C1"/>
              </a:solidFill>
            </a:ln>
          </p:spPr>
        </p:pic>
        <p:pic>
          <p:nvPicPr>
            <p:cNvPr id="22" name="Imagen 21">
              <a:extLst>
                <a:ext uri="{FF2B5EF4-FFF2-40B4-BE49-F238E27FC236}">
                  <a16:creationId xmlns="" xmlns:a16="http://schemas.microsoft.com/office/drawing/2014/main" id="{EFB1D2B7-A88C-4B5A-9F1F-B7CFEC476F63}"/>
                </a:ext>
              </a:extLst>
            </p:cNvPr>
            <p:cNvPicPr>
              <a:picLocks noChangeAspect="1"/>
            </p:cNvPicPr>
            <p:nvPr/>
          </p:nvPicPr>
          <p:blipFill rotWithShape="1">
            <a:blip r:embed="rId7">
              <a:extLst>
                <a:ext uri="{BEBA8EAE-BF5A-486C-A8C5-ECC9F3942E4B}">
                  <a14:imgProps xmlns:a14="http://schemas.microsoft.com/office/drawing/2010/main">
                    <a14:imgLayer r:embed="rId5">
                      <a14:imgEffect>
                        <a14:backgroundRemoval t="60104" b="93125" l="1806" r="99444">
                          <a14:foregroundMark x1="6806" y1="67083" x2="13333" y2="66042"/>
                          <a14:foregroundMark x1="17500" y1="73646" x2="85417" y2="79688"/>
                          <a14:foregroundMark x1="18333" y1="64271" x2="18333" y2="64271"/>
                          <a14:foregroundMark x1="14167" y1="66458" x2="14444" y2="65938"/>
                          <a14:foregroundMark x1="14444" y1="64479" x2="29028" y2="65625"/>
                          <a14:foregroundMark x1="68889" y1="64688" x2="86667" y2="64271"/>
                          <a14:foregroundMark x1="9583" y1="64479" x2="12222" y2="64479"/>
                          <a14:backgroundMark x1="7500" y1="65625" x2="6806" y2="63750"/>
                          <a14:backgroundMark x1="7500" y1="66563" x2="10278" y2="64896"/>
                          <a14:backgroundMark x1="92917" y1="66042" x2="92500" y2="63229"/>
                        </a14:backgroundRemoval>
                      </a14:imgEffect>
                      <a14:imgEffect>
                        <a14:sharpenSoften amount="50000"/>
                      </a14:imgEffect>
                    </a14:imgLayer>
                  </a14:imgProps>
                </a:ext>
                <a:ext uri="{28A0092B-C50C-407E-A947-70E740481C1C}">
                  <a14:useLocalDpi xmlns:a14="http://schemas.microsoft.com/office/drawing/2010/main" val="0"/>
                </a:ext>
              </a:extLst>
            </a:blip>
            <a:srcRect l="8634" t="62623" r="7049" b="10164"/>
            <a:stretch/>
          </p:blipFill>
          <p:spPr>
            <a:xfrm>
              <a:off x="617491" y="6642130"/>
              <a:ext cx="5898632" cy="2016364"/>
            </a:xfrm>
            <a:prstGeom prst="rect">
              <a:avLst/>
            </a:prstGeom>
            <a:ln w="28575">
              <a:solidFill>
                <a:srgbClr val="49B5C1"/>
              </a:solidFill>
            </a:ln>
          </p:spPr>
        </p:pic>
      </p:grpSp>
      <p:sp>
        <p:nvSpPr>
          <p:cNvPr id="4" name="CuadroTexto 3"/>
          <p:cNvSpPr txBox="1"/>
          <p:nvPr/>
        </p:nvSpPr>
        <p:spPr>
          <a:xfrm>
            <a:off x="4888406" y="1348466"/>
            <a:ext cx="1535561" cy="369332"/>
          </a:xfrm>
          <a:prstGeom prst="rect">
            <a:avLst/>
          </a:prstGeom>
          <a:noFill/>
        </p:spPr>
        <p:txBody>
          <a:bodyPr wrap="square" rtlCol="0">
            <a:spAutoFit/>
          </a:bodyPr>
          <a:lstStyle/>
          <a:p>
            <a:r>
              <a:rPr lang="es-MX" dirty="0" smtClean="0"/>
              <a:t>25</a:t>
            </a:r>
            <a:r>
              <a:rPr lang="es-MX" dirty="0" smtClean="0"/>
              <a:t>/05/2021</a:t>
            </a:r>
            <a:endParaRPr lang="es-MX" dirty="0"/>
          </a:p>
        </p:txBody>
      </p:sp>
      <p:sp>
        <p:nvSpPr>
          <p:cNvPr id="15" name="Conector 14"/>
          <p:cNvSpPr/>
          <p:nvPr/>
        </p:nvSpPr>
        <p:spPr>
          <a:xfrm>
            <a:off x="4430351" y="3731170"/>
            <a:ext cx="284170" cy="25656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Conector 16"/>
          <p:cNvSpPr/>
          <p:nvPr/>
        </p:nvSpPr>
        <p:spPr>
          <a:xfrm>
            <a:off x="6160463" y="3731699"/>
            <a:ext cx="241149" cy="21901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p:cNvSpPr txBox="1"/>
          <p:nvPr/>
        </p:nvSpPr>
        <p:spPr>
          <a:xfrm>
            <a:off x="2317315" y="4770240"/>
            <a:ext cx="4124904" cy="307777"/>
          </a:xfrm>
          <a:prstGeom prst="rect">
            <a:avLst/>
          </a:prstGeom>
          <a:solidFill>
            <a:schemeClr val="bg1"/>
          </a:solidFill>
        </p:spPr>
        <p:txBody>
          <a:bodyPr wrap="square" rtlCol="0">
            <a:spAutoFit/>
          </a:bodyPr>
          <a:lstStyle/>
          <a:p>
            <a:r>
              <a:rPr lang="es-MX" sz="1400" dirty="0" smtClean="0"/>
              <a:t>8 alumnos se conectaron a la clase en </a:t>
            </a:r>
            <a:r>
              <a:rPr lang="es-MX" sz="1400" dirty="0" err="1" smtClean="0"/>
              <a:t>liena</a:t>
            </a:r>
            <a:r>
              <a:rPr lang="es-MX" sz="1400" dirty="0" smtClean="0"/>
              <a:t> </a:t>
            </a:r>
            <a:endParaRPr lang="es-MX" sz="1400" dirty="0"/>
          </a:p>
        </p:txBody>
      </p:sp>
      <p:sp>
        <p:nvSpPr>
          <p:cNvPr id="19" name="CuadroTexto 18"/>
          <p:cNvSpPr txBox="1"/>
          <p:nvPr/>
        </p:nvSpPr>
        <p:spPr>
          <a:xfrm>
            <a:off x="2327104" y="5362920"/>
            <a:ext cx="4124904" cy="1169551"/>
          </a:xfrm>
          <a:prstGeom prst="rect">
            <a:avLst/>
          </a:prstGeom>
          <a:solidFill>
            <a:schemeClr val="bg1"/>
          </a:solidFill>
        </p:spPr>
        <p:txBody>
          <a:bodyPr wrap="square" rtlCol="0">
            <a:spAutoFit/>
          </a:bodyPr>
          <a:lstStyle/>
          <a:p>
            <a:r>
              <a:rPr lang="es-MX" sz="1400" dirty="0" smtClean="0"/>
              <a:t>Los padres de familia tienen la oportunidad de mandar todas las evidencias de las semanas el día viernes. </a:t>
            </a:r>
          </a:p>
          <a:p>
            <a:endParaRPr lang="es-MX" sz="1400" dirty="0"/>
          </a:p>
          <a:p>
            <a:endParaRPr lang="es-MX" sz="1400" dirty="0"/>
          </a:p>
        </p:txBody>
      </p:sp>
      <p:sp>
        <p:nvSpPr>
          <p:cNvPr id="8" name="CuadroTexto 7"/>
          <p:cNvSpPr txBox="1"/>
          <p:nvPr/>
        </p:nvSpPr>
        <p:spPr>
          <a:xfrm>
            <a:off x="587829" y="6936377"/>
            <a:ext cx="5864179" cy="1015663"/>
          </a:xfrm>
          <a:prstGeom prst="rect">
            <a:avLst/>
          </a:prstGeom>
          <a:noFill/>
        </p:spPr>
        <p:txBody>
          <a:bodyPr wrap="square" rtlCol="0">
            <a:spAutoFit/>
          </a:bodyPr>
          <a:lstStyle/>
          <a:p>
            <a:r>
              <a:rPr lang="es-MX" sz="1200" dirty="0" smtClean="0"/>
              <a:t>El día de hoy en clase en línea se trabajo </a:t>
            </a:r>
            <a:r>
              <a:rPr lang="es-MX" sz="1200" dirty="0" smtClean="0"/>
              <a:t>con el área socioemocional, se comenzó la clase contándoles un cuento sobre el monstro de las emociones, para después cuestionarlos sobre que cosas los hacían sentir las diferentes emociones, comentando algunas situaciones en las que ellos podían identificarlas, después se les solicito que realizaran un dibujo delo que recordaran del cuento y al final lo compartieran a la clase. </a:t>
            </a:r>
            <a:endParaRPr lang="es-MX" sz="1200" dirty="0" smtClean="0"/>
          </a:p>
        </p:txBody>
      </p:sp>
      <p:sp>
        <p:nvSpPr>
          <p:cNvPr id="20" name="Conector 19"/>
          <p:cNvSpPr/>
          <p:nvPr/>
        </p:nvSpPr>
        <p:spPr>
          <a:xfrm>
            <a:off x="3213096" y="3082386"/>
            <a:ext cx="297550" cy="1957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6028468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 xmlns:a16="http://schemas.microsoft.com/office/drawing/2014/main" id="{33D0306B-6493-4F16-8A0B-B2218295A4DA}"/>
              </a:ext>
            </a:extLst>
          </p:cNvPr>
          <p:cNvGrpSpPr/>
          <p:nvPr/>
        </p:nvGrpSpPr>
        <p:grpSpPr>
          <a:xfrm>
            <a:off x="202637" y="0"/>
            <a:ext cx="6634561" cy="8997043"/>
            <a:chOff x="223439" y="0"/>
            <a:chExt cx="6634561" cy="8997043"/>
          </a:xfrm>
        </p:grpSpPr>
        <p:sp>
          <p:nvSpPr>
            <p:cNvPr id="3" name="Rectángulo 2">
              <a:extLst>
                <a:ext uri="{FF2B5EF4-FFF2-40B4-BE49-F238E27FC236}">
                  <a16:creationId xmlns="" xmlns:a16="http://schemas.microsoft.com/office/drawing/2014/main" id="{3087C574-C46A-4211-9373-BCA4C6E7445D}"/>
                </a:ext>
              </a:extLst>
            </p:cNvPr>
            <p:cNvSpPr/>
            <p:nvPr/>
          </p:nvSpPr>
          <p:spPr>
            <a:xfrm>
              <a:off x="3531448" y="0"/>
              <a:ext cx="3326552" cy="523220"/>
            </a:xfrm>
            <a:prstGeom prst="rect">
              <a:avLst/>
            </a:prstGeom>
          </p:spPr>
          <p:txBody>
            <a:bodyPr wrap="none">
              <a:spAutoFit/>
            </a:bodyPr>
            <a:lstStyle/>
            <a:p>
              <a:pPr marL="285750" indent="-285750">
                <a:buFont typeface="Wingdings" panose="05000000000000000000" pitchFamily="2" charset="2"/>
                <a:buChar char="Ø"/>
              </a:pPr>
              <a:r>
                <a:rPr lang="es-MX" sz="2800" dirty="0">
                  <a:ln>
                    <a:solidFill>
                      <a:srgbClr val="92D050"/>
                    </a:solidFill>
                  </a:ln>
                  <a:solidFill>
                    <a:srgbClr val="00B050"/>
                  </a:solidFill>
                  <a:latin typeface="Ink Free" panose="03080402000500000000" pitchFamily="66" charset="0"/>
                </a:rPr>
                <a:t>Diario de </a:t>
              </a:r>
              <a:r>
                <a:rPr lang="es-MX" sz="2800" dirty="0" smtClean="0">
                  <a:ln>
                    <a:solidFill>
                      <a:srgbClr val="92D050"/>
                    </a:solidFill>
                  </a:ln>
                  <a:solidFill>
                    <a:srgbClr val="00B050"/>
                  </a:solidFill>
                  <a:latin typeface="Ink Free" panose="03080402000500000000" pitchFamily="66" charset="0"/>
                </a:rPr>
                <a:t>la </a:t>
              </a:r>
              <a:r>
                <a:rPr lang="es-MX" sz="2800" dirty="0">
                  <a:ln>
                    <a:solidFill>
                      <a:srgbClr val="92D050"/>
                    </a:solidFill>
                  </a:ln>
                  <a:solidFill>
                    <a:srgbClr val="00B050"/>
                  </a:solidFill>
                  <a:latin typeface="Ink Free" panose="03080402000500000000" pitchFamily="66" charset="0"/>
                </a:rPr>
                <a:t>alumna</a:t>
              </a:r>
              <a:endParaRPr lang="es-MX" sz="2800" dirty="0">
                <a:ln>
                  <a:solidFill>
                    <a:srgbClr val="92D050"/>
                  </a:solidFill>
                </a:ln>
                <a:solidFill>
                  <a:srgbClr val="00B050"/>
                </a:solidFill>
              </a:endParaRPr>
            </a:p>
          </p:txBody>
        </p:sp>
        <p:pic>
          <p:nvPicPr>
            <p:cNvPr id="2050" name="Picture 2" descr="Plantilla de hoja para cuaderno, bloc de notas, diario. con la imagen de un  lindo personaje. | Vector Premium">
              <a:extLst>
                <a:ext uri="{FF2B5EF4-FFF2-40B4-BE49-F238E27FC236}">
                  <a16:creationId xmlns="" xmlns:a16="http://schemas.microsoft.com/office/drawing/2014/main" id="{B7763EEF-3EFA-4A3B-935A-B63A2E803E12}"/>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16774" t="5590" r="15494" b="4633"/>
            <a:stretch/>
          </p:blipFill>
          <p:spPr bwMode="auto">
            <a:xfrm>
              <a:off x="408214" y="622540"/>
              <a:ext cx="6309696" cy="8374503"/>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 xmlns:a16="http://schemas.microsoft.com/office/drawing/2014/main" id="{2D787A68-E04B-4D0B-8DBA-C9E980CAD080}"/>
                </a:ext>
              </a:extLst>
            </p:cNvPr>
            <p:cNvSpPr txBox="1"/>
            <p:nvPr/>
          </p:nvSpPr>
          <p:spPr>
            <a:xfrm rot="11054323" flipH="1" flipV="1">
              <a:off x="223439" y="328547"/>
              <a:ext cx="4187752" cy="1323439"/>
            </a:xfrm>
            <a:prstGeom prst="chevron">
              <a:avLst/>
            </a:prstGeom>
            <a:solidFill>
              <a:schemeClr val="bg2">
                <a:lumMod val="90000"/>
              </a:schemeClr>
            </a:solidFill>
          </p:spPr>
          <p:txBody>
            <a:bodyPr wrap="square" rtlCol="0" anchor="ctr" anchorCtr="0">
              <a:spAutoFit/>
            </a:bodyPr>
            <a:lstStyle/>
            <a:p>
              <a:pPr algn="ctr"/>
              <a:r>
                <a:rPr lang="es-MX" sz="1600" b="1" dirty="0">
                  <a:solidFill>
                    <a:srgbClr val="0070C0"/>
                  </a:solidFill>
                  <a:latin typeface="Ink Free" panose="03080402000500000000" pitchFamily="66" charset="0"/>
                </a:rPr>
                <a:t>Jardín de Niños </a:t>
              </a:r>
              <a:r>
                <a:rPr lang="es-MX" sz="1600" b="1" dirty="0" smtClean="0">
                  <a:solidFill>
                    <a:srgbClr val="0070C0"/>
                  </a:solidFill>
                  <a:latin typeface="Ink Free" panose="03080402000500000000" pitchFamily="66" charset="0"/>
                </a:rPr>
                <a:t>“Victoria Garza Villarreal”</a:t>
              </a:r>
              <a:br>
                <a:rPr lang="es-MX" sz="1600" b="1" dirty="0" smtClean="0">
                  <a:solidFill>
                    <a:srgbClr val="0070C0"/>
                  </a:solidFill>
                  <a:latin typeface="Ink Free" panose="03080402000500000000" pitchFamily="66" charset="0"/>
                </a:rPr>
              </a:br>
              <a:r>
                <a:rPr lang="es-MX" sz="1600" b="1" dirty="0" smtClean="0">
                  <a:solidFill>
                    <a:srgbClr val="0070C0"/>
                  </a:solidFill>
                  <a:latin typeface="Ink Free" panose="03080402000500000000" pitchFamily="66" charset="0"/>
                </a:rPr>
                <a:t>Educadora: Gabriela Morin de la Rosa.  Practicante</a:t>
              </a:r>
              <a:r>
                <a:rPr lang="es-MX" sz="1600" b="1" dirty="0">
                  <a:solidFill>
                    <a:srgbClr val="0070C0"/>
                  </a:solidFill>
                  <a:latin typeface="Ink Free" panose="03080402000500000000" pitchFamily="66" charset="0"/>
                </a:rPr>
                <a:t>: </a:t>
              </a:r>
              <a:r>
                <a:rPr lang="es-MX" sz="1600" b="1" dirty="0" smtClean="0">
                  <a:solidFill>
                    <a:srgbClr val="0070C0"/>
                  </a:solidFill>
                  <a:latin typeface="Ink Free" panose="03080402000500000000" pitchFamily="66" charset="0"/>
                </a:rPr>
                <a:t>Montserrat Vazquez Espinoza. </a:t>
              </a:r>
              <a:endParaRPr lang="es-MX" sz="1600" b="1" dirty="0">
                <a:solidFill>
                  <a:srgbClr val="0070C0"/>
                </a:solidFill>
                <a:latin typeface="Ink Free" panose="03080402000500000000" pitchFamily="66" charset="0"/>
              </a:endParaRPr>
            </a:p>
          </p:txBody>
        </p:sp>
        <p:pic>
          <p:nvPicPr>
            <p:cNvPr id="10" name="Imagen 9">
              <a:extLst>
                <a:ext uri="{FF2B5EF4-FFF2-40B4-BE49-F238E27FC236}">
                  <a16:creationId xmlns="" xmlns:a16="http://schemas.microsoft.com/office/drawing/2014/main" id="{AB9161B3-8831-408C-A598-5338D5AABB04}"/>
                </a:ext>
              </a:extLst>
            </p:cNvPr>
            <p:cNvPicPr>
              <a:picLocks noChangeAspect="1"/>
            </p:cNvPicPr>
            <p:nvPr/>
          </p:nvPicPr>
          <p:blipFill rotWithShape="1">
            <a:blip r:embed="rId4">
              <a:extLst>
                <a:ext uri="{BEBA8EAE-BF5A-486C-A8C5-ECC9F3942E4B}">
                  <a14:imgProps xmlns:a14="http://schemas.microsoft.com/office/drawing/2010/main">
                    <a14:imgLayer r:embed="rId5">
                      <a14:imgEffect>
                        <a14:backgroundRemoval t="0" b="13646" l="40972" r="100000">
                          <a14:foregroundMark x1="65556" y1="4792" x2="80278" y2="4479"/>
                          <a14:backgroundMark x1="67083" y1="10938" x2="74583" y2="11042"/>
                          <a14:backgroundMark x1="66389" y1="4375" x2="76250" y2="3333"/>
                        </a14:backgroundRemoval>
                      </a14:imgEffect>
                      <a14:imgEffect>
                        <a14:sharpenSoften amount="50000"/>
                      </a14:imgEffect>
                    </a14:imgLayer>
                  </a14:imgProps>
                </a:ext>
                <a:ext uri="{28A0092B-C50C-407E-A947-70E740481C1C}">
                  <a14:useLocalDpi xmlns:a14="http://schemas.microsoft.com/office/drawing/2010/main" val="0"/>
                </a:ext>
              </a:extLst>
            </a:blip>
            <a:srcRect l="62514" t="2787" b="88197"/>
            <a:stretch/>
          </p:blipFill>
          <p:spPr>
            <a:xfrm>
              <a:off x="4058118" y="1220125"/>
              <a:ext cx="2799882" cy="824460"/>
            </a:xfrm>
            <a:prstGeom prst="rect">
              <a:avLst/>
            </a:prstGeom>
          </p:spPr>
        </p:pic>
        <p:pic>
          <p:nvPicPr>
            <p:cNvPr id="12" name="Imagen 11">
              <a:extLst>
                <a:ext uri="{FF2B5EF4-FFF2-40B4-BE49-F238E27FC236}">
                  <a16:creationId xmlns="" xmlns:a16="http://schemas.microsoft.com/office/drawing/2014/main" id="{2FA9072D-C0FA-4A21-A5AB-52F85C3B45A7}"/>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12951" r="6884" b="70328"/>
            <a:stretch/>
          </p:blipFill>
          <p:spPr>
            <a:xfrm>
              <a:off x="609999" y="2094245"/>
              <a:ext cx="5906125" cy="1528997"/>
            </a:xfrm>
            <a:prstGeom prst="rect">
              <a:avLst/>
            </a:prstGeom>
            <a:ln w="28575">
              <a:solidFill>
                <a:srgbClr val="49B5C1"/>
              </a:solidFill>
            </a:ln>
          </p:spPr>
        </p:pic>
        <p:pic>
          <p:nvPicPr>
            <p:cNvPr id="14" name="Imagen 13">
              <a:extLst>
                <a:ext uri="{FF2B5EF4-FFF2-40B4-BE49-F238E27FC236}">
                  <a16:creationId xmlns="" xmlns:a16="http://schemas.microsoft.com/office/drawing/2014/main" id="{4C91FAB9-47F1-40F3-9C15-063FEEAC6C72}"/>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29672" r="6884" b="58197"/>
            <a:stretch/>
          </p:blipFill>
          <p:spPr>
            <a:xfrm>
              <a:off x="609998" y="3660968"/>
              <a:ext cx="5906125" cy="1109272"/>
            </a:xfrm>
            <a:prstGeom prst="rect">
              <a:avLst/>
            </a:prstGeom>
            <a:ln w="28575">
              <a:solidFill>
                <a:srgbClr val="49B5C1"/>
              </a:solidFill>
            </a:ln>
          </p:spPr>
        </p:pic>
        <p:pic>
          <p:nvPicPr>
            <p:cNvPr id="16" name="Imagen 15">
              <a:extLst>
                <a:ext uri="{FF2B5EF4-FFF2-40B4-BE49-F238E27FC236}">
                  <a16:creationId xmlns="" xmlns:a16="http://schemas.microsoft.com/office/drawing/2014/main" id="{D751251D-C715-4C86-BFE4-09087F8A3D09}"/>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4" t="41803" r="6994" b="37541"/>
            <a:stretch/>
          </p:blipFill>
          <p:spPr>
            <a:xfrm>
              <a:off x="609998" y="4753370"/>
              <a:ext cx="5906125" cy="1888760"/>
            </a:xfrm>
            <a:prstGeom prst="rect">
              <a:avLst/>
            </a:prstGeom>
            <a:ln w="28575">
              <a:solidFill>
                <a:srgbClr val="49B5C1"/>
              </a:solidFill>
            </a:ln>
          </p:spPr>
        </p:pic>
        <p:pic>
          <p:nvPicPr>
            <p:cNvPr id="22" name="Imagen 21">
              <a:extLst>
                <a:ext uri="{FF2B5EF4-FFF2-40B4-BE49-F238E27FC236}">
                  <a16:creationId xmlns="" xmlns:a16="http://schemas.microsoft.com/office/drawing/2014/main" id="{EFB1D2B7-A88C-4B5A-9F1F-B7CFEC476F63}"/>
                </a:ext>
              </a:extLst>
            </p:cNvPr>
            <p:cNvPicPr>
              <a:picLocks noChangeAspect="1"/>
            </p:cNvPicPr>
            <p:nvPr/>
          </p:nvPicPr>
          <p:blipFill rotWithShape="1">
            <a:blip r:embed="rId7">
              <a:extLst>
                <a:ext uri="{BEBA8EAE-BF5A-486C-A8C5-ECC9F3942E4B}">
                  <a14:imgProps xmlns:a14="http://schemas.microsoft.com/office/drawing/2010/main">
                    <a14:imgLayer r:embed="rId5">
                      <a14:imgEffect>
                        <a14:backgroundRemoval t="60104" b="93125" l="1806" r="99444">
                          <a14:foregroundMark x1="6806" y1="67083" x2="13333" y2="66042"/>
                          <a14:foregroundMark x1="17500" y1="73646" x2="85417" y2="79688"/>
                          <a14:foregroundMark x1="18333" y1="64271" x2="18333" y2="64271"/>
                          <a14:foregroundMark x1="14167" y1="66458" x2="14444" y2="65938"/>
                          <a14:foregroundMark x1="14444" y1="64479" x2="29028" y2="65625"/>
                          <a14:foregroundMark x1="68889" y1="64688" x2="86667" y2="64271"/>
                          <a14:foregroundMark x1="9583" y1="64479" x2="12222" y2="64479"/>
                          <a14:backgroundMark x1="7500" y1="65625" x2="6806" y2="63750"/>
                          <a14:backgroundMark x1="7500" y1="66563" x2="10278" y2="64896"/>
                          <a14:backgroundMark x1="92917" y1="66042" x2="92500" y2="63229"/>
                        </a14:backgroundRemoval>
                      </a14:imgEffect>
                      <a14:imgEffect>
                        <a14:sharpenSoften amount="50000"/>
                      </a14:imgEffect>
                    </a14:imgLayer>
                  </a14:imgProps>
                </a:ext>
                <a:ext uri="{28A0092B-C50C-407E-A947-70E740481C1C}">
                  <a14:useLocalDpi xmlns:a14="http://schemas.microsoft.com/office/drawing/2010/main" val="0"/>
                </a:ext>
              </a:extLst>
            </a:blip>
            <a:srcRect l="8634" t="62623" r="7049" b="10164"/>
            <a:stretch/>
          </p:blipFill>
          <p:spPr>
            <a:xfrm>
              <a:off x="617491" y="6642130"/>
              <a:ext cx="5898632" cy="2016364"/>
            </a:xfrm>
            <a:prstGeom prst="rect">
              <a:avLst/>
            </a:prstGeom>
            <a:ln w="28575">
              <a:solidFill>
                <a:srgbClr val="49B5C1"/>
              </a:solidFill>
            </a:ln>
          </p:spPr>
        </p:pic>
      </p:grpSp>
      <p:sp>
        <p:nvSpPr>
          <p:cNvPr id="4" name="CuadroTexto 3"/>
          <p:cNvSpPr txBox="1"/>
          <p:nvPr/>
        </p:nvSpPr>
        <p:spPr>
          <a:xfrm>
            <a:off x="4888406" y="1348466"/>
            <a:ext cx="1535561" cy="369332"/>
          </a:xfrm>
          <a:prstGeom prst="rect">
            <a:avLst/>
          </a:prstGeom>
          <a:noFill/>
        </p:spPr>
        <p:txBody>
          <a:bodyPr wrap="square" rtlCol="0">
            <a:spAutoFit/>
          </a:bodyPr>
          <a:lstStyle/>
          <a:p>
            <a:r>
              <a:rPr lang="es-MX" dirty="0" smtClean="0"/>
              <a:t>26</a:t>
            </a:r>
            <a:r>
              <a:rPr lang="es-MX" dirty="0" smtClean="0"/>
              <a:t>/05/2021</a:t>
            </a:r>
            <a:endParaRPr lang="es-MX" dirty="0"/>
          </a:p>
        </p:txBody>
      </p:sp>
      <p:sp>
        <p:nvSpPr>
          <p:cNvPr id="15" name="Conector 14"/>
          <p:cNvSpPr/>
          <p:nvPr/>
        </p:nvSpPr>
        <p:spPr>
          <a:xfrm>
            <a:off x="4430351" y="3731170"/>
            <a:ext cx="284170" cy="25656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Conector 16"/>
          <p:cNvSpPr/>
          <p:nvPr/>
        </p:nvSpPr>
        <p:spPr>
          <a:xfrm>
            <a:off x="6160463" y="3731699"/>
            <a:ext cx="241149" cy="21901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p:cNvSpPr txBox="1"/>
          <p:nvPr/>
        </p:nvSpPr>
        <p:spPr>
          <a:xfrm>
            <a:off x="2317315" y="4770240"/>
            <a:ext cx="4124904" cy="307777"/>
          </a:xfrm>
          <a:prstGeom prst="rect">
            <a:avLst/>
          </a:prstGeom>
          <a:solidFill>
            <a:schemeClr val="bg1"/>
          </a:solidFill>
        </p:spPr>
        <p:txBody>
          <a:bodyPr wrap="square" rtlCol="0">
            <a:spAutoFit/>
          </a:bodyPr>
          <a:lstStyle/>
          <a:p>
            <a:r>
              <a:rPr lang="es-MX" sz="1400" dirty="0" smtClean="0"/>
              <a:t>10 </a:t>
            </a:r>
            <a:r>
              <a:rPr lang="es-MX" sz="1400" dirty="0" smtClean="0"/>
              <a:t>alumnos </a:t>
            </a:r>
            <a:r>
              <a:rPr lang="es-MX" sz="1400" dirty="0" smtClean="0"/>
              <a:t>se conectaron a la clase en línea </a:t>
            </a:r>
            <a:endParaRPr lang="es-MX" sz="1400" dirty="0"/>
          </a:p>
        </p:txBody>
      </p:sp>
      <p:sp>
        <p:nvSpPr>
          <p:cNvPr id="19" name="CuadroTexto 18"/>
          <p:cNvSpPr txBox="1"/>
          <p:nvPr/>
        </p:nvSpPr>
        <p:spPr>
          <a:xfrm>
            <a:off x="2327104" y="5362920"/>
            <a:ext cx="4124904" cy="1169551"/>
          </a:xfrm>
          <a:prstGeom prst="rect">
            <a:avLst/>
          </a:prstGeom>
          <a:solidFill>
            <a:schemeClr val="bg1"/>
          </a:solidFill>
        </p:spPr>
        <p:txBody>
          <a:bodyPr wrap="square" rtlCol="0">
            <a:spAutoFit/>
          </a:bodyPr>
          <a:lstStyle/>
          <a:p>
            <a:r>
              <a:rPr lang="es-MX" sz="1400" dirty="0" smtClean="0"/>
              <a:t>Los padres de familia tienen la oportunidad de mandar todas las evidencias de las semanas el día viernes. </a:t>
            </a:r>
          </a:p>
          <a:p>
            <a:endParaRPr lang="es-MX" sz="1400" dirty="0"/>
          </a:p>
          <a:p>
            <a:endParaRPr lang="es-MX" sz="1400" dirty="0"/>
          </a:p>
        </p:txBody>
      </p:sp>
      <p:sp>
        <p:nvSpPr>
          <p:cNvPr id="8" name="CuadroTexto 7"/>
          <p:cNvSpPr txBox="1"/>
          <p:nvPr/>
        </p:nvSpPr>
        <p:spPr>
          <a:xfrm>
            <a:off x="600529" y="6936377"/>
            <a:ext cx="5864179" cy="1384995"/>
          </a:xfrm>
          <a:prstGeom prst="rect">
            <a:avLst/>
          </a:prstGeom>
          <a:noFill/>
        </p:spPr>
        <p:txBody>
          <a:bodyPr wrap="square" rtlCol="0">
            <a:spAutoFit/>
          </a:bodyPr>
          <a:lstStyle/>
          <a:p>
            <a:r>
              <a:rPr lang="es-MX" sz="1200" dirty="0" smtClean="0"/>
              <a:t>El día de hoy en clase en línea se trabajo </a:t>
            </a:r>
            <a:r>
              <a:rPr lang="es-MX" sz="1200" dirty="0" smtClean="0"/>
              <a:t>con el área socioemocional continuando con el tema de las emociones, donde esta vez se les pidió a los alumnos con anterioridad que buscaran imágenes donde se mostraban las diferentes emociones y en una hoja de maquina las clasificaran, colocando cada una de las imágenes en la emoción que corresponde,  posteriormente, se les indico que realizaran un dibujo de los que les causa miedo y lo compartieran a la clase, cuestionándolos sobre que podrían hacer para dejar de sentir ese miedo. </a:t>
            </a:r>
            <a:endParaRPr lang="es-MX" sz="1200" dirty="0" smtClean="0"/>
          </a:p>
        </p:txBody>
      </p:sp>
      <p:sp>
        <p:nvSpPr>
          <p:cNvPr id="20" name="Conector 19"/>
          <p:cNvSpPr/>
          <p:nvPr/>
        </p:nvSpPr>
        <p:spPr>
          <a:xfrm>
            <a:off x="3086299" y="3124931"/>
            <a:ext cx="297550" cy="1957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9169121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 xmlns:a16="http://schemas.microsoft.com/office/drawing/2014/main" id="{33D0306B-6493-4F16-8A0B-B2218295A4DA}"/>
              </a:ext>
            </a:extLst>
          </p:cNvPr>
          <p:cNvGrpSpPr/>
          <p:nvPr/>
        </p:nvGrpSpPr>
        <p:grpSpPr>
          <a:xfrm>
            <a:off x="202637" y="0"/>
            <a:ext cx="6634561" cy="8997043"/>
            <a:chOff x="223439" y="0"/>
            <a:chExt cx="6634561" cy="8997043"/>
          </a:xfrm>
        </p:grpSpPr>
        <p:sp>
          <p:nvSpPr>
            <p:cNvPr id="3" name="Rectángulo 2">
              <a:extLst>
                <a:ext uri="{FF2B5EF4-FFF2-40B4-BE49-F238E27FC236}">
                  <a16:creationId xmlns="" xmlns:a16="http://schemas.microsoft.com/office/drawing/2014/main" id="{3087C574-C46A-4211-9373-BCA4C6E7445D}"/>
                </a:ext>
              </a:extLst>
            </p:cNvPr>
            <p:cNvSpPr/>
            <p:nvPr/>
          </p:nvSpPr>
          <p:spPr>
            <a:xfrm>
              <a:off x="3531448" y="0"/>
              <a:ext cx="3326552" cy="523220"/>
            </a:xfrm>
            <a:prstGeom prst="rect">
              <a:avLst/>
            </a:prstGeom>
          </p:spPr>
          <p:txBody>
            <a:bodyPr wrap="none">
              <a:spAutoFit/>
            </a:bodyPr>
            <a:lstStyle/>
            <a:p>
              <a:pPr marL="285750" indent="-285750">
                <a:buFont typeface="Wingdings" panose="05000000000000000000" pitchFamily="2" charset="2"/>
                <a:buChar char="Ø"/>
              </a:pPr>
              <a:r>
                <a:rPr lang="es-MX" sz="2800" dirty="0">
                  <a:ln>
                    <a:solidFill>
                      <a:srgbClr val="92D050"/>
                    </a:solidFill>
                  </a:ln>
                  <a:solidFill>
                    <a:srgbClr val="00B050"/>
                  </a:solidFill>
                  <a:latin typeface="Ink Free" panose="03080402000500000000" pitchFamily="66" charset="0"/>
                </a:rPr>
                <a:t>Diario de </a:t>
              </a:r>
              <a:r>
                <a:rPr lang="es-MX" sz="2800" dirty="0" smtClean="0">
                  <a:ln>
                    <a:solidFill>
                      <a:srgbClr val="92D050"/>
                    </a:solidFill>
                  </a:ln>
                  <a:solidFill>
                    <a:srgbClr val="00B050"/>
                  </a:solidFill>
                  <a:latin typeface="Ink Free" panose="03080402000500000000" pitchFamily="66" charset="0"/>
                </a:rPr>
                <a:t>la </a:t>
              </a:r>
              <a:r>
                <a:rPr lang="es-MX" sz="2800" dirty="0">
                  <a:ln>
                    <a:solidFill>
                      <a:srgbClr val="92D050"/>
                    </a:solidFill>
                  </a:ln>
                  <a:solidFill>
                    <a:srgbClr val="00B050"/>
                  </a:solidFill>
                  <a:latin typeface="Ink Free" panose="03080402000500000000" pitchFamily="66" charset="0"/>
                </a:rPr>
                <a:t>alumna</a:t>
              </a:r>
              <a:endParaRPr lang="es-MX" sz="2800" dirty="0">
                <a:ln>
                  <a:solidFill>
                    <a:srgbClr val="92D050"/>
                  </a:solidFill>
                </a:ln>
                <a:solidFill>
                  <a:srgbClr val="00B050"/>
                </a:solidFill>
              </a:endParaRPr>
            </a:p>
          </p:txBody>
        </p:sp>
        <p:pic>
          <p:nvPicPr>
            <p:cNvPr id="2050" name="Picture 2" descr="Plantilla de hoja para cuaderno, bloc de notas, diario. con la imagen de un  lindo personaje. | Vector Premium">
              <a:extLst>
                <a:ext uri="{FF2B5EF4-FFF2-40B4-BE49-F238E27FC236}">
                  <a16:creationId xmlns="" xmlns:a16="http://schemas.microsoft.com/office/drawing/2014/main" id="{B7763EEF-3EFA-4A3B-935A-B63A2E803E12}"/>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16774" t="5590" r="15494" b="4633"/>
            <a:stretch/>
          </p:blipFill>
          <p:spPr bwMode="auto">
            <a:xfrm>
              <a:off x="408214" y="622540"/>
              <a:ext cx="6309696" cy="8374503"/>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 xmlns:a16="http://schemas.microsoft.com/office/drawing/2014/main" id="{2D787A68-E04B-4D0B-8DBA-C9E980CAD080}"/>
                </a:ext>
              </a:extLst>
            </p:cNvPr>
            <p:cNvSpPr txBox="1"/>
            <p:nvPr/>
          </p:nvSpPr>
          <p:spPr>
            <a:xfrm rot="11054323" flipH="1" flipV="1">
              <a:off x="223439" y="328547"/>
              <a:ext cx="4187752" cy="1323439"/>
            </a:xfrm>
            <a:prstGeom prst="chevron">
              <a:avLst/>
            </a:prstGeom>
            <a:solidFill>
              <a:schemeClr val="bg2">
                <a:lumMod val="90000"/>
              </a:schemeClr>
            </a:solidFill>
          </p:spPr>
          <p:txBody>
            <a:bodyPr wrap="square" rtlCol="0" anchor="ctr" anchorCtr="0">
              <a:spAutoFit/>
            </a:bodyPr>
            <a:lstStyle/>
            <a:p>
              <a:pPr algn="ctr"/>
              <a:r>
                <a:rPr lang="es-MX" sz="1600" b="1" dirty="0">
                  <a:solidFill>
                    <a:srgbClr val="0070C0"/>
                  </a:solidFill>
                  <a:latin typeface="Ink Free" panose="03080402000500000000" pitchFamily="66" charset="0"/>
                </a:rPr>
                <a:t>Jardín de Niños </a:t>
              </a:r>
              <a:r>
                <a:rPr lang="es-MX" sz="1600" b="1" dirty="0" smtClean="0">
                  <a:solidFill>
                    <a:srgbClr val="0070C0"/>
                  </a:solidFill>
                  <a:latin typeface="Ink Free" panose="03080402000500000000" pitchFamily="66" charset="0"/>
                </a:rPr>
                <a:t>“Victoria Garza Villarreal”</a:t>
              </a:r>
              <a:br>
                <a:rPr lang="es-MX" sz="1600" b="1" dirty="0" smtClean="0">
                  <a:solidFill>
                    <a:srgbClr val="0070C0"/>
                  </a:solidFill>
                  <a:latin typeface="Ink Free" panose="03080402000500000000" pitchFamily="66" charset="0"/>
                </a:rPr>
              </a:br>
              <a:r>
                <a:rPr lang="es-MX" sz="1600" b="1" dirty="0" smtClean="0">
                  <a:solidFill>
                    <a:srgbClr val="0070C0"/>
                  </a:solidFill>
                  <a:latin typeface="Ink Free" panose="03080402000500000000" pitchFamily="66" charset="0"/>
                </a:rPr>
                <a:t>Educadora: Gabriela Morin de la Rosa.  Practicante</a:t>
              </a:r>
              <a:r>
                <a:rPr lang="es-MX" sz="1600" b="1" dirty="0">
                  <a:solidFill>
                    <a:srgbClr val="0070C0"/>
                  </a:solidFill>
                  <a:latin typeface="Ink Free" panose="03080402000500000000" pitchFamily="66" charset="0"/>
                </a:rPr>
                <a:t>: </a:t>
              </a:r>
              <a:r>
                <a:rPr lang="es-MX" sz="1600" b="1" dirty="0" smtClean="0">
                  <a:solidFill>
                    <a:srgbClr val="0070C0"/>
                  </a:solidFill>
                  <a:latin typeface="Ink Free" panose="03080402000500000000" pitchFamily="66" charset="0"/>
                </a:rPr>
                <a:t>Montserrat Vazquez Espinoza. </a:t>
              </a:r>
              <a:endParaRPr lang="es-MX" sz="1600" b="1" dirty="0">
                <a:solidFill>
                  <a:srgbClr val="0070C0"/>
                </a:solidFill>
                <a:latin typeface="Ink Free" panose="03080402000500000000" pitchFamily="66" charset="0"/>
              </a:endParaRPr>
            </a:p>
          </p:txBody>
        </p:sp>
        <p:pic>
          <p:nvPicPr>
            <p:cNvPr id="10" name="Imagen 9">
              <a:extLst>
                <a:ext uri="{FF2B5EF4-FFF2-40B4-BE49-F238E27FC236}">
                  <a16:creationId xmlns="" xmlns:a16="http://schemas.microsoft.com/office/drawing/2014/main" id="{AB9161B3-8831-408C-A598-5338D5AABB04}"/>
                </a:ext>
              </a:extLst>
            </p:cNvPr>
            <p:cNvPicPr>
              <a:picLocks noChangeAspect="1"/>
            </p:cNvPicPr>
            <p:nvPr/>
          </p:nvPicPr>
          <p:blipFill rotWithShape="1">
            <a:blip r:embed="rId4">
              <a:extLst>
                <a:ext uri="{BEBA8EAE-BF5A-486C-A8C5-ECC9F3942E4B}">
                  <a14:imgProps xmlns:a14="http://schemas.microsoft.com/office/drawing/2010/main">
                    <a14:imgLayer r:embed="rId5">
                      <a14:imgEffect>
                        <a14:backgroundRemoval t="0" b="13646" l="40972" r="100000">
                          <a14:foregroundMark x1="65556" y1="4792" x2="80278" y2="4479"/>
                          <a14:backgroundMark x1="67083" y1="10938" x2="74583" y2="11042"/>
                          <a14:backgroundMark x1="66389" y1="4375" x2="76250" y2="3333"/>
                        </a14:backgroundRemoval>
                      </a14:imgEffect>
                      <a14:imgEffect>
                        <a14:sharpenSoften amount="50000"/>
                      </a14:imgEffect>
                    </a14:imgLayer>
                  </a14:imgProps>
                </a:ext>
                <a:ext uri="{28A0092B-C50C-407E-A947-70E740481C1C}">
                  <a14:useLocalDpi xmlns:a14="http://schemas.microsoft.com/office/drawing/2010/main" val="0"/>
                </a:ext>
              </a:extLst>
            </a:blip>
            <a:srcRect l="62514" t="2787" b="88197"/>
            <a:stretch/>
          </p:blipFill>
          <p:spPr>
            <a:xfrm>
              <a:off x="4058118" y="1220125"/>
              <a:ext cx="2799882" cy="824460"/>
            </a:xfrm>
            <a:prstGeom prst="rect">
              <a:avLst/>
            </a:prstGeom>
          </p:spPr>
        </p:pic>
        <p:pic>
          <p:nvPicPr>
            <p:cNvPr id="12" name="Imagen 11">
              <a:extLst>
                <a:ext uri="{FF2B5EF4-FFF2-40B4-BE49-F238E27FC236}">
                  <a16:creationId xmlns="" xmlns:a16="http://schemas.microsoft.com/office/drawing/2014/main" id="{2FA9072D-C0FA-4A21-A5AB-52F85C3B45A7}"/>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12951" r="6884" b="70328"/>
            <a:stretch/>
          </p:blipFill>
          <p:spPr>
            <a:xfrm>
              <a:off x="609999" y="2094245"/>
              <a:ext cx="5906125" cy="1528997"/>
            </a:xfrm>
            <a:prstGeom prst="rect">
              <a:avLst/>
            </a:prstGeom>
            <a:ln w="28575">
              <a:solidFill>
                <a:srgbClr val="49B5C1"/>
              </a:solidFill>
            </a:ln>
          </p:spPr>
        </p:pic>
        <p:pic>
          <p:nvPicPr>
            <p:cNvPr id="14" name="Imagen 13">
              <a:extLst>
                <a:ext uri="{FF2B5EF4-FFF2-40B4-BE49-F238E27FC236}">
                  <a16:creationId xmlns="" xmlns:a16="http://schemas.microsoft.com/office/drawing/2014/main" id="{4C91FAB9-47F1-40F3-9C15-063FEEAC6C72}"/>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29672" r="6884" b="58197"/>
            <a:stretch/>
          </p:blipFill>
          <p:spPr>
            <a:xfrm>
              <a:off x="609998" y="3660968"/>
              <a:ext cx="5906125" cy="1109272"/>
            </a:xfrm>
            <a:prstGeom prst="rect">
              <a:avLst/>
            </a:prstGeom>
            <a:ln w="28575">
              <a:solidFill>
                <a:srgbClr val="49B5C1"/>
              </a:solidFill>
            </a:ln>
          </p:spPr>
        </p:pic>
        <p:pic>
          <p:nvPicPr>
            <p:cNvPr id="16" name="Imagen 15">
              <a:extLst>
                <a:ext uri="{FF2B5EF4-FFF2-40B4-BE49-F238E27FC236}">
                  <a16:creationId xmlns="" xmlns:a16="http://schemas.microsoft.com/office/drawing/2014/main" id="{D751251D-C715-4C86-BFE4-09087F8A3D09}"/>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4" t="41803" r="6994" b="37541"/>
            <a:stretch/>
          </p:blipFill>
          <p:spPr>
            <a:xfrm>
              <a:off x="609998" y="4753370"/>
              <a:ext cx="5906125" cy="1888760"/>
            </a:xfrm>
            <a:prstGeom prst="rect">
              <a:avLst/>
            </a:prstGeom>
            <a:ln w="28575">
              <a:solidFill>
                <a:srgbClr val="49B5C1"/>
              </a:solidFill>
            </a:ln>
          </p:spPr>
        </p:pic>
        <p:pic>
          <p:nvPicPr>
            <p:cNvPr id="22" name="Imagen 21">
              <a:extLst>
                <a:ext uri="{FF2B5EF4-FFF2-40B4-BE49-F238E27FC236}">
                  <a16:creationId xmlns="" xmlns:a16="http://schemas.microsoft.com/office/drawing/2014/main" id="{EFB1D2B7-A88C-4B5A-9F1F-B7CFEC476F63}"/>
                </a:ext>
              </a:extLst>
            </p:cNvPr>
            <p:cNvPicPr>
              <a:picLocks noChangeAspect="1"/>
            </p:cNvPicPr>
            <p:nvPr/>
          </p:nvPicPr>
          <p:blipFill rotWithShape="1">
            <a:blip r:embed="rId7">
              <a:extLst>
                <a:ext uri="{BEBA8EAE-BF5A-486C-A8C5-ECC9F3942E4B}">
                  <a14:imgProps xmlns:a14="http://schemas.microsoft.com/office/drawing/2010/main">
                    <a14:imgLayer r:embed="rId5">
                      <a14:imgEffect>
                        <a14:backgroundRemoval t="60104" b="93125" l="1806" r="99444">
                          <a14:foregroundMark x1="6806" y1="67083" x2="13333" y2="66042"/>
                          <a14:foregroundMark x1="17500" y1="73646" x2="85417" y2="79688"/>
                          <a14:foregroundMark x1="18333" y1="64271" x2="18333" y2="64271"/>
                          <a14:foregroundMark x1="14167" y1="66458" x2="14444" y2="65938"/>
                          <a14:foregroundMark x1="14444" y1="64479" x2="29028" y2="65625"/>
                          <a14:foregroundMark x1="68889" y1="64688" x2="86667" y2="64271"/>
                          <a14:foregroundMark x1="9583" y1="64479" x2="12222" y2="64479"/>
                          <a14:backgroundMark x1="7500" y1="65625" x2="6806" y2="63750"/>
                          <a14:backgroundMark x1="7500" y1="66563" x2="10278" y2="64896"/>
                          <a14:backgroundMark x1="92917" y1="66042" x2="92500" y2="63229"/>
                        </a14:backgroundRemoval>
                      </a14:imgEffect>
                      <a14:imgEffect>
                        <a14:sharpenSoften amount="50000"/>
                      </a14:imgEffect>
                    </a14:imgLayer>
                  </a14:imgProps>
                </a:ext>
                <a:ext uri="{28A0092B-C50C-407E-A947-70E740481C1C}">
                  <a14:useLocalDpi xmlns:a14="http://schemas.microsoft.com/office/drawing/2010/main" val="0"/>
                </a:ext>
              </a:extLst>
            </a:blip>
            <a:srcRect l="8634" t="62623" r="7049" b="10164"/>
            <a:stretch/>
          </p:blipFill>
          <p:spPr>
            <a:xfrm>
              <a:off x="617491" y="6642130"/>
              <a:ext cx="5898632" cy="2016364"/>
            </a:xfrm>
            <a:prstGeom prst="rect">
              <a:avLst/>
            </a:prstGeom>
            <a:ln w="28575">
              <a:solidFill>
                <a:srgbClr val="49B5C1"/>
              </a:solidFill>
            </a:ln>
          </p:spPr>
        </p:pic>
      </p:grpSp>
      <p:sp>
        <p:nvSpPr>
          <p:cNvPr id="4" name="CuadroTexto 3"/>
          <p:cNvSpPr txBox="1"/>
          <p:nvPr/>
        </p:nvSpPr>
        <p:spPr>
          <a:xfrm>
            <a:off x="4888406" y="1348466"/>
            <a:ext cx="1535561" cy="369332"/>
          </a:xfrm>
          <a:prstGeom prst="rect">
            <a:avLst/>
          </a:prstGeom>
          <a:noFill/>
        </p:spPr>
        <p:txBody>
          <a:bodyPr wrap="square" rtlCol="0">
            <a:spAutoFit/>
          </a:bodyPr>
          <a:lstStyle/>
          <a:p>
            <a:r>
              <a:rPr lang="es-MX" dirty="0" smtClean="0"/>
              <a:t>27</a:t>
            </a:r>
            <a:r>
              <a:rPr lang="es-MX" dirty="0" smtClean="0"/>
              <a:t>/05/2021</a:t>
            </a:r>
            <a:endParaRPr lang="es-MX" dirty="0"/>
          </a:p>
        </p:txBody>
      </p:sp>
      <p:sp>
        <p:nvSpPr>
          <p:cNvPr id="15" name="Conector 14"/>
          <p:cNvSpPr/>
          <p:nvPr/>
        </p:nvSpPr>
        <p:spPr>
          <a:xfrm>
            <a:off x="4430351" y="3731170"/>
            <a:ext cx="284170" cy="25656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Conector 16"/>
          <p:cNvSpPr/>
          <p:nvPr/>
        </p:nvSpPr>
        <p:spPr>
          <a:xfrm>
            <a:off x="6160463" y="3731699"/>
            <a:ext cx="241149" cy="21901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p:cNvSpPr txBox="1"/>
          <p:nvPr/>
        </p:nvSpPr>
        <p:spPr>
          <a:xfrm>
            <a:off x="2317315" y="4770240"/>
            <a:ext cx="4124904" cy="307777"/>
          </a:xfrm>
          <a:prstGeom prst="rect">
            <a:avLst/>
          </a:prstGeom>
          <a:solidFill>
            <a:schemeClr val="bg1"/>
          </a:solidFill>
        </p:spPr>
        <p:txBody>
          <a:bodyPr wrap="square" rtlCol="0">
            <a:spAutoFit/>
          </a:bodyPr>
          <a:lstStyle/>
          <a:p>
            <a:endParaRPr lang="es-MX" sz="1400" dirty="0"/>
          </a:p>
        </p:txBody>
      </p:sp>
      <p:sp>
        <p:nvSpPr>
          <p:cNvPr id="19" name="CuadroTexto 18"/>
          <p:cNvSpPr txBox="1"/>
          <p:nvPr/>
        </p:nvSpPr>
        <p:spPr>
          <a:xfrm>
            <a:off x="2327104" y="5362920"/>
            <a:ext cx="4124904" cy="1169551"/>
          </a:xfrm>
          <a:prstGeom prst="rect">
            <a:avLst/>
          </a:prstGeom>
          <a:solidFill>
            <a:schemeClr val="bg1"/>
          </a:solidFill>
        </p:spPr>
        <p:txBody>
          <a:bodyPr wrap="square" rtlCol="0">
            <a:spAutoFit/>
          </a:bodyPr>
          <a:lstStyle/>
          <a:p>
            <a:r>
              <a:rPr lang="es-MX" sz="1400" dirty="0" smtClean="0"/>
              <a:t>Los padres de familia tienen la oportunidad de mandar todas las evidencias de las semanas el día viernes. </a:t>
            </a:r>
          </a:p>
          <a:p>
            <a:endParaRPr lang="es-MX" sz="1400" dirty="0"/>
          </a:p>
          <a:p>
            <a:endParaRPr lang="es-MX" sz="1400" dirty="0"/>
          </a:p>
        </p:txBody>
      </p:sp>
      <p:sp>
        <p:nvSpPr>
          <p:cNvPr id="20" name="Conector 19"/>
          <p:cNvSpPr/>
          <p:nvPr/>
        </p:nvSpPr>
        <p:spPr>
          <a:xfrm>
            <a:off x="5507411" y="2401973"/>
            <a:ext cx="297550" cy="1957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CuadroTexto 17"/>
          <p:cNvSpPr txBox="1"/>
          <p:nvPr/>
        </p:nvSpPr>
        <p:spPr>
          <a:xfrm>
            <a:off x="610645" y="7028192"/>
            <a:ext cx="5831573" cy="1600438"/>
          </a:xfrm>
          <a:prstGeom prst="rect">
            <a:avLst/>
          </a:prstGeom>
          <a:solidFill>
            <a:schemeClr val="bg1"/>
          </a:solidFill>
        </p:spPr>
        <p:txBody>
          <a:bodyPr wrap="square" rtlCol="0">
            <a:spAutoFit/>
          </a:bodyPr>
          <a:lstStyle/>
          <a:p>
            <a:r>
              <a:rPr lang="es-MX" sz="1400" dirty="0" smtClean="0"/>
              <a:t>El día de hoy en el programa de aprende en clase se trabajo con el campo de pensamiento matemático, donde se hizo énfasis en el uso de las expresiones temporales y representaciones graficas para explicar sucesiones de eventos. Como actividad complementaria se les solicito a los alumnos que recordaran que acciones habían echo un día anterior y que mediante dibujos o recortes las representaban en orden, desde que se despiertan hasta el momento en el que se fueron a dormir.  </a:t>
            </a:r>
            <a:endParaRPr lang="es-MX" sz="1400" dirty="0"/>
          </a:p>
        </p:txBody>
      </p:sp>
    </p:spTree>
    <p:extLst>
      <p:ext uri="{BB962C8B-B14F-4D97-AF65-F5344CB8AC3E}">
        <p14:creationId xmlns:p14="http://schemas.microsoft.com/office/powerpoint/2010/main" val="4213841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17336</TotalTime>
  <Words>369</Words>
  <Application>Microsoft Office PowerPoint</Application>
  <PresentationFormat>Carta (216 x 279 mm)</PresentationFormat>
  <Paragraphs>17</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Calibri</vt:lpstr>
      <vt:lpstr>Calibri Light</vt:lpstr>
      <vt:lpstr>Ink Free</vt:lpstr>
      <vt:lpstr>Wingdings</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Brandon Castillo Martínez</dc:creator>
  <cp:lastModifiedBy>Acer</cp:lastModifiedBy>
  <cp:revision>94</cp:revision>
  <dcterms:created xsi:type="dcterms:W3CDTF">2020-10-05T15:20:07Z</dcterms:created>
  <dcterms:modified xsi:type="dcterms:W3CDTF">2021-05-28T04:49:36Z</dcterms:modified>
</cp:coreProperties>
</file>