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7920038" cy="10080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5" userDrawn="1">
          <p15:clr>
            <a:srgbClr val="A4A3A4"/>
          </p15:clr>
        </p15:guide>
        <p15:guide id="2" pos="24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38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010" y="-984"/>
      </p:cViewPr>
      <p:guideLst>
        <p:guide orient="horz" pos="3175"/>
        <p:guide pos="24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03" y="1649770"/>
            <a:ext cx="6732032" cy="3509551"/>
          </a:xfrm>
        </p:spPr>
        <p:txBody>
          <a:bodyPr anchor="b"/>
          <a:lstStyle>
            <a:lvl1pPr algn="ctr">
              <a:defRPr sz="5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005" y="5294662"/>
            <a:ext cx="5940029" cy="2433817"/>
          </a:xfrm>
        </p:spPr>
        <p:txBody>
          <a:bodyPr/>
          <a:lstStyle>
            <a:lvl1pPr marL="0" indent="0" algn="ctr">
              <a:buNone/>
              <a:defRPr sz="2079"/>
            </a:lvl1pPr>
            <a:lvl2pPr marL="395981" indent="0" algn="ctr">
              <a:buNone/>
              <a:defRPr sz="1732"/>
            </a:lvl2pPr>
            <a:lvl3pPr marL="791962" indent="0" algn="ctr">
              <a:buNone/>
              <a:defRPr sz="1559"/>
            </a:lvl3pPr>
            <a:lvl4pPr marL="1187943" indent="0" algn="ctr">
              <a:buNone/>
              <a:defRPr sz="1386"/>
            </a:lvl4pPr>
            <a:lvl5pPr marL="1583924" indent="0" algn="ctr">
              <a:buNone/>
              <a:defRPr sz="1386"/>
            </a:lvl5pPr>
            <a:lvl6pPr marL="1979905" indent="0" algn="ctr">
              <a:buNone/>
              <a:defRPr sz="1386"/>
            </a:lvl6pPr>
            <a:lvl7pPr marL="2375886" indent="0" algn="ctr">
              <a:buNone/>
              <a:defRPr sz="1386"/>
            </a:lvl7pPr>
            <a:lvl8pPr marL="2771866" indent="0" algn="ctr">
              <a:buNone/>
              <a:defRPr sz="1386"/>
            </a:lvl8pPr>
            <a:lvl9pPr marL="3167847" indent="0" algn="ctr">
              <a:buNone/>
              <a:defRPr sz="1386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D6C6-EAE0-4CAA-BCA8-6042128F3AF7}" type="datetimeFigureOut">
              <a:rPr lang="es-MX" smtClean="0"/>
              <a:t>27/05/2021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110B-9035-4AFD-9251-99CD17C2A2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168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D6C6-EAE0-4CAA-BCA8-6042128F3AF7}" type="datetimeFigureOut">
              <a:rPr lang="es-MX" smtClean="0"/>
              <a:t>27/05/2021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110B-9035-4AFD-9251-99CD17C2A2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269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7778" y="536700"/>
            <a:ext cx="1707758" cy="854286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503" y="536700"/>
            <a:ext cx="5024274" cy="854286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D6C6-EAE0-4CAA-BCA8-6042128F3AF7}" type="datetimeFigureOut">
              <a:rPr lang="es-MX" smtClean="0"/>
              <a:t>27/05/2021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110B-9035-4AFD-9251-99CD17C2A2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842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D6C6-EAE0-4CAA-BCA8-6042128F3AF7}" type="datetimeFigureOut">
              <a:rPr lang="es-MX" smtClean="0"/>
              <a:t>27/05/2021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110B-9035-4AFD-9251-99CD17C2A2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096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78" y="2513159"/>
            <a:ext cx="6831033" cy="4193259"/>
          </a:xfrm>
        </p:spPr>
        <p:txBody>
          <a:bodyPr anchor="b"/>
          <a:lstStyle>
            <a:lvl1pPr>
              <a:defRPr sz="5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378" y="6746088"/>
            <a:ext cx="6831033" cy="2205136"/>
          </a:xfrm>
        </p:spPr>
        <p:txBody>
          <a:bodyPr/>
          <a:lstStyle>
            <a:lvl1pPr marL="0" indent="0">
              <a:buNone/>
              <a:defRPr sz="2079">
                <a:solidFill>
                  <a:schemeClr val="tx1"/>
                </a:solidFill>
              </a:defRPr>
            </a:lvl1pPr>
            <a:lvl2pPr marL="395981" indent="0">
              <a:buNone/>
              <a:defRPr sz="1732">
                <a:solidFill>
                  <a:schemeClr val="tx1">
                    <a:tint val="75000"/>
                  </a:schemeClr>
                </a:solidFill>
              </a:defRPr>
            </a:lvl2pPr>
            <a:lvl3pPr marL="79196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3pPr>
            <a:lvl4pPr marL="1187943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4pPr>
            <a:lvl5pPr marL="1583924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5pPr>
            <a:lvl6pPr marL="1979905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6pPr>
            <a:lvl7pPr marL="2375886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7pPr>
            <a:lvl8pPr marL="2771866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8pPr>
            <a:lvl9pPr marL="3167847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D6C6-EAE0-4CAA-BCA8-6042128F3AF7}" type="datetimeFigureOut">
              <a:rPr lang="es-MX" smtClean="0"/>
              <a:t>27/05/2021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110B-9035-4AFD-9251-99CD17C2A2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91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03" y="2683500"/>
            <a:ext cx="3366016" cy="639606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9519" y="2683500"/>
            <a:ext cx="3366016" cy="639606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D6C6-EAE0-4CAA-BCA8-6042128F3AF7}" type="datetimeFigureOut">
              <a:rPr lang="es-MX" smtClean="0"/>
              <a:t>27/05/2021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110B-9035-4AFD-9251-99CD17C2A2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635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536702"/>
            <a:ext cx="6831033" cy="194845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535" y="2471154"/>
            <a:ext cx="3350547" cy="1211074"/>
          </a:xfrm>
        </p:spPr>
        <p:txBody>
          <a:bodyPr anchor="b"/>
          <a:lstStyle>
            <a:lvl1pPr marL="0" indent="0">
              <a:buNone/>
              <a:defRPr sz="2079" b="1"/>
            </a:lvl1pPr>
            <a:lvl2pPr marL="395981" indent="0">
              <a:buNone/>
              <a:defRPr sz="1732" b="1"/>
            </a:lvl2pPr>
            <a:lvl3pPr marL="791962" indent="0">
              <a:buNone/>
              <a:defRPr sz="1559" b="1"/>
            </a:lvl3pPr>
            <a:lvl4pPr marL="1187943" indent="0">
              <a:buNone/>
              <a:defRPr sz="1386" b="1"/>
            </a:lvl4pPr>
            <a:lvl5pPr marL="1583924" indent="0">
              <a:buNone/>
              <a:defRPr sz="1386" b="1"/>
            </a:lvl5pPr>
            <a:lvl6pPr marL="1979905" indent="0">
              <a:buNone/>
              <a:defRPr sz="1386" b="1"/>
            </a:lvl6pPr>
            <a:lvl7pPr marL="2375886" indent="0">
              <a:buNone/>
              <a:defRPr sz="1386" b="1"/>
            </a:lvl7pPr>
            <a:lvl8pPr marL="2771866" indent="0">
              <a:buNone/>
              <a:defRPr sz="1386" b="1"/>
            </a:lvl8pPr>
            <a:lvl9pPr marL="3167847" indent="0">
              <a:buNone/>
              <a:defRPr sz="138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535" y="3682228"/>
            <a:ext cx="3350547" cy="54160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9520" y="2471154"/>
            <a:ext cx="3367048" cy="1211074"/>
          </a:xfrm>
        </p:spPr>
        <p:txBody>
          <a:bodyPr anchor="b"/>
          <a:lstStyle>
            <a:lvl1pPr marL="0" indent="0">
              <a:buNone/>
              <a:defRPr sz="2079" b="1"/>
            </a:lvl1pPr>
            <a:lvl2pPr marL="395981" indent="0">
              <a:buNone/>
              <a:defRPr sz="1732" b="1"/>
            </a:lvl2pPr>
            <a:lvl3pPr marL="791962" indent="0">
              <a:buNone/>
              <a:defRPr sz="1559" b="1"/>
            </a:lvl3pPr>
            <a:lvl4pPr marL="1187943" indent="0">
              <a:buNone/>
              <a:defRPr sz="1386" b="1"/>
            </a:lvl4pPr>
            <a:lvl5pPr marL="1583924" indent="0">
              <a:buNone/>
              <a:defRPr sz="1386" b="1"/>
            </a:lvl5pPr>
            <a:lvl6pPr marL="1979905" indent="0">
              <a:buNone/>
              <a:defRPr sz="1386" b="1"/>
            </a:lvl6pPr>
            <a:lvl7pPr marL="2375886" indent="0">
              <a:buNone/>
              <a:defRPr sz="1386" b="1"/>
            </a:lvl7pPr>
            <a:lvl8pPr marL="2771866" indent="0">
              <a:buNone/>
              <a:defRPr sz="1386" b="1"/>
            </a:lvl8pPr>
            <a:lvl9pPr marL="3167847" indent="0">
              <a:buNone/>
              <a:defRPr sz="138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9520" y="3682228"/>
            <a:ext cx="3367048" cy="54160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D6C6-EAE0-4CAA-BCA8-6042128F3AF7}" type="datetimeFigureOut">
              <a:rPr lang="es-MX" smtClean="0"/>
              <a:t>27/05/2021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110B-9035-4AFD-9251-99CD17C2A2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34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D6C6-EAE0-4CAA-BCA8-6042128F3AF7}" type="datetimeFigureOut">
              <a:rPr lang="es-MX" smtClean="0"/>
              <a:t>27/05/2021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110B-9035-4AFD-9251-99CD17C2A2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045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D6C6-EAE0-4CAA-BCA8-6042128F3AF7}" type="datetimeFigureOut">
              <a:rPr lang="es-MX" smtClean="0"/>
              <a:t>27/05/2021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110B-9035-4AFD-9251-99CD17C2A2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268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672042"/>
            <a:ext cx="2554418" cy="2352146"/>
          </a:xfrm>
        </p:spPr>
        <p:txBody>
          <a:bodyPr anchor="b"/>
          <a:lstStyle>
            <a:lvl1pPr>
              <a:defRPr sz="277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048" y="1451426"/>
            <a:ext cx="4009519" cy="7163777"/>
          </a:xfrm>
        </p:spPr>
        <p:txBody>
          <a:bodyPr/>
          <a:lstStyle>
            <a:lvl1pPr>
              <a:defRPr sz="2772"/>
            </a:lvl1pPr>
            <a:lvl2pPr>
              <a:defRPr sz="2425"/>
            </a:lvl2pPr>
            <a:lvl3pPr>
              <a:defRPr sz="2079"/>
            </a:lvl3pPr>
            <a:lvl4pPr>
              <a:defRPr sz="1732"/>
            </a:lvl4pPr>
            <a:lvl5pPr>
              <a:defRPr sz="1732"/>
            </a:lvl5pPr>
            <a:lvl6pPr>
              <a:defRPr sz="1732"/>
            </a:lvl6pPr>
            <a:lvl7pPr>
              <a:defRPr sz="1732"/>
            </a:lvl7pPr>
            <a:lvl8pPr>
              <a:defRPr sz="1732"/>
            </a:lvl8pPr>
            <a:lvl9pPr>
              <a:defRPr sz="17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534" y="3024188"/>
            <a:ext cx="2554418" cy="5602681"/>
          </a:xfrm>
        </p:spPr>
        <p:txBody>
          <a:bodyPr/>
          <a:lstStyle>
            <a:lvl1pPr marL="0" indent="0">
              <a:buNone/>
              <a:defRPr sz="1386"/>
            </a:lvl1pPr>
            <a:lvl2pPr marL="395981" indent="0">
              <a:buNone/>
              <a:defRPr sz="1213"/>
            </a:lvl2pPr>
            <a:lvl3pPr marL="791962" indent="0">
              <a:buNone/>
              <a:defRPr sz="1039"/>
            </a:lvl3pPr>
            <a:lvl4pPr marL="1187943" indent="0">
              <a:buNone/>
              <a:defRPr sz="866"/>
            </a:lvl4pPr>
            <a:lvl5pPr marL="1583924" indent="0">
              <a:buNone/>
              <a:defRPr sz="866"/>
            </a:lvl5pPr>
            <a:lvl6pPr marL="1979905" indent="0">
              <a:buNone/>
              <a:defRPr sz="866"/>
            </a:lvl6pPr>
            <a:lvl7pPr marL="2375886" indent="0">
              <a:buNone/>
              <a:defRPr sz="866"/>
            </a:lvl7pPr>
            <a:lvl8pPr marL="2771866" indent="0">
              <a:buNone/>
              <a:defRPr sz="866"/>
            </a:lvl8pPr>
            <a:lvl9pPr marL="3167847" indent="0">
              <a:buNone/>
              <a:defRPr sz="86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D6C6-EAE0-4CAA-BCA8-6042128F3AF7}" type="datetimeFigureOut">
              <a:rPr lang="es-MX" smtClean="0"/>
              <a:t>27/05/2021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110B-9035-4AFD-9251-99CD17C2A2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081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672042"/>
            <a:ext cx="2554418" cy="2352146"/>
          </a:xfrm>
        </p:spPr>
        <p:txBody>
          <a:bodyPr anchor="b"/>
          <a:lstStyle>
            <a:lvl1pPr>
              <a:defRPr sz="277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7048" y="1451426"/>
            <a:ext cx="4009519" cy="7163777"/>
          </a:xfrm>
        </p:spPr>
        <p:txBody>
          <a:bodyPr anchor="t"/>
          <a:lstStyle>
            <a:lvl1pPr marL="0" indent="0">
              <a:buNone/>
              <a:defRPr sz="2772"/>
            </a:lvl1pPr>
            <a:lvl2pPr marL="395981" indent="0">
              <a:buNone/>
              <a:defRPr sz="2425"/>
            </a:lvl2pPr>
            <a:lvl3pPr marL="791962" indent="0">
              <a:buNone/>
              <a:defRPr sz="2079"/>
            </a:lvl3pPr>
            <a:lvl4pPr marL="1187943" indent="0">
              <a:buNone/>
              <a:defRPr sz="1732"/>
            </a:lvl4pPr>
            <a:lvl5pPr marL="1583924" indent="0">
              <a:buNone/>
              <a:defRPr sz="1732"/>
            </a:lvl5pPr>
            <a:lvl6pPr marL="1979905" indent="0">
              <a:buNone/>
              <a:defRPr sz="1732"/>
            </a:lvl6pPr>
            <a:lvl7pPr marL="2375886" indent="0">
              <a:buNone/>
              <a:defRPr sz="1732"/>
            </a:lvl7pPr>
            <a:lvl8pPr marL="2771866" indent="0">
              <a:buNone/>
              <a:defRPr sz="1732"/>
            </a:lvl8pPr>
            <a:lvl9pPr marL="3167847" indent="0">
              <a:buNone/>
              <a:defRPr sz="1732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534" y="3024188"/>
            <a:ext cx="2554418" cy="5602681"/>
          </a:xfrm>
        </p:spPr>
        <p:txBody>
          <a:bodyPr/>
          <a:lstStyle>
            <a:lvl1pPr marL="0" indent="0">
              <a:buNone/>
              <a:defRPr sz="1386"/>
            </a:lvl1pPr>
            <a:lvl2pPr marL="395981" indent="0">
              <a:buNone/>
              <a:defRPr sz="1213"/>
            </a:lvl2pPr>
            <a:lvl3pPr marL="791962" indent="0">
              <a:buNone/>
              <a:defRPr sz="1039"/>
            </a:lvl3pPr>
            <a:lvl4pPr marL="1187943" indent="0">
              <a:buNone/>
              <a:defRPr sz="866"/>
            </a:lvl4pPr>
            <a:lvl5pPr marL="1583924" indent="0">
              <a:buNone/>
              <a:defRPr sz="866"/>
            </a:lvl5pPr>
            <a:lvl6pPr marL="1979905" indent="0">
              <a:buNone/>
              <a:defRPr sz="866"/>
            </a:lvl6pPr>
            <a:lvl7pPr marL="2375886" indent="0">
              <a:buNone/>
              <a:defRPr sz="866"/>
            </a:lvl7pPr>
            <a:lvl8pPr marL="2771866" indent="0">
              <a:buNone/>
              <a:defRPr sz="866"/>
            </a:lvl8pPr>
            <a:lvl9pPr marL="3167847" indent="0">
              <a:buNone/>
              <a:defRPr sz="86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D6C6-EAE0-4CAA-BCA8-6042128F3AF7}" type="datetimeFigureOut">
              <a:rPr lang="es-MX" smtClean="0"/>
              <a:t>27/05/2021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110B-9035-4AFD-9251-99CD17C2A2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0751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503" y="536702"/>
            <a:ext cx="6831033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03" y="2683500"/>
            <a:ext cx="6831033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502" y="9343248"/>
            <a:ext cx="1782009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5D6C6-EAE0-4CAA-BCA8-6042128F3AF7}" type="datetimeFigureOut">
              <a:rPr lang="es-MX" smtClean="0"/>
              <a:t>27/05/2021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3513" y="9343248"/>
            <a:ext cx="2673013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93527" y="9343248"/>
            <a:ext cx="1782009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1110B-9035-4AFD-9251-99CD17C2A21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101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91962" rtl="0" eaLnBrk="1" latinLnBrk="0" hangingPunct="1">
        <a:lnSpc>
          <a:spcPct val="90000"/>
        </a:lnSpc>
        <a:spcBef>
          <a:spcPct val="0"/>
        </a:spcBef>
        <a:buNone/>
        <a:defRPr sz="3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990" indent="-197990" algn="l" defTabSz="791962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2425" kern="1200">
          <a:solidFill>
            <a:schemeClr val="tx1"/>
          </a:solidFill>
          <a:latin typeface="+mn-lt"/>
          <a:ea typeface="+mn-ea"/>
          <a:cs typeface="+mn-cs"/>
        </a:defRPr>
      </a:lvl1pPr>
      <a:lvl2pPr marL="593971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989952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732" kern="1200">
          <a:solidFill>
            <a:schemeClr val="tx1"/>
          </a:solidFill>
          <a:latin typeface="+mn-lt"/>
          <a:ea typeface="+mn-ea"/>
          <a:cs typeface="+mn-cs"/>
        </a:defRPr>
      </a:lvl3pPr>
      <a:lvl4pPr marL="1385933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781914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2177895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573876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969857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365838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1pPr>
      <a:lvl2pPr marL="395981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2pPr>
      <a:lvl3pPr marL="791962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187943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583924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1979905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375886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771866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167847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5D5603C-13B0-47CB-87A7-911976505E4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282270" y="1168073"/>
            <a:ext cx="6457586" cy="6850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4864214-8F64-4B83-A5DE-92592901AB2D}"/>
              </a:ext>
            </a:extLst>
          </p:cNvPr>
          <p:cNvSpPr/>
          <p:nvPr/>
        </p:nvSpPr>
        <p:spPr>
          <a:xfrm>
            <a:off x="312131" y="194698"/>
            <a:ext cx="3654205" cy="567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4982" indent="-314982">
              <a:buFont typeface="Wingdings" panose="05000000000000000000" pitchFamily="2" charset="2"/>
              <a:buChar char="Ø"/>
            </a:pPr>
            <a:r>
              <a:rPr lang="es-MX" sz="3086" dirty="0">
                <a:solidFill>
                  <a:schemeClr val="accent1"/>
                </a:solidFill>
                <a:latin typeface="Ink Free" panose="03080402000500000000" pitchFamily="66" charset="0"/>
              </a:rPr>
              <a:t>Diario de la alumna</a:t>
            </a:r>
            <a:endParaRPr lang="es-MX" sz="3086" dirty="0">
              <a:solidFill>
                <a:schemeClr val="accent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0FF41B-9B3F-4FA2-9299-43298DB9BACA}"/>
              </a:ext>
            </a:extLst>
          </p:cNvPr>
          <p:cNvSpPr txBox="1"/>
          <p:nvPr/>
        </p:nvSpPr>
        <p:spPr>
          <a:xfrm>
            <a:off x="312130" y="717371"/>
            <a:ext cx="3622402" cy="131369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sz="1984" dirty="0"/>
          </a:p>
          <a:p>
            <a:pPr algn="ctr"/>
            <a:endParaRPr lang="es-MX" sz="1984" dirty="0"/>
          </a:p>
          <a:p>
            <a:pPr algn="ctr"/>
            <a:endParaRPr lang="es-MX" sz="1984" dirty="0"/>
          </a:p>
          <a:p>
            <a:pPr algn="ctr"/>
            <a:endParaRPr lang="es-MX" sz="1984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1E30FC-BE54-4826-9475-239779B5B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1" y="7020310"/>
            <a:ext cx="1186019" cy="289629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F8060AB-7111-4017-88B0-763536F4DFBB}"/>
              </a:ext>
            </a:extLst>
          </p:cNvPr>
          <p:cNvSpPr txBox="1"/>
          <p:nvPr/>
        </p:nvSpPr>
        <p:spPr>
          <a:xfrm>
            <a:off x="4307085" y="109881"/>
            <a:ext cx="3518009" cy="131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984" b="1" dirty="0">
                <a:latin typeface="Ink Free" panose="03080402000500000000" pitchFamily="66" charset="0"/>
              </a:rPr>
              <a:t>La asistencia las jornadas de práctica se corroborara con la actividad de entrega de diario a diario en escuela en red 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F03A648-E19F-4915-87A9-6D2BC0412280}"/>
              </a:ext>
            </a:extLst>
          </p:cNvPr>
          <p:cNvSpPr/>
          <p:nvPr/>
        </p:nvSpPr>
        <p:spPr>
          <a:xfrm>
            <a:off x="990753" y="5824399"/>
            <a:ext cx="6833033" cy="4139158"/>
          </a:xfrm>
          <a:prstGeom prst="roundRect">
            <a:avLst>
              <a:gd name="adj" fmla="val 342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84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E7D9CD1-1E57-4568-B83A-9669B52643D8}"/>
              </a:ext>
            </a:extLst>
          </p:cNvPr>
          <p:cNvSpPr/>
          <p:nvPr/>
        </p:nvSpPr>
        <p:spPr>
          <a:xfrm>
            <a:off x="179575" y="772900"/>
            <a:ext cx="37782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rgbClr val="0070C0"/>
                </a:solidFill>
                <a:latin typeface="Ink Free" panose="03080402000500000000" pitchFamily="66" charset="0"/>
              </a:rPr>
              <a:t>Jardín de niños Ramón G. Bonfil</a:t>
            </a:r>
          </a:p>
          <a:p>
            <a:pPr algn="ctr"/>
            <a:r>
              <a:rPr lang="es-MX" b="1" dirty="0">
                <a:solidFill>
                  <a:srgbClr val="0070C0"/>
                </a:solidFill>
                <a:latin typeface="Ink Free" panose="03080402000500000000" pitchFamily="66" charset="0"/>
              </a:rPr>
              <a:t>2° y 3° B</a:t>
            </a:r>
          </a:p>
          <a:p>
            <a:pPr algn="ctr"/>
            <a:r>
              <a:rPr lang="es-MX" b="1" dirty="0">
                <a:solidFill>
                  <a:srgbClr val="0070C0"/>
                </a:solidFill>
                <a:latin typeface="Ink Free" panose="03080402000500000000" pitchFamily="66" charset="0"/>
              </a:rPr>
              <a:t>Educadora practicante: Belén Zapata Castillo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5769379-B2AD-4AD9-AEAA-F65BD3C27A6B}"/>
              </a:ext>
            </a:extLst>
          </p:cNvPr>
          <p:cNvSpPr/>
          <p:nvPr/>
        </p:nvSpPr>
        <p:spPr>
          <a:xfrm rot="21416216">
            <a:off x="5879099" y="1436856"/>
            <a:ext cx="1784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latin typeface="Berlin Sans FB" panose="020E0602020502020306" pitchFamily="34" charset="0"/>
              </a:rPr>
              <a:t>27/05/2021</a:t>
            </a: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9B4F683B-67EA-4D82-AC18-924372578478}"/>
              </a:ext>
            </a:extLst>
          </p:cNvPr>
          <p:cNvSpPr/>
          <p:nvPr/>
        </p:nvSpPr>
        <p:spPr>
          <a:xfrm>
            <a:off x="6466327" y="2226063"/>
            <a:ext cx="266681" cy="2709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100" dirty="0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FCDE360B-A831-474D-B2C4-2CF27B8F51FF}"/>
              </a:ext>
            </a:extLst>
          </p:cNvPr>
          <p:cNvSpPr/>
          <p:nvPr/>
        </p:nvSpPr>
        <p:spPr>
          <a:xfrm>
            <a:off x="5425220" y="3257625"/>
            <a:ext cx="266681" cy="2709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1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5723EB-62FC-4D09-A30E-A76084042566}"/>
              </a:ext>
            </a:extLst>
          </p:cNvPr>
          <p:cNvSpPr txBox="1"/>
          <p:nvPr/>
        </p:nvSpPr>
        <p:spPr>
          <a:xfrm>
            <a:off x="6707826" y="4902502"/>
            <a:ext cx="75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Berlin Sans FB" panose="020E0602020502020306" pitchFamily="34" charset="0"/>
              </a:rPr>
              <a:t>28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1221EFD-E84F-4E31-8F5F-94BC6FAA5E09}"/>
              </a:ext>
            </a:extLst>
          </p:cNvPr>
          <p:cNvSpPr/>
          <p:nvPr/>
        </p:nvSpPr>
        <p:spPr>
          <a:xfrm>
            <a:off x="6896317" y="4008575"/>
            <a:ext cx="38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>
                <a:latin typeface="Berlin Sans FB" panose="020E0602020502020306" pitchFamily="34" charset="0"/>
              </a:rPr>
              <a:t>5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41D1DCF-5762-4A14-81C7-B4A56C46B654}"/>
              </a:ext>
            </a:extLst>
          </p:cNvPr>
          <p:cNvSpPr/>
          <p:nvPr/>
        </p:nvSpPr>
        <p:spPr>
          <a:xfrm>
            <a:off x="6871471" y="4403748"/>
            <a:ext cx="429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>
                <a:latin typeface="Berlin Sans FB" panose="020E0602020502020306" pitchFamily="34" charset="0"/>
              </a:rPr>
              <a:t>0</a:t>
            </a:r>
          </a:p>
        </p:txBody>
      </p:sp>
      <p:sp>
        <p:nvSpPr>
          <p:cNvPr id="23" name="Signo de multiplicación 22">
            <a:extLst>
              <a:ext uri="{FF2B5EF4-FFF2-40B4-BE49-F238E27FC236}">
                <a16:creationId xmlns:a16="http://schemas.microsoft.com/office/drawing/2014/main" id="{1DAADB8F-4B68-4682-AAE2-817641B12E63}"/>
              </a:ext>
            </a:extLst>
          </p:cNvPr>
          <p:cNvSpPr/>
          <p:nvPr/>
        </p:nvSpPr>
        <p:spPr>
          <a:xfrm>
            <a:off x="5425220" y="3552744"/>
            <a:ext cx="266681" cy="2709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100" dirty="0"/>
          </a:p>
        </p:txBody>
      </p:sp>
      <p:sp>
        <p:nvSpPr>
          <p:cNvPr id="25" name="Signo de multiplicación 24">
            <a:extLst>
              <a:ext uri="{FF2B5EF4-FFF2-40B4-BE49-F238E27FC236}">
                <a16:creationId xmlns:a16="http://schemas.microsoft.com/office/drawing/2014/main" id="{C2F73701-1C6C-4C9B-908B-0DB30426F552}"/>
              </a:ext>
            </a:extLst>
          </p:cNvPr>
          <p:cNvSpPr/>
          <p:nvPr/>
        </p:nvSpPr>
        <p:spPr>
          <a:xfrm>
            <a:off x="7080001" y="3818793"/>
            <a:ext cx="266681" cy="2709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10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3DB1E1A-2291-4E8C-BE08-60198FCCE93E}"/>
              </a:ext>
            </a:extLst>
          </p:cNvPr>
          <p:cNvSpPr/>
          <p:nvPr/>
        </p:nvSpPr>
        <p:spPr>
          <a:xfrm>
            <a:off x="6190924" y="3736832"/>
            <a:ext cx="1068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latin typeface="Berlin Sans FB" panose="020E0602020502020306" pitchFamily="34" charset="0"/>
              </a:rPr>
              <a:t>Meet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314528C-1793-4395-A3EA-A7E4AE583B1D}"/>
              </a:ext>
            </a:extLst>
          </p:cNvPr>
          <p:cNvSpPr txBox="1"/>
          <p:nvPr/>
        </p:nvSpPr>
        <p:spPr>
          <a:xfrm>
            <a:off x="1593888" y="5739616"/>
            <a:ext cx="5958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0496B9"/>
                </a:solidFill>
                <a:latin typeface="Berlin Sans FB" panose="020E0602020502020306" pitchFamily="34" charset="0"/>
              </a:rPr>
              <a:t>De la intervención de la clase virtual reflexiona acerca de: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19A5919-D5CF-4FC2-BCC7-10FD56AFF703}"/>
              </a:ext>
            </a:extLst>
          </p:cNvPr>
          <p:cNvSpPr/>
          <p:nvPr/>
        </p:nvSpPr>
        <p:spPr>
          <a:xfrm>
            <a:off x="966738" y="5947707"/>
            <a:ext cx="68570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>
                <a:solidFill>
                  <a:schemeClr val="accent1"/>
                </a:solidFill>
                <a:latin typeface="Berlin Sans FB" panose="020E0602020502020306" pitchFamily="34" charset="0"/>
              </a:rPr>
              <a:t>¿Cómo desarrolle la clase?</a:t>
            </a:r>
          </a:p>
          <a:p>
            <a:r>
              <a:rPr lang="es-MX" sz="1000" dirty="0">
                <a:latin typeface="Berlin Sans FB" panose="020E0602020502020306" pitchFamily="34" charset="0"/>
              </a:rPr>
              <a:t>Inicié la clase con la fecha, repase los días que ya han pasado y dando la oportunidad para que los niños identificaran que cartel corresponde. </a:t>
            </a:r>
          </a:p>
          <a:p>
            <a:r>
              <a:rPr lang="es-MX" sz="1000" dirty="0">
                <a:latin typeface="Berlin Sans FB" panose="020E0602020502020306" pitchFamily="34" charset="0"/>
              </a:rPr>
              <a:t>Con la tarjetas de números que usaron el lunes, les pedí que formaran el numero 27. Para el mes, repasamos las letras y comentamos algo que inicie con esa letra. </a:t>
            </a:r>
          </a:p>
          <a:p>
            <a:r>
              <a:rPr lang="es-MX" sz="1000" dirty="0">
                <a:latin typeface="Berlin Sans FB" panose="020E0602020502020306" pitchFamily="34" charset="0"/>
              </a:rPr>
              <a:t>Mostré tarjetas con los números del 0 al 10 y ellos me iban diciendo que numero era, todos los alumnos los identificaron. Luego pegue cada tarjeta en el pizarrón siguiendo un orden, les pedí que me dijeran que numero seguía. </a:t>
            </a:r>
          </a:p>
          <a:p>
            <a:r>
              <a:rPr lang="es-MX" sz="1000" dirty="0">
                <a:latin typeface="Berlin Sans FB" panose="020E0602020502020306" pitchFamily="34" charset="0"/>
              </a:rPr>
              <a:t>Enseñé algunos juguetes y comentamos cuales había, cuantos y si eran muchos o pocos. Realicé colecciones juntando todas las plastilinas, las volvimos a contar y les dije un problema en donde tenían que agregar. Usaron su ábaco y respondieron correctamente.</a:t>
            </a:r>
          </a:p>
          <a:p>
            <a:r>
              <a:rPr lang="es-MX" sz="1000" dirty="0">
                <a:latin typeface="Berlin Sans FB" panose="020E0602020502020306" pitchFamily="34" charset="0"/>
              </a:rPr>
              <a:t>Pregunté que otra colección podríamos hacer, no respondieron así que propuse hacer una con base al color, y así junté los juguetes de color azul, los contamos y pusimos el numero correspondiente.</a:t>
            </a:r>
          </a:p>
          <a:p>
            <a:r>
              <a:rPr lang="es-MX" sz="1000" dirty="0">
                <a:latin typeface="Berlin Sans FB" panose="020E0602020502020306" pitchFamily="34" charset="0"/>
              </a:rPr>
              <a:t>Pedí que me comentaran que juguetes tenían, y les di la indicación que realizaran colecciones. Algunos las hicieron por tipo o por colores. Un alumno no tenia juguetes, así que comente que podíamos hacer colecciones de muchas cosas, no solamente de juguetes. Después hizo colección de fichas y pinzas para la ropa. Cuando ya todos tenían sus colecciones, les pregunté cuantos objetos tenía cada colección que habían hecho. </a:t>
            </a:r>
          </a:p>
          <a:p>
            <a:r>
              <a:rPr lang="es-MX" sz="1000" dirty="0">
                <a:latin typeface="Berlin Sans FB" panose="020E0602020502020306" pitchFamily="34" charset="0"/>
              </a:rPr>
              <a:t>Di las indicaciones de la ficha de trabajo, mientras la realizaban les iba preguntando como iban, les ayudé en lo que venia que batallaban y constantemente les decía que iban muy bien. </a:t>
            </a:r>
          </a:p>
          <a:p>
            <a:r>
              <a:rPr lang="es-MX" sz="1000" dirty="0">
                <a:latin typeface="Berlin Sans FB" panose="020E0602020502020306" pitchFamily="34" charset="0"/>
              </a:rPr>
              <a:t>Al terminar la ficha de trabajo les pedí que me dijeran cuantas colecciones habían hecho y cuantos objetos tenia cada colección. Cuando estábamos realizando la ficha de trabajo, por cuestiones de internet se desconectaron dos alumno y unos minutos después se desconectó un niño porque su dispositivo se quedó sin batería.</a:t>
            </a:r>
          </a:p>
          <a:p>
            <a:r>
              <a:rPr lang="es-MX" sz="1000" dirty="0">
                <a:solidFill>
                  <a:schemeClr val="accent1"/>
                </a:solidFill>
                <a:latin typeface="Berlin Sans FB" panose="020E0602020502020306" pitchFamily="34" charset="0"/>
              </a:rPr>
              <a:t>¿Que mejoras puedo realizar?</a:t>
            </a:r>
            <a:endParaRPr lang="es-MX" sz="1000" dirty="0">
              <a:latin typeface="Berlin Sans FB" panose="020E0602020502020306" pitchFamily="34" charset="0"/>
            </a:endParaRPr>
          </a:p>
          <a:p>
            <a:r>
              <a:rPr lang="es-MX" sz="1000" dirty="0">
                <a:latin typeface="Berlin Sans FB" panose="020E0602020502020306" pitchFamily="34" charset="0"/>
              </a:rPr>
              <a:t>Pedir participación a cada alumno para que no hablen todos al mismo tiempo, y se pueda escuchar y entender.</a:t>
            </a:r>
          </a:p>
          <a:p>
            <a:r>
              <a:rPr lang="es-MX" sz="1000" dirty="0">
                <a:solidFill>
                  <a:schemeClr val="accent1"/>
                </a:solidFill>
                <a:latin typeface="Berlin Sans FB" panose="020E0602020502020306" pitchFamily="34" charset="0"/>
              </a:rPr>
              <a:t>Señalar y describir cómo se realizó la evaluación del aprendizaje esperado.</a:t>
            </a:r>
          </a:p>
          <a:p>
            <a:r>
              <a:rPr lang="es-MX" sz="1000" dirty="0">
                <a:latin typeface="Berlin Sans FB" panose="020E0602020502020306" pitchFamily="34" charset="0"/>
              </a:rPr>
              <a:t>Por medio de la observación, al contar los juguetes que tenía en el pizarrón y los que ellos tenían. </a:t>
            </a:r>
          </a:p>
          <a:p>
            <a:r>
              <a:rPr lang="es-MX" sz="1000" dirty="0">
                <a:latin typeface="Berlin Sans FB" panose="020E0602020502020306" pitchFamily="34" charset="0"/>
              </a:rPr>
              <a:t>Y realizar colecciones y contarlas.</a:t>
            </a:r>
          </a:p>
        </p:txBody>
      </p:sp>
    </p:spTree>
    <p:extLst>
      <p:ext uri="{BB962C8B-B14F-4D97-AF65-F5344CB8AC3E}">
        <p14:creationId xmlns:p14="http://schemas.microsoft.com/office/powerpoint/2010/main" val="335566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6DA273D-B1DE-4231-9A41-66B2F9465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920038" cy="1005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DDDF8F-B17A-4DD9-AF99-F7FE509DF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0917"/>
            <a:ext cx="7920038" cy="298193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5A8EFD1-95D9-4857-826E-FEAA12D5D484}"/>
              </a:ext>
            </a:extLst>
          </p:cNvPr>
          <p:cNvSpPr/>
          <p:nvPr/>
        </p:nvSpPr>
        <p:spPr>
          <a:xfrm>
            <a:off x="381112" y="295952"/>
            <a:ext cx="7225918" cy="9286197"/>
          </a:xfrm>
          <a:prstGeom prst="rect">
            <a:avLst/>
          </a:prstGeom>
          <a:noFill/>
          <a:ln w="57150">
            <a:solidFill>
              <a:srgbClr val="D1C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658E34C-137B-4FBD-B98C-CC12F967DABC}"/>
              </a:ext>
            </a:extLst>
          </p:cNvPr>
          <p:cNvSpPr txBox="1"/>
          <p:nvPr/>
        </p:nvSpPr>
        <p:spPr>
          <a:xfrm>
            <a:off x="4698206" y="8633680"/>
            <a:ext cx="406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Berlin Sans FB" panose="020E0602020502020306" pitchFamily="34" charset="0"/>
              </a:rPr>
              <a:t>Isaac Alejandro Coronado Calderón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Berlin Sans FB" panose="020E0602020502020306" pitchFamily="34" charset="0"/>
              </a:rPr>
              <a:t>Iker Daniel Ramírez Carrizales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latin typeface="Berlin Sans FB" panose="020E0602020502020306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3887D15-CDC4-4954-BC5B-66AEA6D8DD33}"/>
              </a:ext>
            </a:extLst>
          </p:cNvPr>
          <p:cNvSpPr/>
          <p:nvPr/>
        </p:nvSpPr>
        <p:spPr>
          <a:xfrm>
            <a:off x="719054" y="8603156"/>
            <a:ext cx="3240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Berlin Sans FB" panose="020E0602020502020306" pitchFamily="34" charset="0"/>
              </a:rPr>
              <a:t>Keila Valdés Rodríguez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Berlin Sans FB" panose="020E0602020502020306" pitchFamily="34" charset="0"/>
              </a:rPr>
              <a:t>Mateo García Espinoza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Berlin Sans FB" panose="020E0602020502020306" pitchFamily="34" charset="0"/>
              </a:rPr>
              <a:t>Dylan Adolfo Macias Martínez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Berlin Sans FB" panose="020E0602020502020306" pitchFamily="34" charset="0"/>
              </a:rPr>
              <a:t>Siomama Yamileth Gaona Hernández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Berlin Sans FB" panose="020E0602020502020306" pitchFamily="34" charset="0"/>
              </a:rPr>
              <a:t>Amairany Guadalupe Cardona Flores 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DEBB5B2-63A1-4C2F-8738-72532E9659F0}"/>
              </a:ext>
            </a:extLst>
          </p:cNvPr>
          <p:cNvSpPr/>
          <p:nvPr/>
        </p:nvSpPr>
        <p:spPr>
          <a:xfrm>
            <a:off x="0" y="8392118"/>
            <a:ext cx="7920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Berlin Sans FB" panose="020E0602020502020306" pitchFamily="34" charset="0"/>
              </a:rPr>
              <a:t>Asistencia: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5709B11-9045-40D3-9799-3373F5D4A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2005169"/>
            <a:ext cx="3232892" cy="63678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8939D33-FF37-4D73-B3B6-0187D0890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071" y="2003777"/>
            <a:ext cx="3240964" cy="63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593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513</Words>
  <Application>Microsoft Office PowerPoint</Application>
  <PresentationFormat>Personalizado</PresentationFormat>
  <Paragraphs>35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Berlin Sans FB</vt:lpstr>
      <vt:lpstr>Calibri</vt:lpstr>
      <vt:lpstr>Calibri Light</vt:lpstr>
      <vt:lpstr>Ink Free</vt:lpstr>
      <vt:lpstr>Wingdings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ZAPATA CASTILLO</dc:creator>
  <cp:lastModifiedBy>BELEN ZAPATA CASTILLO</cp:lastModifiedBy>
  <cp:revision>13</cp:revision>
  <dcterms:created xsi:type="dcterms:W3CDTF">2021-05-27T22:36:56Z</dcterms:created>
  <dcterms:modified xsi:type="dcterms:W3CDTF">2021-05-28T01:51:10Z</dcterms:modified>
</cp:coreProperties>
</file>