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p:scale>
          <a:sx n="87" d="100"/>
          <a:sy n="87" d="100"/>
        </p:scale>
        <p:origin x="2004" y="-25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ADA7E920-0264-4A36-B021-55CFAA0017DC}"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84B5E2C-1765-4DA8-B083-8E73F4C9072E}" type="slidenum">
              <a:rPr lang="es-MX" smtClean="0"/>
              <a:t>‹Nº›</a:t>
            </a:fld>
            <a:endParaRPr lang="es-MX"/>
          </a:p>
        </p:txBody>
      </p:sp>
    </p:spTree>
    <p:extLst>
      <p:ext uri="{BB962C8B-B14F-4D97-AF65-F5344CB8AC3E}">
        <p14:creationId xmlns:p14="http://schemas.microsoft.com/office/powerpoint/2010/main" val="811660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DA7E920-0264-4A36-B021-55CFAA0017DC}"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84B5E2C-1765-4DA8-B083-8E73F4C9072E}" type="slidenum">
              <a:rPr lang="es-MX" smtClean="0"/>
              <a:t>‹Nº›</a:t>
            </a:fld>
            <a:endParaRPr lang="es-MX"/>
          </a:p>
        </p:txBody>
      </p:sp>
    </p:spTree>
    <p:extLst>
      <p:ext uri="{BB962C8B-B14F-4D97-AF65-F5344CB8AC3E}">
        <p14:creationId xmlns:p14="http://schemas.microsoft.com/office/powerpoint/2010/main" val="3768484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DA7E920-0264-4A36-B021-55CFAA0017DC}"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84B5E2C-1765-4DA8-B083-8E73F4C9072E}" type="slidenum">
              <a:rPr lang="es-MX" smtClean="0"/>
              <a:t>‹Nº›</a:t>
            </a:fld>
            <a:endParaRPr lang="es-MX"/>
          </a:p>
        </p:txBody>
      </p:sp>
    </p:spTree>
    <p:extLst>
      <p:ext uri="{BB962C8B-B14F-4D97-AF65-F5344CB8AC3E}">
        <p14:creationId xmlns:p14="http://schemas.microsoft.com/office/powerpoint/2010/main" val="3813336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DA7E920-0264-4A36-B021-55CFAA0017DC}"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84B5E2C-1765-4DA8-B083-8E73F4C9072E}" type="slidenum">
              <a:rPr lang="es-MX" smtClean="0"/>
              <a:t>‹Nº›</a:t>
            </a:fld>
            <a:endParaRPr lang="es-MX"/>
          </a:p>
        </p:txBody>
      </p:sp>
    </p:spTree>
    <p:extLst>
      <p:ext uri="{BB962C8B-B14F-4D97-AF65-F5344CB8AC3E}">
        <p14:creationId xmlns:p14="http://schemas.microsoft.com/office/powerpoint/2010/main" val="1074566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DA7E920-0264-4A36-B021-55CFAA0017DC}"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84B5E2C-1765-4DA8-B083-8E73F4C9072E}" type="slidenum">
              <a:rPr lang="es-MX" smtClean="0"/>
              <a:t>‹Nº›</a:t>
            </a:fld>
            <a:endParaRPr lang="es-MX"/>
          </a:p>
        </p:txBody>
      </p:sp>
    </p:spTree>
    <p:extLst>
      <p:ext uri="{BB962C8B-B14F-4D97-AF65-F5344CB8AC3E}">
        <p14:creationId xmlns:p14="http://schemas.microsoft.com/office/powerpoint/2010/main" val="448504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DA7E920-0264-4A36-B021-55CFAA0017DC}"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84B5E2C-1765-4DA8-B083-8E73F4C9072E}" type="slidenum">
              <a:rPr lang="es-MX" smtClean="0"/>
              <a:t>‹Nº›</a:t>
            </a:fld>
            <a:endParaRPr lang="es-MX"/>
          </a:p>
        </p:txBody>
      </p:sp>
    </p:spTree>
    <p:extLst>
      <p:ext uri="{BB962C8B-B14F-4D97-AF65-F5344CB8AC3E}">
        <p14:creationId xmlns:p14="http://schemas.microsoft.com/office/powerpoint/2010/main" val="4003114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4453467"/>
            <a:ext cx="2901255"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4453467"/>
            <a:ext cx="2915543"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DA7E920-0264-4A36-B021-55CFAA0017DC}" type="datetimeFigureOut">
              <a:rPr lang="es-MX" smtClean="0"/>
              <a:t>28/05/2021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284B5E2C-1765-4DA8-B083-8E73F4C9072E}" type="slidenum">
              <a:rPr lang="es-MX" smtClean="0"/>
              <a:t>‹Nº›</a:t>
            </a:fld>
            <a:endParaRPr lang="es-MX"/>
          </a:p>
        </p:txBody>
      </p:sp>
    </p:spTree>
    <p:extLst>
      <p:ext uri="{BB962C8B-B14F-4D97-AF65-F5344CB8AC3E}">
        <p14:creationId xmlns:p14="http://schemas.microsoft.com/office/powerpoint/2010/main" val="2690004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ADA7E920-0264-4A36-B021-55CFAA0017DC}" type="datetimeFigureOut">
              <a:rPr lang="es-MX" smtClean="0"/>
              <a:t>28/05/2021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284B5E2C-1765-4DA8-B083-8E73F4C9072E}" type="slidenum">
              <a:rPr lang="es-MX" smtClean="0"/>
              <a:t>‹Nº›</a:t>
            </a:fld>
            <a:endParaRPr lang="es-MX"/>
          </a:p>
        </p:txBody>
      </p:sp>
    </p:spTree>
    <p:extLst>
      <p:ext uri="{BB962C8B-B14F-4D97-AF65-F5344CB8AC3E}">
        <p14:creationId xmlns:p14="http://schemas.microsoft.com/office/powerpoint/2010/main" val="3373203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A7E920-0264-4A36-B021-55CFAA0017DC}" type="datetimeFigureOut">
              <a:rPr lang="es-MX" smtClean="0"/>
              <a:t>28/05/2021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284B5E2C-1765-4DA8-B083-8E73F4C9072E}" type="slidenum">
              <a:rPr lang="es-MX" smtClean="0"/>
              <a:t>‹Nº›</a:t>
            </a:fld>
            <a:endParaRPr lang="es-MX"/>
          </a:p>
        </p:txBody>
      </p:sp>
    </p:spTree>
    <p:extLst>
      <p:ext uri="{BB962C8B-B14F-4D97-AF65-F5344CB8AC3E}">
        <p14:creationId xmlns:p14="http://schemas.microsoft.com/office/powerpoint/2010/main" val="1975383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ADA7E920-0264-4A36-B021-55CFAA0017DC}"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84B5E2C-1765-4DA8-B083-8E73F4C9072E}" type="slidenum">
              <a:rPr lang="es-MX" smtClean="0"/>
              <a:t>‹Nº›</a:t>
            </a:fld>
            <a:endParaRPr lang="es-MX"/>
          </a:p>
        </p:txBody>
      </p:sp>
    </p:spTree>
    <p:extLst>
      <p:ext uri="{BB962C8B-B14F-4D97-AF65-F5344CB8AC3E}">
        <p14:creationId xmlns:p14="http://schemas.microsoft.com/office/powerpoint/2010/main" val="901524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ADA7E920-0264-4A36-B021-55CFAA0017DC}"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84B5E2C-1765-4DA8-B083-8E73F4C9072E}" type="slidenum">
              <a:rPr lang="es-MX" smtClean="0"/>
              <a:t>‹Nº›</a:t>
            </a:fld>
            <a:endParaRPr lang="es-MX"/>
          </a:p>
        </p:txBody>
      </p:sp>
    </p:spTree>
    <p:extLst>
      <p:ext uri="{BB962C8B-B14F-4D97-AF65-F5344CB8AC3E}">
        <p14:creationId xmlns:p14="http://schemas.microsoft.com/office/powerpoint/2010/main" val="3370954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ADA7E920-0264-4A36-B021-55CFAA0017DC}" type="datetimeFigureOut">
              <a:rPr lang="es-MX" smtClean="0"/>
              <a:t>28/05/2021</a:t>
            </a:fld>
            <a:endParaRPr lang="es-MX"/>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284B5E2C-1765-4DA8-B083-8E73F4C9072E}" type="slidenum">
              <a:rPr lang="es-MX" smtClean="0"/>
              <a:t>‹Nº›</a:t>
            </a:fld>
            <a:endParaRPr lang="es-MX"/>
          </a:p>
        </p:txBody>
      </p:sp>
    </p:spTree>
    <p:extLst>
      <p:ext uri="{BB962C8B-B14F-4D97-AF65-F5344CB8AC3E}">
        <p14:creationId xmlns:p14="http://schemas.microsoft.com/office/powerpoint/2010/main" val="17056912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1"/>
          <p:cNvPicPr>
            <a:picLocks noChangeAspect="1"/>
          </p:cNvPicPr>
          <p:nvPr/>
        </p:nvPicPr>
        <p:blipFill>
          <a:blip r:embed="rId2"/>
          <a:stretch>
            <a:fillRect/>
          </a:stretch>
        </p:blipFill>
        <p:spPr>
          <a:xfrm>
            <a:off x="0" y="0"/>
            <a:ext cx="6858000" cy="12036490"/>
          </a:xfrm>
          <a:prstGeom prst="rect">
            <a:avLst/>
          </a:prstGeom>
        </p:spPr>
      </p:pic>
      <p:sp>
        <p:nvSpPr>
          <p:cNvPr id="5" name="CuadroTexto 2"/>
          <p:cNvSpPr txBox="1"/>
          <p:nvPr/>
        </p:nvSpPr>
        <p:spPr>
          <a:xfrm>
            <a:off x="1527813" y="5990195"/>
            <a:ext cx="2805643" cy="646331"/>
          </a:xfrm>
          <a:prstGeom prst="rect">
            <a:avLst/>
          </a:prstGeom>
          <a:noFill/>
        </p:spPr>
        <p:txBody>
          <a:bodyPr wrap="square" rtlCol="0">
            <a:spAutoFit/>
          </a:bodyPr>
          <a:lstStyle/>
          <a:p>
            <a:pPr algn="ctr"/>
            <a:r>
              <a:rPr lang="es-MX" sz="3600" b="1" dirty="0">
                <a:latin typeface="Century Gothic" panose="020B0502020202020204" pitchFamily="34" charset="0"/>
              </a:rPr>
              <a:t>Practicante</a:t>
            </a:r>
          </a:p>
        </p:txBody>
      </p:sp>
      <p:sp>
        <p:nvSpPr>
          <p:cNvPr id="2" name="CuadroTexto 1"/>
          <p:cNvSpPr txBox="1"/>
          <p:nvPr/>
        </p:nvSpPr>
        <p:spPr>
          <a:xfrm>
            <a:off x="1609530" y="2764265"/>
            <a:ext cx="3638939" cy="461665"/>
          </a:xfrm>
          <a:prstGeom prst="rect">
            <a:avLst/>
          </a:prstGeom>
          <a:noFill/>
        </p:spPr>
        <p:txBody>
          <a:bodyPr wrap="square" rtlCol="0">
            <a:spAutoFit/>
          </a:bodyPr>
          <a:lstStyle/>
          <a:p>
            <a:pPr algn="ctr"/>
            <a:r>
              <a:rPr lang="es-MX" sz="2400" b="1" dirty="0" smtClean="0">
                <a:solidFill>
                  <a:srgbClr val="7030A0"/>
                </a:solidFill>
                <a:latin typeface="Lucida Handwriting" panose="03010101010101010101" pitchFamily="66" charset="0"/>
              </a:rPr>
              <a:t>Octavo semestre </a:t>
            </a:r>
            <a:endParaRPr lang="es-MX" sz="2400" b="1" dirty="0">
              <a:solidFill>
                <a:srgbClr val="7030A0"/>
              </a:solidFill>
              <a:latin typeface="Lucida Handwriting" panose="03010101010101010101" pitchFamily="66" charset="0"/>
            </a:endParaRPr>
          </a:p>
        </p:txBody>
      </p:sp>
    </p:spTree>
    <p:extLst>
      <p:ext uri="{BB962C8B-B14F-4D97-AF65-F5344CB8AC3E}">
        <p14:creationId xmlns:p14="http://schemas.microsoft.com/office/powerpoint/2010/main" val="238982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827002" y="0"/>
            <a:ext cx="3667490" cy="523220"/>
          </a:xfrm>
          <a:prstGeom prst="rect">
            <a:avLst/>
          </a:prstGeom>
        </p:spPr>
        <p:txBody>
          <a:bodyPr wrap="square">
            <a:spAutoFit/>
          </a:bodyPr>
          <a:lstStyle/>
          <a:p>
            <a:pPr marL="202511" indent="-202511">
              <a:buFont typeface="Wingdings" panose="05000000000000000000" pitchFamily="2" charset="2"/>
              <a:buChar char="Ø"/>
            </a:pPr>
            <a:r>
              <a:rPr lang="es-MX" sz="2800" b="1" dirty="0">
                <a:solidFill>
                  <a:schemeClr val="accent2"/>
                </a:solidFill>
                <a:latin typeface="Ink Free" panose="03080402000500000000" pitchFamily="66" charset="0"/>
              </a:rPr>
              <a:t>D</a:t>
            </a:r>
            <a:r>
              <a:rPr lang="es-MX" sz="2800" b="1" dirty="0">
                <a:solidFill>
                  <a:srgbClr val="00B0F0"/>
                </a:solidFill>
                <a:latin typeface="Ink Free" panose="03080402000500000000" pitchFamily="66" charset="0"/>
              </a:rPr>
              <a:t>i</a:t>
            </a:r>
            <a:r>
              <a:rPr lang="es-MX" sz="2800" b="1" dirty="0">
                <a:solidFill>
                  <a:schemeClr val="accent6"/>
                </a:solidFill>
                <a:latin typeface="Ink Free" panose="03080402000500000000" pitchFamily="66" charset="0"/>
              </a:rPr>
              <a:t>a</a:t>
            </a:r>
            <a:r>
              <a:rPr lang="es-MX" sz="2800" b="1" dirty="0">
                <a:solidFill>
                  <a:srgbClr val="7030A0"/>
                </a:solidFill>
                <a:latin typeface="Ink Free" panose="03080402000500000000" pitchFamily="66" charset="0"/>
              </a:rPr>
              <a:t>r</a:t>
            </a:r>
            <a:r>
              <a:rPr lang="es-MX" sz="2800" b="1" dirty="0">
                <a:solidFill>
                  <a:schemeClr val="accent4"/>
                </a:solidFill>
                <a:latin typeface="Ink Free" panose="03080402000500000000" pitchFamily="66" charset="0"/>
              </a:rPr>
              <a:t>i</a:t>
            </a:r>
            <a:r>
              <a:rPr lang="es-MX" sz="2800" b="1" dirty="0">
                <a:solidFill>
                  <a:srgbClr val="FF6699"/>
                </a:solidFill>
                <a:latin typeface="Ink Free" panose="03080402000500000000" pitchFamily="66" charset="0"/>
              </a:rPr>
              <a:t>o</a:t>
            </a:r>
            <a:r>
              <a:rPr lang="es-MX" sz="2800" b="1" dirty="0">
                <a:solidFill>
                  <a:schemeClr val="accent2"/>
                </a:solidFill>
                <a:latin typeface="Ink Free" panose="03080402000500000000" pitchFamily="66" charset="0"/>
              </a:rPr>
              <a:t> </a:t>
            </a:r>
            <a:r>
              <a:rPr lang="es-MX" sz="2800" b="1" dirty="0">
                <a:solidFill>
                  <a:srgbClr val="00B0F0"/>
                </a:solidFill>
                <a:latin typeface="Ink Free" panose="03080402000500000000" pitchFamily="66" charset="0"/>
              </a:rPr>
              <a:t>d</a:t>
            </a:r>
            <a:r>
              <a:rPr lang="es-MX" sz="2800" b="1" dirty="0">
                <a:solidFill>
                  <a:srgbClr val="FFC000"/>
                </a:solidFill>
                <a:latin typeface="Ink Free" panose="03080402000500000000" pitchFamily="66" charset="0"/>
              </a:rPr>
              <a:t>e</a:t>
            </a:r>
            <a:r>
              <a:rPr lang="es-MX" sz="2800" b="1" dirty="0">
                <a:solidFill>
                  <a:schemeClr val="accent2"/>
                </a:solidFill>
                <a:latin typeface="Ink Free" panose="03080402000500000000" pitchFamily="66" charset="0"/>
              </a:rPr>
              <a:t> </a:t>
            </a:r>
            <a:r>
              <a:rPr lang="es-MX" sz="2800" b="1" dirty="0">
                <a:solidFill>
                  <a:schemeClr val="accent6">
                    <a:lumMod val="75000"/>
                  </a:schemeClr>
                </a:solidFill>
                <a:latin typeface="Ink Free" panose="03080402000500000000" pitchFamily="66" charset="0"/>
              </a:rPr>
              <a:t>l</a:t>
            </a:r>
            <a:r>
              <a:rPr lang="es-MX" sz="2800" b="1" dirty="0">
                <a:solidFill>
                  <a:srgbClr val="7030A0"/>
                </a:solidFill>
                <a:latin typeface="Ink Free" panose="03080402000500000000" pitchFamily="66" charset="0"/>
              </a:rPr>
              <a:t>a</a:t>
            </a:r>
            <a:r>
              <a:rPr lang="es-MX" sz="2800" b="1" dirty="0">
                <a:solidFill>
                  <a:schemeClr val="accent2"/>
                </a:solidFill>
                <a:latin typeface="Ink Free" panose="03080402000500000000" pitchFamily="66" charset="0"/>
              </a:rPr>
              <a:t> </a:t>
            </a:r>
            <a:r>
              <a:rPr lang="es-MX" sz="2800" b="1" dirty="0">
                <a:solidFill>
                  <a:srgbClr val="66CCFF"/>
                </a:solidFill>
                <a:latin typeface="Ink Free" panose="03080402000500000000" pitchFamily="66" charset="0"/>
              </a:rPr>
              <a:t>a</a:t>
            </a:r>
            <a:r>
              <a:rPr lang="es-MX" sz="2800" b="1" dirty="0">
                <a:solidFill>
                  <a:srgbClr val="996633"/>
                </a:solidFill>
                <a:latin typeface="Ink Free" panose="03080402000500000000" pitchFamily="66" charset="0"/>
              </a:rPr>
              <a:t>l</a:t>
            </a:r>
            <a:r>
              <a:rPr lang="es-MX" sz="2800" b="1" dirty="0">
                <a:solidFill>
                  <a:schemeClr val="accent6">
                    <a:lumMod val="60000"/>
                    <a:lumOff val="40000"/>
                  </a:schemeClr>
                </a:solidFill>
                <a:latin typeface="Ink Free" panose="03080402000500000000" pitchFamily="66" charset="0"/>
              </a:rPr>
              <a:t>u</a:t>
            </a:r>
            <a:r>
              <a:rPr lang="es-MX" sz="2800" b="1" dirty="0">
                <a:solidFill>
                  <a:srgbClr val="FF6699"/>
                </a:solidFill>
                <a:latin typeface="Ink Free" panose="03080402000500000000" pitchFamily="66" charset="0"/>
              </a:rPr>
              <a:t>m</a:t>
            </a:r>
            <a:r>
              <a:rPr lang="es-MX" sz="2800" b="1" dirty="0">
                <a:solidFill>
                  <a:schemeClr val="bg2">
                    <a:lumMod val="50000"/>
                  </a:schemeClr>
                </a:solidFill>
                <a:latin typeface="Ink Free" panose="03080402000500000000" pitchFamily="66" charset="0"/>
              </a:rPr>
              <a:t>n</a:t>
            </a:r>
            <a:r>
              <a:rPr lang="es-MX" sz="2800" b="1" dirty="0">
                <a:solidFill>
                  <a:schemeClr val="accent2"/>
                </a:solidFill>
                <a:latin typeface="Ink Free" panose="03080402000500000000" pitchFamily="66" charset="0"/>
              </a:rPr>
              <a:t>a</a:t>
            </a:r>
            <a:endParaRPr lang="es-MX" sz="2800" b="1" dirty="0">
              <a:solidFill>
                <a:schemeClr val="accent2"/>
              </a:solidFill>
            </a:endParaRPr>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377070"/>
            <a:ext cx="6858000" cy="11750661"/>
          </a:xfrm>
          <a:prstGeom prst="rect">
            <a:avLst/>
          </a:prstGeom>
          <a:ln>
            <a:noFill/>
          </a:ln>
          <a:extLst>
            <a:ext uri="{53640926-AAD7-44D8-BBD7-CCE9431645EC}">
              <a14:shadowObscured xmlns:a14="http://schemas.microsoft.com/office/drawing/2010/main"/>
            </a:ext>
          </a:extLst>
        </p:spPr>
      </p:pic>
      <p:sp>
        <p:nvSpPr>
          <p:cNvPr id="7" name="CuadroTexto 6"/>
          <p:cNvSpPr txBox="1"/>
          <p:nvPr/>
        </p:nvSpPr>
        <p:spPr>
          <a:xfrm>
            <a:off x="187128" y="712862"/>
            <a:ext cx="3143900" cy="790473"/>
          </a:xfrm>
          <a:prstGeom prst="rect">
            <a:avLst/>
          </a:prstGeom>
          <a:solidFill>
            <a:schemeClr val="accent2">
              <a:lumMod val="20000"/>
              <a:lumOff val="80000"/>
            </a:schemeClr>
          </a:solidFill>
        </p:spPr>
        <p:txBody>
          <a:bodyPr wrap="square" rtlCol="0">
            <a:spAutoFit/>
          </a:bodyPr>
          <a:lstStyle/>
          <a:p>
            <a:pPr algn="ctr"/>
            <a:r>
              <a:rPr lang="es-MX" sz="1134" b="1" dirty="0">
                <a:solidFill>
                  <a:srgbClr val="996633"/>
                </a:solidFill>
                <a:latin typeface="Century Gothic" panose="020B0502020202020204" pitchFamily="34" charset="0"/>
              </a:rPr>
              <a:t>J.N. María L. Pérez de Arreola</a:t>
            </a:r>
          </a:p>
          <a:p>
            <a:pPr algn="ctr"/>
            <a:r>
              <a:rPr lang="es-MX" sz="1134" b="1" dirty="0">
                <a:solidFill>
                  <a:srgbClr val="FF6699"/>
                </a:solidFill>
                <a:latin typeface="Century Gothic" panose="020B0502020202020204" pitchFamily="34" charset="0"/>
              </a:rPr>
              <a:t>2° C y 3° Sección B</a:t>
            </a:r>
          </a:p>
          <a:p>
            <a:pPr algn="ctr"/>
            <a:r>
              <a:rPr lang="es-MX" sz="1134" b="1" dirty="0">
                <a:solidFill>
                  <a:srgbClr val="00B0F0"/>
                </a:solidFill>
                <a:latin typeface="Century Gothic" panose="020B0502020202020204" pitchFamily="34" charset="0"/>
              </a:rPr>
              <a:t>Educadora practicante</a:t>
            </a:r>
            <a:r>
              <a:rPr lang="es-MX" sz="1134" b="1" dirty="0">
                <a:solidFill>
                  <a:srgbClr val="0070C0"/>
                </a:solidFill>
                <a:latin typeface="Century Gothic" panose="020B0502020202020204" pitchFamily="34" charset="0"/>
              </a:rPr>
              <a:t>: </a:t>
            </a:r>
            <a:r>
              <a:rPr lang="es-MX" sz="1134" b="1" dirty="0">
                <a:solidFill>
                  <a:srgbClr val="7030A0"/>
                </a:solidFill>
                <a:latin typeface="Century Gothic" panose="020B0502020202020204" pitchFamily="34" charset="0"/>
              </a:rPr>
              <a:t>Jimena Guadalupe Charles H.</a:t>
            </a:r>
          </a:p>
        </p:txBody>
      </p:sp>
      <p:sp>
        <p:nvSpPr>
          <p:cNvPr id="3" name="2 Elipse"/>
          <p:cNvSpPr/>
          <p:nvPr/>
        </p:nvSpPr>
        <p:spPr>
          <a:xfrm>
            <a:off x="4386672" y="4000248"/>
            <a:ext cx="348932" cy="34587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76"/>
          </a:p>
        </p:txBody>
      </p:sp>
      <p:sp>
        <p:nvSpPr>
          <p:cNvPr id="10" name="CuadroTexto 9"/>
          <p:cNvSpPr txBox="1"/>
          <p:nvPr/>
        </p:nvSpPr>
        <p:spPr>
          <a:xfrm>
            <a:off x="3575666" y="1238543"/>
            <a:ext cx="3037696" cy="400110"/>
          </a:xfrm>
          <a:prstGeom prst="rect">
            <a:avLst/>
          </a:prstGeom>
          <a:noFill/>
        </p:spPr>
        <p:txBody>
          <a:bodyPr wrap="square" rtlCol="0">
            <a:spAutoFit/>
          </a:bodyPr>
          <a:lstStyle/>
          <a:p>
            <a:pPr algn="ctr"/>
            <a:r>
              <a:rPr lang="es-MX" sz="2000" b="1" dirty="0" smtClean="0">
                <a:latin typeface="Century Gothic" panose="020B0502020202020204" pitchFamily="34" charset="0"/>
              </a:rPr>
              <a:t>28</a:t>
            </a:r>
            <a:r>
              <a:rPr lang="es-MX" sz="2000" b="1" dirty="0" smtClean="0">
                <a:latin typeface="Century Gothic" panose="020B0502020202020204" pitchFamily="34" charset="0"/>
              </a:rPr>
              <a:t> </a:t>
            </a:r>
            <a:r>
              <a:rPr lang="es-MX" sz="2000" b="1" dirty="0" smtClean="0">
                <a:latin typeface="Century Gothic" panose="020B0502020202020204" pitchFamily="34" charset="0"/>
              </a:rPr>
              <a:t>de Mayo de 2021</a:t>
            </a:r>
            <a:endParaRPr lang="es-MX" sz="2000" b="1" dirty="0">
              <a:latin typeface="Century Gothic" panose="020B0502020202020204" pitchFamily="34" charset="0"/>
            </a:endParaRPr>
          </a:p>
        </p:txBody>
      </p:sp>
      <p:sp>
        <p:nvSpPr>
          <p:cNvPr id="9" name="CuadroTexto 8"/>
          <p:cNvSpPr txBox="1"/>
          <p:nvPr/>
        </p:nvSpPr>
        <p:spPr>
          <a:xfrm>
            <a:off x="222355" y="8546680"/>
            <a:ext cx="6413289" cy="3462486"/>
          </a:xfrm>
          <a:prstGeom prst="rect">
            <a:avLst/>
          </a:prstGeom>
          <a:noFill/>
        </p:spPr>
        <p:txBody>
          <a:bodyPr wrap="square" rtlCol="0">
            <a:spAutoFit/>
          </a:bodyPr>
          <a:lstStyle/>
          <a:p>
            <a:pPr algn="ctr">
              <a:lnSpc>
                <a:spcPct val="150000"/>
              </a:lnSpc>
            </a:pPr>
            <a:r>
              <a:rPr lang="es-MX" sz="1100" b="1" dirty="0" smtClean="0">
                <a:solidFill>
                  <a:srgbClr val="002060"/>
                </a:solidFill>
                <a:latin typeface="Bookman Old Style" panose="02050604050505020204" pitchFamily="18" charset="0"/>
              </a:rPr>
              <a:t>PROGRAMACIÓN APRENDE EN CASA </a:t>
            </a:r>
            <a:endParaRPr lang="es-MX" sz="1050" dirty="0">
              <a:latin typeface="Century Gothic" panose="020B0502020202020204" pitchFamily="34" charset="0"/>
            </a:endParaRPr>
          </a:p>
          <a:p>
            <a:pPr>
              <a:lnSpc>
                <a:spcPct val="150000"/>
              </a:lnSpc>
            </a:pPr>
            <a:r>
              <a:rPr lang="es-MX" sz="900" dirty="0" smtClean="0">
                <a:latin typeface="Century Gothic" panose="020B0502020202020204" pitchFamily="34" charset="0"/>
              </a:rPr>
              <a:t>La Programación televisiva de Aprende en Casa, comenzó con el campo de Exploración y Comprensión del Mundo Natural y Social, con </a:t>
            </a:r>
            <a:r>
              <a:rPr lang="es-MX" sz="900" dirty="0" smtClean="0">
                <a:latin typeface="Century Gothic" panose="020B0502020202020204" pitchFamily="34" charset="0"/>
              </a:rPr>
              <a:t>el tema del cuidado de la salud a través de una alimentación balanceada, las maestras presentaron el Plato del Buen Comer, explicaron el significado de cado uno de los colores y tomaron en cuenta participaciones de alumnos de diferentes lugares de la República mexicana, respecto a sus comidas favoritas y qué tan apegadas estaban a este plan alimenticio. La clase fue dinámica debido a la manera en que presentaron el contenido, la maestra Zohar apareció vestida de superhéroe. </a:t>
            </a:r>
            <a:endParaRPr lang="es-MX" sz="900" dirty="0">
              <a:latin typeface="Century Gothic" panose="020B0502020202020204" pitchFamily="34" charset="0"/>
            </a:endParaRPr>
          </a:p>
          <a:p>
            <a:pPr>
              <a:lnSpc>
                <a:spcPct val="150000"/>
              </a:lnSpc>
            </a:pPr>
            <a:r>
              <a:rPr lang="es-MX" sz="900" dirty="0" smtClean="0">
                <a:latin typeface="Century Gothic" panose="020B0502020202020204" pitchFamily="34" charset="0"/>
              </a:rPr>
              <a:t>La sección de inglés considero fue muy divertida, en comparación con emisiones anteriores, se atendieron los diversos estilos de aprendizaje, al manejar el aprendizaje esperado de las RECETAS, por medio de una explicación, la puesta en escena y posteriormente un vídeo representativo. La ensalada de frutas fue de interés, además repasaron vocabulario. </a:t>
            </a:r>
            <a:endParaRPr lang="es-MX" sz="900" dirty="0" smtClean="0">
              <a:latin typeface="Century Gothic" panose="020B0502020202020204" pitchFamily="34" charset="0"/>
            </a:endParaRPr>
          </a:p>
          <a:p>
            <a:pPr>
              <a:lnSpc>
                <a:spcPct val="150000"/>
              </a:lnSpc>
            </a:pPr>
            <a:r>
              <a:rPr lang="es-MX" sz="900" dirty="0" smtClean="0">
                <a:latin typeface="Century Gothic" panose="020B0502020202020204" pitchFamily="34" charset="0"/>
              </a:rPr>
              <a:t>El </a:t>
            </a:r>
            <a:r>
              <a:rPr lang="es-MX" sz="900" dirty="0">
                <a:latin typeface="Century Gothic" panose="020B0502020202020204" pitchFamily="34" charset="0"/>
              </a:rPr>
              <a:t>día de hoy no se tuvo interacción directa con los niños por medio de las sesiones virtuales de ZOOM, debido los viernes cargan sus evidencias de cuadernillo en la plataforma de Facebook. No obstante, en el transcurso de la mañana se enviaron mensajes en el grupo de WhatsApp para agradecer a padres de familia y a alumnos por una semana más de </a:t>
            </a:r>
            <a:r>
              <a:rPr lang="es-MX" sz="900" dirty="0" smtClean="0">
                <a:latin typeface="Century Gothic" panose="020B0502020202020204" pitchFamily="34" charset="0"/>
              </a:rPr>
              <a:t>trabajo, las actividades del cuadernillo de hoy están enfocadas al tema de la TV. </a:t>
            </a:r>
          </a:p>
          <a:p>
            <a:pPr>
              <a:lnSpc>
                <a:spcPct val="150000"/>
              </a:lnSpc>
            </a:pPr>
            <a:endParaRPr lang="es-MX" sz="900" dirty="0" smtClean="0">
              <a:latin typeface="Century Gothic" panose="020B0502020202020204" pitchFamily="34" charset="0"/>
            </a:endParaRPr>
          </a:p>
        </p:txBody>
      </p:sp>
    </p:spTree>
    <p:extLst>
      <p:ext uri="{BB962C8B-B14F-4D97-AF65-F5344CB8AC3E}">
        <p14:creationId xmlns:p14="http://schemas.microsoft.com/office/powerpoint/2010/main" val="3662687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TotalTime>
  <Words>289</Words>
  <Application>Microsoft Office PowerPoint</Application>
  <PresentationFormat>Panorámica</PresentationFormat>
  <Paragraphs>11</Paragraphs>
  <Slides>2</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vt:i4>
      </vt:variant>
    </vt:vector>
  </HeadingPairs>
  <TitlesOfParts>
    <vt:vector size="11" baseType="lpstr">
      <vt:lpstr>Arial</vt:lpstr>
      <vt:lpstr>Bookman Old Style</vt:lpstr>
      <vt:lpstr>Calibri</vt:lpstr>
      <vt:lpstr>Calibri Light</vt:lpstr>
      <vt:lpstr>Century Gothic</vt:lpstr>
      <vt:lpstr>Ink Free</vt:lpstr>
      <vt:lpstr>Lucida Handwriting</vt:lpstr>
      <vt:lpstr>Wingdings</vt:lpstr>
      <vt:lpstr>Tema de Office</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WIN8</dc:creator>
  <cp:lastModifiedBy>WIN8</cp:lastModifiedBy>
  <cp:revision>6</cp:revision>
  <dcterms:created xsi:type="dcterms:W3CDTF">2021-05-28T18:43:06Z</dcterms:created>
  <dcterms:modified xsi:type="dcterms:W3CDTF">2021-05-28T20:04:37Z</dcterms:modified>
</cp:coreProperties>
</file>