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7920038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 userDrawn="1">
          <p15:clr>
            <a:srgbClr val="A4A3A4"/>
          </p15:clr>
        </p15:guide>
        <p15:guide id="2" pos="24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62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2550" y="36"/>
      </p:cViewPr>
      <p:guideLst>
        <p:guide orient="horz" pos="3175"/>
        <p:guide pos="24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03" y="1649770"/>
            <a:ext cx="6732032" cy="3509551"/>
          </a:xfrm>
        </p:spPr>
        <p:txBody>
          <a:bodyPr anchor="b"/>
          <a:lstStyle>
            <a:lvl1pPr algn="ctr"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5294662"/>
            <a:ext cx="5940029" cy="2433817"/>
          </a:xfrm>
        </p:spPr>
        <p:txBody>
          <a:bodyPr/>
          <a:lstStyle>
            <a:lvl1pPr marL="0" indent="0" algn="ctr">
              <a:buNone/>
              <a:defRPr sz="2079"/>
            </a:lvl1pPr>
            <a:lvl2pPr marL="395981" indent="0" algn="ctr">
              <a:buNone/>
              <a:defRPr sz="1732"/>
            </a:lvl2pPr>
            <a:lvl3pPr marL="791962" indent="0" algn="ctr">
              <a:buNone/>
              <a:defRPr sz="1559"/>
            </a:lvl3pPr>
            <a:lvl4pPr marL="1187943" indent="0" algn="ctr">
              <a:buNone/>
              <a:defRPr sz="1386"/>
            </a:lvl4pPr>
            <a:lvl5pPr marL="1583924" indent="0" algn="ctr">
              <a:buNone/>
              <a:defRPr sz="1386"/>
            </a:lvl5pPr>
            <a:lvl6pPr marL="1979905" indent="0" algn="ctr">
              <a:buNone/>
              <a:defRPr sz="1386"/>
            </a:lvl6pPr>
            <a:lvl7pPr marL="2375886" indent="0" algn="ctr">
              <a:buNone/>
              <a:defRPr sz="1386"/>
            </a:lvl7pPr>
            <a:lvl8pPr marL="2771866" indent="0" algn="ctr">
              <a:buNone/>
              <a:defRPr sz="1386"/>
            </a:lvl8pPr>
            <a:lvl9pPr marL="3167847" indent="0" algn="ctr">
              <a:buNone/>
              <a:defRPr sz="138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BB19-F8F1-49E2-A35E-B5C8F4A36069}" type="datetimeFigureOut">
              <a:rPr lang="es-MX" smtClean="0"/>
              <a:t>28/05/2021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9F92-3F3F-49CA-83D3-B7CBA0B46C10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79457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BB19-F8F1-49E2-A35E-B5C8F4A36069}" type="datetimeFigureOut">
              <a:rPr lang="es-MX" smtClean="0"/>
              <a:t>28/05/2021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9F92-3F3F-49CA-83D3-B7CBA0B46C10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01605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8" y="536700"/>
            <a:ext cx="1707758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536700"/>
            <a:ext cx="5024274" cy="854286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BB19-F8F1-49E2-A35E-B5C8F4A36069}" type="datetimeFigureOut">
              <a:rPr lang="es-MX" smtClean="0"/>
              <a:t>28/05/2021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9F92-3F3F-49CA-83D3-B7CBA0B46C10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56886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BB19-F8F1-49E2-A35E-B5C8F4A36069}" type="datetimeFigureOut">
              <a:rPr lang="es-MX" smtClean="0"/>
              <a:t>28/05/2021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9F92-3F3F-49CA-83D3-B7CBA0B46C10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41872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8" y="2513159"/>
            <a:ext cx="6831033" cy="4193259"/>
          </a:xfrm>
        </p:spPr>
        <p:txBody>
          <a:bodyPr anchor="b"/>
          <a:lstStyle>
            <a:lvl1pPr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8" y="6746088"/>
            <a:ext cx="6831033" cy="2205136"/>
          </a:xfrm>
        </p:spPr>
        <p:txBody>
          <a:bodyPr/>
          <a:lstStyle>
            <a:lvl1pPr marL="0" indent="0">
              <a:buNone/>
              <a:defRPr sz="2079">
                <a:solidFill>
                  <a:schemeClr val="tx1"/>
                </a:solidFill>
              </a:defRPr>
            </a:lvl1pPr>
            <a:lvl2pPr marL="395981" indent="0">
              <a:buNone/>
              <a:defRPr sz="1732">
                <a:solidFill>
                  <a:schemeClr val="tx1">
                    <a:tint val="75000"/>
                  </a:schemeClr>
                </a:solidFill>
              </a:defRPr>
            </a:lvl2pPr>
            <a:lvl3pPr marL="791962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3pPr>
            <a:lvl4pPr marL="1187943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4pPr>
            <a:lvl5pPr marL="1583924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5pPr>
            <a:lvl6pPr marL="1979905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6pPr>
            <a:lvl7pPr marL="237588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7pPr>
            <a:lvl8pPr marL="277186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8pPr>
            <a:lvl9pPr marL="3167847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BB19-F8F1-49E2-A35E-B5C8F4A36069}" type="datetimeFigureOut">
              <a:rPr lang="es-MX" smtClean="0"/>
              <a:t>28/05/2021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9F92-3F3F-49CA-83D3-B7CBA0B46C10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24372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BB19-F8F1-49E2-A35E-B5C8F4A36069}" type="datetimeFigureOut">
              <a:rPr lang="es-MX" smtClean="0"/>
              <a:t>28/05/2021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9F92-3F3F-49CA-83D3-B7CBA0B46C10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9070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536702"/>
            <a:ext cx="6831033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2471154"/>
            <a:ext cx="3350547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3682228"/>
            <a:ext cx="3350547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20" y="2471154"/>
            <a:ext cx="3367048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20" y="3682228"/>
            <a:ext cx="3367048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BB19-F8F1-49E2-A35E-B5C8F4A36069}" type="datetimeFigureOut">
              <a:rPr lang="es-MX" smtClean="0"/>
              <a:t>28/05/2021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9F92-3F3F-49CA-83D3-B7CBA0B46C10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59776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BB19-F8F1-49E2-A35E-B5C8F4A36069}" type="datetimeFigureOut">
              <a:rPr lang="es-MX" smtClean="0"/>
              <a:t>28/05/2021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9F92-3F3F-49CA-83D3-B7CBA0B46C10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22168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BB19-F8F1-49E2-A35E-B5C8F4A36069}" type="datetimeFigureOut">
              <a:rPr lang="es-MX" smtClean="0"/>
              <a:t>28/05/2021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9F92-3F3F-49CA-83D3-B7CBA0B46C10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44827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1451426"/>
            <a:ext cx="4009519" cy="7163777"/>
          </a:xfrm>
        </p:spPr>
        <p:txBody>
          <a:bodyPr/>
          <a:lstStyle>
            <a:lvl1pPr>
              <a:defRPr sz="2772"/>
            </a:lvl1pPr>
            <a:lvl2pPr>
              <a:defRPr sz="2425"/>
            </a:lvl2pPr>
            <a:lvl3pPr>
              <a:defRPr sz="2079"/>
            </a:lvl3pPr>
            <a:lvl4pPr>
              <a:defRPr sz="1732"/>
            </a:lvl4pPr>
            <a:lvl5pPr>
              <a:defRPr sz="1732"/>
            </a:lvl5pPr>
            <a:lvl6pPr>
              <a:defRPr sz="1732"/>
            </a:lvl6pPr>
            <a:lvl7pPr>
              <a:defRPr sz="1732"/>
            </a:lvl7pPr>
            <a:lvl8pPr>
              <a:defRPr sz="1732"/>
            </a:lvl8pPr>
            <a:lvl9pPr>
              <a:defRPr sz="173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BB19-F8F1-49E2-A35E-B5C8F4A36069}" type="datetimeFigureOut">
              <a:rPr lang="es-MX" smtClean="0"/>
              <a:t>28/05/2021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9F92-3F3F-49CA-83D3-B7CBA0B46C10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0037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1451426"/>
            <a:ext cx="4009519" cy="7163777"/>
          </a:xfrm>
        </p:spPr>
        <p:txBody>
          <a:bodyPr anchor="t"/>
          <a:lstStyle>
            <a:lvl1pPr marL="0" indent="0">
              <a:buNone/>
              <a:defRPr sz="2772"/>
            </a:lvl1pPr>
            <a:lvl2pPr marL="395981" indent="0">
              <a:buNone/>
              <a:defRPr sz="2425"/>
            </a:lvl2pPr>
            <a:lvl3pPr marL="791962" indent="0">
              <a:buNone/>
              <a:defRPr sz="2079"/>
            </a:lvl3pPr>
            <a:lvl4pPr marL="1187943" indent="0">
              <a:buNone/>
              <a:defRPr sz="1732"/>
            </a:lvl4pPr>
            <a:lvl5pPr marL="1583924" indent="0">
              <a:buNone/>
              <a:defRPr sz="1732"/>
            </a:lvl5pPr>
            <a:lvl6pPr marL="1979905" indent="0">
              <a:buNone/>
              <a:defRPr sz="1732"/>
            </a:lvl6pPr>
            <a:lvl7pPr marL="2375886" indent="0">
              <a:buNone/>
              <a:defRPr sz="1732"/>
            </a:lvl7pPr>
            <a:lvl8pPr marL="2771866" indent="0">
              <a:buNone/>
              <a:defRPr sz="1732"/>
            </a:lvl8pPr>
            <a:lvl9pPr marL="3167847" indent="0">
              <a:buNone/>
              <a:defRPr sz="1732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EBB19-F8F1-49E2-A35E-B5C8F4A36069}" type="datetimeFigureOut">
              <a:rPr lang="es-MX" smtClean="0"/>
              <a:t>28/05/2021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9F92-3F3F-49CA-83D3-B7CBA0B46C10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4156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536702"/>
            <a:ext cx="6831033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2683500"/>
            <a:ext cx="6831033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EBB19-F8F1-49E2-A35E-B5C8F4A36069}" type="datetimeFigureOut">
              <a:rPr lang="es-MX" smtClean="0"/>
              <a:t>28/05/2021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9343248"/>
            <a:ext cx="2673013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D9F92-3F3F-49CA-83D3-B7CBA0B46C10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90899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91962" rtl="0" eaLnBrk="1" latinLnBrk="0" hangingPunct="1">
        <a:lnSpc>
          <a:spcPct val="90000"/>
        </a:lnSpc>
        <a:spcBef>
          <a:spcPct val="0"/>
        </a:spcBef>
        <a:buNone/>
        <a:defRPr sz="3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7990" indent="-197990" algn="l" defTabSz="791962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2425" kern="1200">
          <a:solidFill>
            <a:schemeClr val="tx1"/>
          </a:solidFill>
          <a:latin typeface="+mn-lt"/>
          <a:ea typeface="+mn-ea"/>
          <a:cs typeface="+mn-cs"/>
        </a:defRPr>
      </a:lvl1pPr>
      <a:lvl2pPr marL="593971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989952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3pPr>
      <a:lvl4pPr marL="1385933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781914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2177895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573876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969857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365838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1pPr>
      <a:lvl2pPr marL="395981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91962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187943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583924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1979905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37588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77186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167847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5D5603C-13B0-47CB-87A7-911976505E4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282270" y="1168073"/>
            <a:ext cx="6457586" cy="68505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A4864214-8F64-4B83-A5DE-92592901AB2D}"/>
              </a:ext>
            </a:extLst>
          </p:cNvPr>
          <p:cNvSpPr/>
          <p:nvPr/>
        </p:nvSpPr>
        <p:spPr>
          <a:xfrm>
            <a:off x="312131" y="194698"/>
            <a:ext cx="3654205" cy="567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14982" indent="-314982">
              <a:buFont typeface="Wingdings" panose="05000000000000000000" pitchFamily="2" charset="2"/>
              <a:buChar char="Ø"/>
            </a:pPr>
            <a:r>
              <a:rPr lang="es-MX" sz="30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3086" dirty="0">
              <a:solidFill>
                <a:schemeClr val="accent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30FF41B-9B3F-4FA2-9299-43298DB9BACA}"/>
              </a:ext>
            </a:extLst>
          </p:cNvPr>
          <p:cNvSpPr txBox="1"/>
          <p:nvPr/>
        </p:nvSpPr>
        <p:spPr>
          <a:xfrm>
            <a:off x="312130" y="717371"/>
            <a:ext cx="3622402" cy="131369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E1E30FC-BE54-4826-9475-239779B5B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422" y="6989635"/>
            <a:ext cx="1186019" cy="289629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2F8060AB-7111-4017-88B0-763536F4DFBB}"/>
              </a:ext>
            </a:extLst>
          </p:cNvPr>
          <p:cNvSpPr txBox="1"/>
          <p:nvPr/>
        </p:nvSpPr>
        <p:spPr>
          <a:xfrm>
            <a:off x="4307085" y="109881"/>
            <a:ext cx="3518009" cy="1313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984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BF03A648-E19F-4915-87A9-6D2BC0412280}"/>
              </a:ext>
            </a:extLst>
          </p:cNvPr>
          <p:cNvSpPr/>
          <p:nvPr/>
        </p:nvSpPr>
        <p:spPr>
          <a:xfrm>
            <a:off x="1318122" y="5839366"/>
            <a:ext cx="6352810" cy="3943099"/>
          </a:xfrm>
          <a:prstGeom prst="roundRect">
            <a:avLst>
              <a:gd name="adj" fmla="val 4217"/>
            </a:avLst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84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E7D9CD1-1E57-4568-B83A-9669B52643D8}"/>
              </a:ext>
            </a:extLst>
          </p:cNvPr>
          <p:cNvSpPr/>
          <p:nvPr/>
        </p:nvSpPr>
        <p:spPr>
          <a:xfrm>
            <a:off x="179575" y="772900"/>
            <a:ext cx="377825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Jardín de niños Ramón G. Bonfil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2° y 3° B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Educadora practicante: Belén Zapata Castillo 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769379-B2AD-4AD9-AEAA-F65BD3C27A6B}"/>
              </a:ext>
            </a:extLst>
          </p:cNvPr>
          <p:cNvSpPr/>
          <p:nvPr/>
        </p:nvSpPr>
        <p:spPr>
          <a:xfrm rot="21416216">
            <a:off x="5879099" y="1436856"/>
            <a:ext cx="17840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Berlin Sans FB" panose="020E0602020502020306" pitchFamily="34" charset="0"/>
              </a:rPr>
              <a:t>28/05/2021</a:t>
            </a:r>
          </a:p>
        </p:txBody>
      </p:sp>
      <p:sp>
        <p:nvSpPr>
          <p:cNvPr id="13" name="Signo de multiplicación 12">
            <a:extLst>
              <a:ext uri="{FF2B5EF4-FFF2-40B4-BE49-F238E27FC236}">
                <a16:creationId xmlns:a16="http://schemas.microsoft.com/office/drawing/2014/main" id="{9B4F683B-67EA-4D82-AC18-924372578478}"/>
              </a:ext>
            </a:extLst>
          </p:cNvPr>
          <p:cNvSpPr/>
          <p:nvPr/>
        </p:nvSpPr>
        <p:spPr>
          <a:xfrm>
            <a:off x="6905238" y="2368940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6" name="Signo de multiplicación 15">
            <a:extLst>
              <a:ext uri="{FF2B5EF4-FFF2-40B4-BE49-F238E27FC236}">
                <a16:creationId xmlns:a16="http://schemas.microsoft.com/office/drawing/2014/main" id="{FCDE360B-A831-474D-B2C4-2CF27B8F51FF}"/>
              </a:ext>
            </a:extLst>
          </p:cNvPr>
          <p:cNvSpPr/>
          <p:nvPr/>
        </p:nvSpPr>
        <p:spPr>
          <a:xfrm>
            <a:off x="5425220" y="3257625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95723EB-62FC-4D09-A30E-A76084042566}"/>
              </a:ext>
            </a:extLst>
          </p:cNvPr>
          <p:cNvSpPr txBox="1"/>
          <p:nvPr/>
        </p:nvSpPr>
        <p:spPr>
          <a:xfrm>
            <a:off x="6707826" y="4902502"/>
            <a:ext cx="757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25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B1221EFD-E84F-4E31-8F5F-94BC6FAA5E09}"/>
              </a:ext>
            </a:extLst>
          </p:cNvPr>
          <p:cNvSpPr/>
          <p:nvPr/>
        </p:nvSpPr>
        <p:spPr>
          <a:xfrm>
            <a:off x="6900324" y="4008575"/>
            <a:ext cx="3722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8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441D1DCF-5762-4A14-81C7-B4A56C46B654}"/>
              </a:ext>
            </a:extLst>
          </p:cNvPr>
          <p:cNvSpPr/>
          <p:nvPr/>
        </p:nvSpPr>
        <p:spPr>
          <a:xfrm>
            <a:off x="6871470" y="4403748"/>
            <a:ext cx="4299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0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701E180-92F4-48DE-A2CB-84F997754415}"/>
              </a:ext>
            </a:extLst>
          </p:cNvPr>
          <p:cNvSpPr/>
          <p:nvPr/>
        </p:nvSpPr>
        <p:spPr>
          <a:xfrm>
            <a:off x="1637679" y="6554426"/>
            <a:ext cx="266405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40DF905-D828-45B9-A9EE-DF29680E140B}"/>
              </a:ext>
            </a:extLst>
          </p:cNvPr>
          <p:cNvSpPr txBox="1"/>
          <p:nvPr/>
        </p:nvSpPr>
        <p:spPr>
          <a:xfrm>
            <a:off x="1282269" y="8714596"/>
            <a:ext cx="661284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dirty="0">
                <a:solidFill>
                  <a:schemeClr val="accent1"/>
                </a:solidFill>
                <a:latin typeface="Berlin Sans FB" panose="020E0602020502020306" pitchFamily="34" charset="0"/>
              </a:rPr>
              <a:t>Inglés </a:t>
            </a:r>
          </a:p>
          <a:p>
            <a:pPr algn="ctr"/>
            <a:r>
              <a:rPr lang="es-MX" sz="1050" dirty="0">
                <a:solidFill>
                  <a:schemeClr val="accent1"/>
                </a:solidFill>
                <a:latin typeface="Berlin Sans FB" panose="020E0602020502020306" pitchFamily="34" charset="0"/>
              </a:rPr>
              <a:t>Let´s make a fruit salad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D6ACF942-E01E-40EE-A611-18A8DDC300A4}"/>
              </a:ext>
            </a:extLst>
          </p:cNvPr>
          <p:cNvSpPr/>
          <p:nvPr/>
        </p:nvSpPr>
        <p:spPr>
          <a:xfrm>
            <a:off x="4775571" y="6554426"/>
            <a:ext cx="266405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6A946326-A9E1-4BF7-9152-EA4B7093F931}"/>
              </a:ext>
            </a:extLst>
          </p:cNvPr>
          <p:cNvSpPr/>
          <p:nvPr/>
        </p:nvSpPr>
        <p:spPr>
          <a:xfrm>
            <a:off x="1506804" y="5822636"/>
            <a:ext cx="595813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050" dirty="0">
                <a:solidFill>
                  <a:srgbClr val="00B050"/>
                </a:solidFill>
                <a:latin typeface="Berlin Sans FB" panose="020E0602020502020306" pitchFamily="34" charset="0"/>
              </a:rPr>
              <a:t>Exploración y comprensión del mundo natural y social</a:t>
            </a:r>
          </a:p>
          <a:p>
            <a:pPr algn="ctr"/>
            <a:r>
              <a:rPr lang="es-MX" sz="1050" dirty="0">
                <a:solidFill>
                  <a:srgbClr val="00B050"/>
                </a:solidFill>
                <a:latin typeface="Berlin Sans FB" panose="020E0602020502020306" pitchFamily="34" charset="0"/>
              </a:rPr>
              <a:t>Nosotros.. ¿Qué comemos? 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2ABA0F4-B91C-468E-A7EF-436660197BF0}"/>
              </a:ext>
            </a:extLst>
          </p:cNvPr>
          <p:cNvSpPr txBox="1"/>
          <p:nvPr/>
        </p:nvSpPr>
        <p:spPr>
          <a:xfrm>
            <a:off x="1388494" y="9104536"/>
            <a:ext cx="650697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Recipes: lemonade, healthy salad, fruit salad.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Title, ingredients, preparation steps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Banana, apple, orange, strawberrie, grapes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Wash, peel, ask, slice, put, squeeze, pour, serve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900" dirty="0">
              <a:latin typeface="Berlin Sans FB" panose="020E0602020502020306" pitchFamily="34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5F80DD5-62A1-473A-BCEF-7B9A7C0FCC15}"/>
              </a:ext>
            </a:extLst>
          </p:cNvPr>
          <p:cNvSpPr txBox="1"/>
          <p:nvPr/>
        </p:nvSpPr>
        <p:spPr>
          <a:xfrm>
            <a:off x="1318122" y="5938697"/>
            <a:ext cx="6352810" cy="306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12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Importancia de una alimentación adecuada.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¿Qué alimentos nos ayudan a crecer sanos y fuertes?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¿crees que los dulces te ayudan a crecer sanos y fuertes?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La comida saludable nos ayuda a estará activos durante el día, fortalece nuestro huesos, vista y defensas y ayuda al buen funcionamiento del corazón.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Las frutas y verduras aportan vitamina, minerales y fibra.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Además de las frutas y verduras, ¿qué alimentos necesitan para estar sano y fuerte?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Plato del bien comer: plato con diversos grupos de alimentos, ayuda a identificar el tipo de comida y la porción que se debe de consumir todos los días en el desayuno, comida y cena.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¿Qué alimentos están en el plato de bien comer?, ¿Qué alimentos son los que mas te gustan?, ¿Cuáles son tus frutas y verduras favoritas? </a:t>
            </a:r>
          </a:p>
          <a:p>
            <a:r>
              <a:rPr lang="es-MX" sz="900" dirty="0">
                <a:latin typeface="Berlin Sans FB" panose="020E0602020502020306" pitchFamily="34" charset="0"/>
              </a:rPr>
              <a:t>Color verde: frutas y verduras (ayudan al buen funcionamiento del cuerpo humano y nos ayudan a prevenir enfermedades)</a:t>
            </a:r>
          </a:p>
          <a:p>
            <a:r>
              <a:rPr lang="es-MX" sz="900" dirty="0">
                <a:latin typeface="Berlin Sans FB" panose="020E0602020502020306" pitchFamily="34" charset="0"/>
              </a:rPr>
              <a:t>Color amarillo: cereales y tubérculos (aportan energía para realizar actividades diarias como correr, jugar, estudiar, trabajar, entre otras).</a:t>
            </a:r>
          </a:p>
          <a:p>
            <a:r>
              <a:rPr lang="es-MX" sz="900" dirty="0">
                <a:latin typeface="Berlin Sans FB" panose="020E0602020502020306" pitchFamily="34" charset="0"/>
              </a:rPr>
              <a:t>Color rojo: leguminosas (proteínas que son necesarias para el crecimiento del cuerpo y el desarrollo del cerebro)  y alimentos de origen animal.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¿Qué te gusta comer? Clasificar alimentos. ¿A que grupo pertenece este alimento?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900" dirty="0">
                <a:latin typeface="Berlin Sans FB" panose="020E0602020502020306" pitchFamily="34" charset="0"/>
              </a:rPr>
              <a:t>¿Qué pasa con los alimentos que están fuera del plato del bien comer? Debemos consumirlos en menor medida, porque no tienen muchos nutrientes. </a:t>
            </a:r>
          </a:p>
          <a:p>
            <a:endParaRPr lang="es-MX" sz="1000" dirty="0"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6629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380</Words>
  <Application>Microsoft Office PowerPoint</Application>
  <PresentationFormat>Personalizado</PresentationFormat>
  <Paragraphs>42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6</cp:revision>
  <dcterms:created xsi:type="dcterms:W3CDTF">2021-05-29T03:02:25Z</dcterms:created>
  <dcterms:modified xsi:type="dcterms:W3CDTF">2021-05-29T03:57:28Z</dcterms:modified>
</cp:coreProperties>
</file>