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59" r:id="rId7"/>
    <p:sldId id="260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2" d="100"/>
          <a:sy n="62" d="100"/>
        </p:scale>
        <p:origin x="-1008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4697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3172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4046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397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6333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168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36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752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48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358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5013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C660D-769D-4BF2-9FFA-FB6C278A10F0}" type="datetimeFigureOut">
              <a:rPr lang="es-MX" smtClean="0"/>
              <a:t>29/05/2021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D3606-3258-4EE9-AFD8-324F793B96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1766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236x/06/4c/18/064c18961073f223219077762c80b5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43186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38094" y="1057239"/>
            <a:ext cx="10282860" cy="4312119"/>
          </a:xfrm>
        </p:spPr>
        <p:txBody>
          <a:bodyPr>
            <a:noAutofit/>
          </a:bodyPr>
          <a:lstStyle/>
          <a:p>
            <a:r>
              <a:rPr lang="es-MX" sz="1200" b="1" dirty="0">
                <a:latin typeface="Comic Sans MS" panose="030F0702030302020204" pitchFamily="66" charset="0"/>
              </a:rPr>
              <a:t>Escuela Normal de Educación Preescolar</a:t>
            </a:r>
          </a:p>
          <a:p>
            <a:r>
              <a:rPr lang="es-MX" sz="1200" dirty="0">
                <a:latin typeface="Comic Sans MS" panose="030F0702030302020204" pitchFamily="66" charset="0"/>
              </a:rPr>
              <a:t>Licenciatura en Preescolar</a:t>
            </a:r>
          </a:p>
          <a:p>
            <a:r>
              <a:rPr lang="es-MX" sz="1200" dirty="0">
                <a:latin typeface="Comic Sans MS" panose="030F0702030302020204" pitchFamily="66" charset="0"/>
              </a:rPr>
              <a:t>Ciclo Escolar 2020-2021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b="1" dirty="0">
                <a:latin typeface="Comic Sans MS" panose="030F0702030302020204" pitchFamily="66" charset="0"/>
              </a:rPr>
              <a:t>Ávila Olivares Mariana Abigail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Bernal Cervantes Cinthia Gabriela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González Palomares Mary Carmen 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Iracheta Vélez Lorena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Sanchez García Rosa María </a:t>
            </a:r>
          </a:p>
          <a:p>
            <a:r>
              <a:rPr lang="es-MX" sz="1200" b="1" dirty="0">
                <a:latin typeface="Comic Sans MS" panose="030F0702030302020204" pitchFamily="66" charset="0"/>
              </a:rPr>
              <a:t>Zarate Agundis Norma Janette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dirty="0">
                <a:latin typeface="Comic Sans MS" panose="030F0702030302020204" pitchFamily="66" charset="0"/>
              </a:rPr>
              <a:t>Grupo: </a:t>
            </a:r>
            <a:r>
              <a:rPr lang="es-MX" sz="1200" b="1" dirty="0">
                <a:latin typeface="Comic Sans MS" panose="030F0702030302020204" pitchFamily="66" charset="0"/>
              </a:rPr>
              <a:t>2°C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dirty="0">
                <a:latin typeface="Comic Sans MS" panose="030F0702030302020204" pitchFamily="66" charset="0"/>
              </a:rPr>
              <a:t>Materia: </a:t>
            </a:r>
            <a:r>
              <a:rPr lang="es-MX" sz="1200" b="1" dirty="0">
                <a:latin typeface="Comic Sans MS" panose="030F0702030302020204" pitchFamily="66" charset="0"/>
              </a:rPr>
              <a:t>Atención a la diversidad 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  <a:p>
            <a:r>
              <a:rPr lang="es-MX" sz="1200" b="1" dirty="0">
                <a:latin typeface="Comic Sans MS" panose="030F0702030302020204" pitchFamily="66" charset="0"/>
              </a:rPr>
              <a:t>Profa. Mayra Cristina Bueno Zertuche</a:t>
            </a:r>
          </a:p>
          <a:p>
            <a:endParaRPr lang="es-MX" sz="1200" dirty="0">
              <a:latin typeface="Comic Sans MS" panose="030F0702030302020204" pitchFamily="66" charset="0"/>
            </a:endParaRPr>
          </a:p>
        </p:txBody>
      </p:sp>
      <p:sp>
        <p:nvSpPr>
          <p:cNvPr id="26" name="Forma libre 25"/>
          <p:cNvSpPr/>
          <p:nvPr/>
        </p:nvSpPr>
        <p:spPr>
          <a:xfrm>
            <a:off x="0" y="0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orma libre 27"/>
          <p:cNvSpPr/>
          <p:nvPr/>
        </p:nvSpPr>
        <p:spPr>
          <a:xfrm>
            <a:off x="-33546" y="-11094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orma libre 28"/>
          <p:cNvSpPr/>
          <p:nvPr/>
        </p:nvSpPr>
        <p:spPr>
          <a:xfrm>
            <a:off x="19463" y="11395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orma libre 29"/>
          <p:cNvSpPr/>
          <p:nvPr/>
        </p:nvSpPr>
        <p:spPr>
          <a:xfrm>
            <a:off x="64061" y="5731931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orma libre 30"/>
          <p:cNvSpPr/>
          <p:nvPr/>
        </p:nvSpPr>
        <p:spPr>
          <a:xfrm>
            <a:off x="30515" y="5620983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Forma libre 31"/>
          <p:cNvSpPr/>
          <p:nvPr/>
        </p:nvSpPr>
        <p:spPr>
          <a:xfrm>
            <a:off x="83524" y="5845889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38" name="Imagen 37">
            <a:extLst>
              <a:ext uri="{FF2B5EF4-FFF2-40B4-BE49-F238E27FC236}">
                <a16:creationId xmlns:a16="http://schemas.microsoft.com/office/drawing/2014/main" xmlns="" id="{DCC8EDBE-E8AC-46A3-9601-152BAA87BE8D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78" r="19827"/>
          <a:stretch>
            <a:fillRect/>
          </a:stretch>
        </p:blipFill>
        <p:spPr bwMode="auto">
          <a:xfrm>
            <a:off x="1804597" y="1030516"/>
            <a:ext cx="2169526" cy="2329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0916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.pinimg.com/236x/06/4c/18/064c18961073f223219077762c80b5b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43185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96678" y="621540"/>
            <a:ext cx="2398643" cy="1934817"/>
          </a:xfrm>
        </p:spPr>
        <p:txBody>
          <a:bodyPr>
            <a:noAutofit/>
          </a:bodyPr>
          <a:lstStyle/>
          <a:p>
            <a:r>
              <a:rPr lang="es-MX" sz="8000" b="1" dirty="0">
                <a:latin typeface="Comic Sans MS" panose="030F0702030302020204" pitchFamily="66" charset="0"/>
              </a:rPr>
              <a:t>LA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11575" y="3731951"/>
            <a:ext cx="9144000" cy="1655762"/>
          </a:xfrm>
        </p:spPr>
        <p:txBody>
          <a:bodyPr/>
          <a:lstStyle/>
          <a:p>
            <a:endParaRPr lang="es-MX" dirty="0">
              <a:latin typeface="Comic Sans MS" panose="030F0702030302020204" pitchFamily="66" charset="0"/>
            </a:endParaRPr>
          </a:p>
          <a:p>
            <a:r>
              <a:rPr lang="es-MX" dirty="0">
                <a:latin typeface="Comic Sans MS" panose="030F0702030302020204" pitchFamily="66" charset="0"/>
              </a:rPr>
              <a:t>¨En qué consiste la atención a la diversidad en la escuela¨</a:t>
            </a:r>
          </a:p>
        </p:txBody>
      </p:sp>
      <p:grpSp>
        <p:nvGrpSpPr>
          <p:cNvPr id="15" name="Grupo 14"/>
          <p:cNvGrpSpPr/>
          <p:nvPr/>
        </p:nvGrpSpPr>
        <p:grpSpPr>
          <a:xfrm>
            <a:off x="678760" y="2558028"/>
            <a:ext cx="10436912" cy="1179369"/>
            <a:chOff x="380999" y="2700747"/>
            <a:chExt cx="10436912" cy="1179369"/>
          </a:xfrm>
        </p:grpSpPr>
        <p:grpSp>
          <p:nvGrpSpPr>
            <p:cNvPr id="13" name="Grupo 12"/>
            <p:cNvGrpSpPr/>
            <p:nvPr/>
          </p:nvGrpSpPr>
          <p:grpSpPr>
            <a:xfrm>
              <a:off x="380999" y="2700747"/>
              <a:ext cx="9364318" cy="1179369"/>
              <a:chOff x="2739886" y="2846521"/>
              <a:chExt cx="9364318" cy="1179369"/>
            </a:xfrm>
          </p:grpSpPr>
          <p:sp>
            <p:nvSpPr>
              <p:cNvPr id="4" name="Elipse 3"/>
              <p:cNvSpPr/>
              <p:nvPr/>
            </p:nvSpPr>
            <p:spPr>
              <a:xfrm>
                <a:off x="7023650" y="2867785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R</a:t>
                </a:r>
              </a:p>
            </p:txBody>
          </p:sp>
          <p:sp>
            <p:nvSpPr>
              <p:cNvPr id="5" name="Elipse 4"/>
              <p:cNvSpPr/>
              <p:nvPr/>
            </p:nvSpPr>
            <p:spPr>
              <a:xfrm>
                <a:off x="3851411" y="2857152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</a:t>
                </a:r>
              </a:p>
            </p:txBody>
          </p:sp>
          <p:sp>
            <p:nvSpPr>
              <p:cNvPr id="6" name="Elipse 5"/>
              <p:cNvSpPr/>
              <p:nvPr/>
            </p:nvSpPr>
            <p:spPr>
              <a:xfrm>
                <a:off x="5917094" y="2862470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E</a:t>
                </a:r>
              </a:p>
            </p:txBody>
          </p:sp>
          <p:sp>
            <p:nvSpPr>
              <p:cNvPr id="7" name="Elipse 6"/>
              <p:cNvSpPr/>
              <p:nvPr/>
            </p:nvSpPr>
            <p:spPr>
              <a:xfrm>
                <a:off x="4823790" y="2857155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V</a:t>
                </a:r>
              </a:p>
            </p:txBody>
          </p:sp>
          <p:sp>
            <p:nvSpPr>
              <p:cNvPr id="8" name="Elipse 7"/>
              <p:cNvSpPr/>
              <p:nvPr/>
            </p:nvSpPr>
            <p:spPr>
              <a:xfrm>
                <a:off x="2739886" y="2857154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D</a:t>
                </a:r>
              </a:p>
            </p:txBody>
          </p:sp>
          <p:sp>
            <p:nvSpPr>
              <p:cNvPr id="9" name="Elipse 8"/>
              <p:cNvSpPr/>
              <p:nvPr/>
            </p:nvSpPr>
            <p:spPr>
              <a:xfrm>
                <a:off x="8000998" y="2857153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S</a:t>
                </a:r>
              </a:p>
            </p:txBody>
          </p:sp>
          <p:sp>
            <p:nvSpPr>
              <p:cNvPr id="10" name="Elipse 9"/>
              <p:cNvSpPr/>
              <p:nvPr/>
            </p:nvSpPr>
            <p:spPr>
              <a:xfrm>
                <a:off x="8941901" y="284652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I</a:t>
                </a:r>
              </a:p>
            </p:txBody>
          </p:sp>
          <p:sp>
            <p:nvSpPr>
              <p:cNvPr id="11" name="Elipse 10"/>
              <p:cNvSpPr/>
              <p:nvPr/>
            </p:nvSpPr>
            <p:spPr>
              <a:xfrm>
                <a:off x="10845247" y="284652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A</a:t>
                </a:r>
              </a:p>
            </p:txBody>
          </p:sp>
          <p:sp>
            <p:nvSpPr>
              <p:cNvPr id="12" name="Elipse 11"/>
              <p:cNvSpPr/>
              <p:nvPr/>
            </p:nvSpPr>
            <p:spPr>
              <a:xfrm>
                <a:off x="9914280" y="2872951"/>
                <a:ext cx="1258957" cy="1152939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3600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D</a:t>
                </a:r>
              </a:p>
            </p:txBody>
          </p:sp>
        </p:grpSp>
        <p:sp>
          <p:nvSpPr>
            <p:cNvPr id="14" name="Elipse 13"/>
            <p:cNvSpPr/>
            <p:nvPr/>
          </p:nvSpPr>
          <p:spPr>
            <a:xfrm>
              <a:off x="9558954" y="2722010"/>
              <a:ext cx="1258957" cy="1152939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sz="3600" dirty="0">
                  <a:solidFill>
                    <a:schemeClr val="tx1"/>
                  </a:solidFill>
                  <a:latin typeface="Comic Sans MS" panose="030F0702030302020204" pitchFamily="66" charset="0"/>
                </a:rPr>
                <a:t>D</a:t>
              </a:r>
            </a:p>
          </p:txBody>
        </p:sp>
      </p:grpSp>
      <p:sp>
        <p:nvSpPr>
          <p:cNvPr id="16" name="Elipse 15"/>
          <p:cNvSpPr/>
          <p:nvPr/>
        </p:nvSpPr>
        <p:spPr>
          <a:xfrm>
            <a:off x="794717" y="2577620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1915977" y="2588250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Elipse 17"/>
          <p:cNvSpPr/>
          <p:nvPr/>
        </p:nvSpPr>
        <p:spPr>
          <a:xfrm>
            <a:off x="3054215" y="2584458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Elipse 18"/>
          <p:cNvSpPr/>
          <p:nvPr/>
        </p:nvSpPr>
        <p:spPr>
          <a:xfrm>
            <a:off x="3978551" y="2584458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Elipse 19"/>
          <p:cNvSpPr/>
          <p:nvPr/>
        </p:nvSpPr>
        <p:spPr>
          <a:xfrm>
            <a:off x="5056532" y="255830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Elipse 20"/>
          <p:cNvSpPr/>
          <p:nvPr/>
        </p:nvSpPr>
        <p:spPr>
          <a:xfrm>
            <a:off x="6062454" y="255635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Elipse 21"/>
          <p:cNvSpPr/>
          <p:nvPr/>
        </p:nvSpPr>
        <p:spPr>
          <a:xfrm>
            <a:off x="6738728" y="2529927"/>
            <a:ext cx="1258957" cy="116611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Elipse 22"/>
          <p:cNvSpPr/>
          <p:nvPr/>
        </p:nvSpPr>
        <p:spPr>
          <a:xfrm>
            <a:off x="7966114" y="2571243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Elipse 23"/>
          <p:cNvSpPr/>
          <p:nvPr/>
        </p:nvSpPr>
        <p:spPr>
          <a:xfrm>
            <a:off x="8689908" y="2556357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Elipse 24"/>
          <p:cNvSpPr/>
          <p:nvPr/>
        </p:nvSpPr>
        <p:spPr>
          <a:xfrm>
            <a:off x="9948865" y="2600554"/>
            <a:ext cx="1258957" cy="1152939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Forma libre 25"/>
          <p:cNvSpPr/>
          <p:nvPr/>
        </p:nvSpPr>
        <p:spPr>
          <a:xfrm>
            <a:off x="0" y="0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Forma libre 27"/>
          <p:cNvSpPr/>
          <p:nvPr/>
        </p:nvSpPr>
        <p:spPr>
          <a:xfrm>
            <a:off x="-33546" y="-11094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Forma libre 28"/>
          <p:cNvSpPr/>
          <p:nvPr/>
        </p:nvSpPr>
        <p:spPr>
          <a:xfrm>
            <a:off x="19463" y="113958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0" name="Forma libre 29"/>
          <p:cNvSpPr/>
          <p:nvPr/>
        </p:nvSpPr>
        <p:spPr>
          <a:xfrm>
            <a:off x="64061" y="5731931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1" name="Forma libre 30"/>
          <p:cNvSpPr/>
          <p:nvPr/>
        </p:nvSpPr>
        <p:spPr>
          <a:xfrm>
            <a:off x="30515" y="5620983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Forma libre 31"/>
          <p:cNvSpPr/>
          <p:nvPr/>
        </p:nvSpPr>
        <p:spPr>
          <a:xfrm>
            <a:off x="83524" y="5845889"/>
            <a:ext cx="12192000" cy="985392"/>
          </a:xfrm>
          <a:custGeom>
            <a:avLst/>
            <a:gdLst>
              <a:gd name="connsiteX0" fmla="*/ 0 w 12035254"/>
              <a:gd name="connsiteY0" fmla="*/ 176927 h 985392"/>
              <a:gd name="connsiteX1" fmla="*/ 556591 w 12035254"/>
              <a:gd name="connsiteY1" fmla="*/ 826284 h 985392"/>
              <a:gd name="connsiteX2" fmla="*/ 1417982 w 12035254"/>
              <a:gd name="connsiteY2" fmla="*/ 97414 h 985392"/>
              <a:gd name="connsiteX3" fmla="*/ 2902226 w 12035254"/>
              <a:gd name="connsiteY3" fmla="*/ 972057 h 985392"/>
              <a:gd name="connsiteX4" fmla="*/ 3313043 w 12035254"/>
              <a:gd name="connsiteY4" fmla="*/ 163675 h 985392"/>
              <a:gd name="connsiteX5" fmla="*/ 4664765 w 12035254"/>
              <a:gd name="connsiteY5" fmla="*/ 932301 h 985392"/>
              <a:gd name="connsiteX6" fmla="*/ 5181600 w 12035254"/>
              <a:gd name="connsiteY6" fmla="*/ 163675 h 985392"/>
              <a:gd name="connsiteX7" fmla="*/ 6374295 w 12035254"/>
              <a:gd name="connsiteY7" fmla="*/ 760023 h 985392"/>
              <a:gd name="connsiteX8" fmla="*/ 7275443 w 12035254"/>
              <a:gd name="connsiteY8" fmla="*/ 229936 h 985392"/>
              <a:gd name="connsiteX9" fmla="*/ 8971721 w 12035254"/>
              <a:gd name="connsiteY9" fmla="*/ 985310 h 985392"/>
              <a:gd name="connsiteX10" fmla="*/ 9342782 w 12035254"/>
              <a:gd name="connsiteY10" fmla="*/ 282944 h 985392"/>
              <a:gd name="connsiteX11" fmla="*/ 10933043 w 12035254"/>
              <a:gd name="connsiteY11" fmla="*/ 945553 h 985392"/>
              <a:gd name="connsiteX12" fmla="*/ 11065565 w 12035254"/>
              <a:gd name="connsiteY12" fmla="*/ 84162 h 985392"/>
              <a:gd name="connsiteX13" fmla="*/ 11661913 w 12035254"/>
              <a:gd name="connsiteY13" fmla="*/ 958805 h 985392"/>
              <a:gd name="connsiteX14" fmla="*/ 11979965 w 12035254"/>
              <a:gd name="connsiteY14" fmla="*/ 84162 h 985392"/>
              <a:gd name="connsiteX15" fmla="*/ 12032973 w 12035254"/>
              <a:gd name="connsiteY15" fmla="*/ 84162 h 985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035254" h="985392">
                <a:moveTo>
                  <a:pt x="0" y="176927"/>
                </a:moveTo>
                <a:cubicBezTo>
                  <a:pt x="160130" y="508231"/>
                  <a:pt x="320261" y="839536"/>
                  <a:pt x="556591" y="826284"/>
                </a:cubicBezTo>
                <a:cubicBezTo>
                  <a:pt x="792921" y="813032"/>
                  <a:pt x="1027043" y="73118"/>
                  <a:pt x="1417982" y="97414"/>
                </a:cubicBezTo>
                <a:cubicBezTo>
                  <a:pt x="1808921" y="121709"/>
                  <a:pt x="2586383" y="961014"/>
                  <a:pt x="2902226" y="972057"/>
                </a:cubicBezTo>
                <a:cubicBezTo>
                  <a:pt x="3218069" y="983100"/>
                  <a:pt x="3019287" y="170301"/>
                  <a:pt x="3313043" y="163675"/>
                </a:cubicBezTo>
                <a:cubicBezTo>
                  <a:pt x="3606799" y="157049"/>
                  <a:pt x="4353339" y="932301"/>
                  <a:pt x="4664765" y="932301"/>
                </a:cubicBezTo>
                <a:cubicBezTo>
                  <a:pt x="4976191" y="932301"/>
                  <a:pt x="4896678" y="192388"/>
                  <a:pt x="5181600" y="163675"/>
                </a:cubicBezTo>
                <a:cubicBezTo>
                  <a:pt x="5466522" y="134962"/>
                  <a:pt x="6025321" y="748980"/>
                  <a:pt x="6374295" y="760023"/>
                </a:cubicBezTo>
                <a:cubicBezTo>
                  <a:pt x="6723269" y="771067"/>
                  <a:pt x="6842539" y="192388"/>
                  <a:pt x="7275443" y="229936"/>
                </a:cubicBezTo>
                <a:cubicBezTo>
                  <a:pt x="7708347" y="267484"/>
                  <a:pt x="8627165" y="976475"/>
                  <a:pt x="8971721" y="985310"/>
                </a:cubicBezTo>
                <a:cubicBezTo>
                  <a:pt x="9316277" y="994145"/>
                  <a:pt x="9015895" y="289570"/>
                  <a:pt x="9342782" y="282944"/>
                </a:cubicBezTo>
                <a:cubicBezTo>
                  <a:pt x="9669669" y="276318"/>
                  <a:pt x="10645913" y="978683"/>
                  <a:pt x="10933043" y="945553"/>
                </a:cubicBezTo>
                <a:cubicBezTo>
                  <a:pt x="11220174" y="912423"/>
                  <a:pt x="10944087" y="81953"/>
                  <a:pt x="11065565" y="84162"/>
                </a:cubicBezTo>
                <a:cubicBezTo>
                  <a:pt x="11187043" y="86371"/>
                  <a:pt x="11509513" y="958805"/>
                  <a:pt x="11661913" y="958805"/>
                </a:cubicBezTo>
                <a:cubicBezTo>
                  <a:pt x="11814313" y="958805"/>
                  <a:pt x="11918122" y="229936"/>
                  <a:pt x="11979965" y="84162"/>
                </a:cubicBezTo>
                <a:cubicBezTo>
                  <a:pt x="12041808" y="-61612"/>
                  <a:pt x="12037390" y="11275"/>
                  <a:pt x="12032973" y="84162"/>
                </a:cubicBezTo>
              </a:path>
            </a:pathLst>
          </a:cu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669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https://i.pinimg.com/564x/51/4a/30/514a30f31a9b3c85e5c4ce7bd39ed75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83074" y="-2683076"/>
            <a:ext cx="6827361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upo 6"/>
          <p:cNvGrpSpPr/>
          <p:nvPr/>
        </p:nvGrpSpPr>
        <p:grpSpPr>
          <a:xfrm>
            <a:off x="3352800" y="298749"/>
            <a:ext cx="6431280" cy="1713130"/>
            <a:chOff x="624840" y="949345"/>
            <a:chExt cx="6431280" cy="1713130"/>
          </a:xfrm>
        </p:grpSpPr>
        <p:sp>
          <p:nvSpPr>
            <p:cNvPr id="5" name="CuadroTexto 4"/>
            <p:cNvSpPr txBox="1"/>
            <p:nvPr/>
          </p:nvSpPr>
          <p:spPr>
            <a:xfrm>
              <a:off x="624840" y="949345"/>
              <a:ext cx="6431280" cy="171313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endParaRPr lang="es-MX" dirty="0"/>
            </a:p>
          </p:txBody>
        </p:sp>
        <p:sp>
          <p:nvSpPr>
            <p:cNvPr id="4" name="Rectángulo 3"/>
            <p:cNvSpPr/>
            <p:nvPr/>
          </p:nvSpPr>
          <p:spPr>
            <a:xfrm>
              <a:off x="624840" y="1092815"/>
              <a:ext cx="6096000" cy="1569660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txBody>
            <a:bodyPr>
              <a:spAutoFit/>
            </a:bodyPr>
            <a:lstStyle/>
            <a:p>
              <a:r>
                <a:rPr lang="es-MX" sz="2400" dirty="0">
                  <a:latin typeface="Comic Sans MS" panose="030F0702030302020204" pitchFamily="66" charset="0"/>
                </a:rPr>
                <a:t>Debemos entender la diversidad en toda su riqueza, a veces se reduce a solo unos elementos, cuando en realidad es muy amplia:</a:t>
              </a:r>
            </a:p>
          </p:txBody>
        </p:sp>
      </p:grpSp>
      <p:pic>
        <p:nvPicPr>
          <p:cNvPr id="2050" name="Picture 2" descr="https://i.pinimg.com/564x/23/a1/0d/23a10d2e7b9146112b609952ef02db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40" y="1210945"/>
            <a:ext cx="2599055" cy="25990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i.pinimg.com/564x/b6/d2/e6/b6d2e64e5c2349e6d5d2071efe46548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4297918"/>
            <a:ext cx="2567940" cy="188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790575" y="694680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CULTURAL  </a:t>
            </a:r>
          </a:p>
        </p:txBody>
      </p:sp>
      <p:sp>
        <p:nvSpPr>
          <p:cNvPr id="9" name="CuadroTexto 8"/>
          <p:cNvSpPr txBox="1"/>
          <p:nvPr/>
        </p:nvSpPr>
        <p:spPr>
          <a:xfrm>
            <a:off x="1994535" y="6181030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SEXUAL  </a:t>
            </a:r>
          </a:p>
        </p:txBody>
      </p:sp>
      <p:pic>
        <p:nvPicPr>
          <p:cNvPr id="2054" name="Picture 6" descr="Respeto a la diversidad en el mundo - YouTub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6863" y="2209065"/>
            <a:ext cx="2247900" cy="1685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uadroTexto 10"/>
          <p:cNvSpPr txBox="1"/>
          <p:nvPr/>
        </p:nvSpPr>
        <p:spPr>
          <a:xfrm>
            <a:off x="4106863" y="3857863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SOCIAL </a:t>
            </a:r>
          </a:p>
        </p:txBody>
      </p:sp>
      <p:pic>
        <p:nvPicPr>
          <p:cNvPr id="2056" name="Picture 8" descr="Diversidad religiosa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759" y="4369613"/>
            <a:ext cx="3624321" cy="1511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uadroTexto 13"/>
          <p:cNvSpPr txBox="1"/>
          <p:nvPr/>
        </p:nvSpPr>
        <p:spPr>
          <a:xfrm>
            <a:off x="6767959" y="5881032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RELIGIOSA </a:t>
            </a:r>
          </a:p>
        </p:txBody>
      </p:sp>
      <p:pic>
        <p:nvPicPr>
          <p:cNvPr id="2058" name="Picture 10" descr="https://i.pinimg.com/564x/76/02/4b/76024bfb7f588d6454ec3bd95e485726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4080" y="2099656"/>
            <a:ext cx="2283428" cy="2150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/>
          <p:cNvSpPr txBox="1"/>
          <p:nvPr/>
        </p:nvSpPr>
        <p:spPr>
          <a:xfrm>
            <a:off x="9784080" y="4249885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DE APRENDIZAJE </a:t>
            </a:r>
          </a:p>
        </p:txBody>
      </p:sp>
      <p:pic>
        <p:nvPicPr>
          <p:cNvPr id="2060" name="Picture 12" descr="Clase de Anabel: CAPACIDADES DIFERENTES.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959" y="2155349"/>
            <a:ext cx="224790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CuadroTexto 17"/>
          <p:cNvSpPr txBox="1"/>
          <p:nvPr/>
        </p:nvSpPr>
        <p:spPr>
          <a:xfrm>
            <a:off x="6627812" y="3639641"/>
            <a:ext cx="2407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latin typeface="Comic Sans MS" panose="030F0702030302020204" pitchFamily="66" charset="0"/>
              </a:rPr>
              <a:t>DIVERSIDAD DE CAPACIDADES </a:t>
            </a:r>
          </a:p>
        </p:txBody>
      </p:sp>
    </p:spTree>
    <p:extLst>
      <p:ext uri="{BB962C8B-B14F-4D97-AF65-F5344CB8AC3E}">
        <p14:creationId xmlns:p14="http://schemas.microsoft.com/office/powerpoint/2010/main" val="2417151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i.pinimg.com/564x/9d/17/d8/9d17d888ffe9e42f59abcc532244c58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59698" y="-2659699"/>
            <a:ext cx="6872603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701040" y="528934"/>
            <a:ext cx="4648200" cy="280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>
                <a:latin typeface="Comic Sans MS" panose="030F0702030302020204" pitchFamily="66" charset="0"/>
              </a:rPr>
              <a:t>Se aprende en un aula diversa, si conformamos distintas maneras de pensar el alumno aprenderá y se adaptara a la manera de pensar de los demás</a:t>
            </a:r>
            <a:endParaRPr lang="es-MX" dirty="0">
              <a:latin typeface="Comic Sans MS" panose="030F0702030302020204" pitchFamily="66" charset="0"/>
            </a:endParaRPr>
          </a:p>
        </p:txBody>
      </p:sp>
      <p:pic>
        <p:nvPicPr>
          <p:cNvPr id="3074" name="Picture 2" descr="https://i.pinimg.com/564x/91/f0/06/91f0063e02913838804a7b00a057ff9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1863171"/>
            <a:ext cx="5362575" cy="29337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283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i.pinimg.com/564x/51/4a/30/514a30f31a9b3c85e5c4ce7bd39ed75a.jpg">
            <a:extLst>
              <a:ext uri="{FF2B5EF4-FFF2-40B4-BE49-F238E27FC236}">
                <a16:creationId xmlns:a16="http://schemas.microsoft.com/office/drawing/2014/main" xmlns="" id="{3287B6FE-2F2F-4DCA-85C6-B3AB8D1A5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6244" y="-2667756"/>
            <a:ext cx="6858000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E400A72-CBDE-475C-BDE0-EF95E67BA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20" y="981558"/>
            <a:ext cx="10515600" cy="2231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En la mayoría de escuelas hay una tendencia a la uniformidad, a que todos deben ser iguales, sacar los mismos niveles, aprender de la misma manera, hay que terminar con esta falsa creencia y dar paso a un aula más inclusiva, no solo al integrar a los alumnos con necesidades educativas especiales</a:t>
            </a:r>
            <a:r>
              <a:rPr lang="es-MX" sz="2400">
                <a:latin typeface="Comic Sans MS" panose="030F0702030302020204" pitchFamily="66" charset="0"/>
              </a:rPr>
              <a:t>, también </a:t>
            </a:r>
            <a:r>
              <a:rPr lang="es-MX" sz="2400" dirty="0">
                <a:latin typeface="Comic Sans MS" panose="030F0702030302020204" pitchFamily="66" charset="0"/>
              </a:rPr>
              <a:t>reconociendo y valorando la diversidad como un derecho humano.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E8882AB6-6F48-4C0C-9C35-05B0E53FC7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3429000"/>
            <a:ext cx="3760901" cy="2995408"/>
          </a:xfrm>
          <a:prstGeom prst="rect">
            <a:avLst/>
          </a:prstGeom>
        </p:spPr>
      </p:pic>
      <p:pic>
        <p:nvPicPr>
          <p:cNvPr id="12" name="Imagen 11" descr="Un grupo de niños sentados en una mesa&#10;&#10;Descripción generada automáticamente con confianza media">
            <a:extLst>
              <a:ext uri="{FF2B5EF4-FFF2-40B4-BE49-F238E27FC236}">
                <a16:creationId xmlns:a16="http://schemas.microsoft.com/office/drawing/2014/main" xmlns="" id="{3BC5C674-2031-4F21-B27B-A1256A37F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26" y="3645177"/>
            <a:ext cx="4333575" cy="2492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978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https://i.pinimg.com/564x/51/4a/30/514a30f31a9b3c85e5c4ce7bd39ed75a.jpg">
            <a:extLst>
              <a:ext uri="{FF2B5EF4-FFF2-40B4-BE49-F238E27FC236}">
                <a16:creationId xmlns:a16="http://schemas.microsoft.com/office/drawing/2014/main" xmlns="" id="{3287B6FE-2F2F-4DCA-85C6-B3AB8D1A54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756" y="-2667757"/>
            <a:ext cx="6858000" cy="12193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E400A72-CBDE-475C-BDE0-EF95E67BA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794920"/>
            <a:ext cx="10515600" cy="22312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La administración es la principal responsable de que los centros educativos sean diversos, los centros educativos deben mantener proyectos que favorezca a todo tipo de necesidades que requieran los alumnos y por último como docentes es necesario que diseñemos un ambiente diverso dentro del aula y promover a los alumnos principalmente la colaboración, respeto y empatía.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xmlns="" id="{609D4D8B-0635-40E5-8F44-F9ACB7A37279}"/>
              </a:ext>
            </a:extLst>
          </p:cNvPr>
          <p:cNvSpPr txBox="1"/>
          <p:nvPr/>
        </p:nvSpPr>
        <p:spPr>
          <a:xfrm>
            <a:off x="3385930" y="589836"/>
            <a:ext cx="54201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>
                <a:latin typeface="Comic Sans MS" panose="030F0702030302020204" pitchFamily="66" charset="0"/>
              </a:rPr>
              <a:t>RESPONSABLES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56CD002A-F016-4730-9AED-24D4BFF7E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79001" y="4026186"/>
            <a:ext cx="4061378" cy="2707585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DC4B96B5-F462-4DF3-81CC-91F9277822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619" y="4060280"/>
            <a:ext cx="3093972" cy="206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84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i.pinimg.com/236x/06/4c/18/064c18961073f223219077762c80b5bb.jpg">
            <a:extLst>
              <a:ext uri="{FF2B5EF4-FFF2-40B4-BE49-F238E27FC236}">
                <a16:creationId xmlns:a16="http://schemas.microsoft.com/office/drawing/2014/main" xmlns="" id="{78954A0B-E0B0-412A-8A2C-EE7AA5247D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667001" y="-2710278"/>
            <a:ext cx="6858000" cy="12278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88E7419-DCB4-465E-A05E-9ABA47787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70182"/>
            <a:ext cx="10515600" cy="1845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400" dirty="0">
                <a:latin typeface="Comic Sans MS" panose="030F0702030302020204" pitchFamily="66" charset="0"/>
              </a:rPr>
              <a:t>Las escuelas deben buscar la diversidad interna y enriquecerla con actividades, proyectos, etc., incluso la diversidad está presente constantemente en la sociedad, simplemente es cuestión de mirar a los demás y dejar de pensar que todos deberían ser como nosotros. Hay que enfocarnos en la diversidad y en la manera en la que podemos contribuir 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D6FABB30-18A0-4DBB-95B9-F3CDD4655A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5824" y="4065932"/>
            <a:ext cx="2462419" cy="246241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0B3E4BE5-116C-4574-B0C4-A5D936322C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5192" y="225424"/>
            <a:ext cx="2778824" cy="184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4867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328</Words>
  <Application>Microsoft Office PowerPoint</Application>
  <PresentationFormat>Personalizado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LA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DIVERSIDAD</dc:title>
  <dc:creator>ELL</dc:creator>
  <cp:lastModifiedBy>norma</cp:lastModifiedBy>
  <cp:revision>32</cp:revision>
  <dcterms:created xsi:type="dcterms:W3CDTF">2021-05-29T20:28:51Z</dcterms:created>
  <dcterms:modified xsi:type="dcterms:W3CDTF">2021-05-30T01:35:35Z</dcterms:modified>
</cp:coreProperties>
</file>