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CC99FF"/>
    <a:srgbClr val="D5B6F8"/>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6" d="100"/>
          <a:sy n="76"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C2171E-0D35-4AC0-95BE-BB5F92425B8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0C10B6C-4DEF-4E2D-9CF3-EA6A1097B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CECE22CA-F278-4911-ACD5-EB288C717C35}"/>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EA120825-E6A9-4E7F-8F10-5F2C951EB0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AEE7D3C-6E22-4527-9BC1-0737267EA3E9}"/>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86604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7CA857-B72B-4366-AE6D-400358E655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1C582A1-9258-4477-88CC-A1102FFABB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C3749CA-BC99-41D3-BBA6-1D35F5735F18}"/>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F4435993-CAB6-4991-9466-88E65D568E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8E11BB7-A34B-4DF1-A877-A5E6EE6B1923}"/>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17555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39B6714-39E1-4419-BB59-CD6920F516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0BEE9EE-B28A-49EC-9E87-C9D3FCE590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68C6975-246A-4A92-94D2-5BF0E6381151}"/>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60EC0795-76AF-4AB4-ABFD-184A915A05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D016296-C642-4D86-B039-17B6C8943A2D}"/>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8110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C9FBF1-16AB-4D7C-98FE-011CDABF88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EC6BB64-DDD6-4B68-A266-3A3C5BEEEF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39027D4-A353-4499-A12B-E2FAB54D38B8}"/>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FC578653-B387-4137-BDCE-B86973BB53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8969FB4-F6FD-408C-B7B4-97CE3DA42074}"/>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91726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8A422F-E268-44E1-97C2-F8877ACBF3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2529686-B4E7-4096-B2AC-5739C31A0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81D9207-B741-4D74-9AE0-F95608A306AE}"/>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E44B9B92-74FA-4412-B612-034CD38151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DFA548A-3A29-44C3-85AE-46C0CDD1CA47}"/>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5527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BDE8DE-AD02-44ED-9242-42F509C298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937E856-F3F6-4E3C-936F-5300030331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9BF59466-3AA0-4C3F-8840-9360BB7AB6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C8298D3F-3EBD-4D76-AAF1-754B7680F9E7}"/>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6" name="Marcador de pie de página 5">
            <a:extLst>
              <a:ext uri="{FF2B5EF4-FFF2-40B4-BE49-F238E27FC236}">
                <a16:creationId xmlns:a16="http://schemas.microsoft.com/office/drawing/2014/main" xmlns="" id="{8D2AA1FB-FDDA-4D55-A63D-A7F152911A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EE7B24E-7E53-4ADF-A3F4-DE7946743ED2}"/>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30070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434E52-3849-44EE-B6D6-966B9E7C99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2E97F9E-6EAA-4421-A6A9-A60A8ADE7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2C346CE-1E33-44A7-83BB-3F69D9EEB9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C9D3E3C1-D757-4FFF-8BBC-A7B69B0A5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811A877-EAFE-4F0D-9746-DAC65FE128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58809DC7-C9EE-4D99-A8F5-6FA9BC8EA850}"/>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8" name="Marcador de pie de página 7">
            <a:extLst>
              <a:ext uri="{FF2B5EF4-FFF2-40B4-BE49-F238E27FC236}">
                <a16:creationId xmlns:a16="http://schemas.microsoft.com/office/drawing/2014/main" xmlns="" id="{6E9F25ED-2416-4A58-A2EA-DF4B7DC5E1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FB0FF149-DC10-44A5-BD6A-2EDA9ABF67EC}"/>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27845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508499-8505-418A-A75E-E46452067D8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F75F5C5F-E104-425E-A093-F03ACEB50EAE}"/>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4" name="Marcador de pie de página 3">
            <a:extLst>
              <a:ext uri="{FF2B5EF4-FFF2-40B4-BE49-F238E27FC236}">
                <a16:creationId xmlns:a16="http://schemas.microsoft.com/office/drawing/2014/main" xmlns="" id="{2B791F93-0FE9-41E3-A1D9-65014AB9CF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4723511F-8C34-4308-BDF5-17E3CE958E46}"/>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3681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F51C5C51-5EE8-4929-A3F0-0952103051CC}"/>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3" name="Marcador de pie de página 2">
            <a:extLst>
              <a:ext uri="{FF2B5EF4-FFF2-40B4-BE49-F238E27FC236}">
                <a16:creationId xmlns:a16="http://schemas.microsoft.com/office/drawing/2014/main" xmlns="" id="{18D6AF49-64F7-4A44-B724-E032805B5F0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7351CC94-946B-4E9B-9BD8-A8D6EA6F0337}"/>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50844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D23685-C5A9-4D4F-A06E-211299446E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5B11684-5708-4877-9A83-F09264846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032F18AB-899B-4BBF-8042-80B54BDA6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8615C3D-29A9-42F6-B69E-81F9E2B1B434}"/>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6" name="Marcador de pie de página 5">
            <a:extLst>
              <a:ext uri="{FF2B5EF4-FFF2-40B4-BE49-F238E27FC236}">
                <a16:creationId xmlns:a16="http://schemas.microsoft.com/office/drawing/2014/main" xmlns="" id="{BAAB6553-5127-4C27-BFF8-901D9785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15CF166-939F-42E2-A3E0-75381129A9B2}"/>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168595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8045F6-1B10-42FE-AA1F-5EFA8C8408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070E1162-1AEB-491E-9918-5B34A1CF5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DC4E9C02-1414-419F-AE48-83FE88033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101DF52-D5AA-488E-A979-D4694E0EB824}"/>
              </a:ext>
            </a:extLst>
          </p:cNvPr>
          <p:cNvSpPr>
            <a:spLocks noGrp="1"/>
          </p:cNvSpPr>
          <p:nvPr>
            <p:ph type="dt" sz="half" idx="10"/>
          </p:nvPr>
        </p:nvSpPr>
        <p:spPr/>
        <p:txBody>
          <a:bodyPr/>
          <a:lstStyle/>
          <a:p>
            <a:fld id="{2E493826-5882-4575-9477-FAFB614CB0CB}" type="datetimeFigureOut">
              <a:rPr lang="es-ES" smtClean="0"/>
              <a:t>30/05/2021</a:t>
            </a:fld>
            <a:endParaRPr lang="es-ES"/>
          </a:p>
        </p:txBody>
      </p:sp>
      <p:sp>
        <p:nvSpPr>
          <p:cNvPr id="6" name="Marcador de pie de página 5">
            <a:extLst>
              <a:ext uri="{FF2B5EF4-FFF2-40B4-BE49-F238E27FC236}">
                <a16:creationId xmlns:a16="http://schemas.microsoft.com/office/drawing/2014/main" xmlns="" id="{DD96FB63-27B0-4CD5-B290-BE73A47FF7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699411B-A7FF-4679-B93B-487686ADDD6F}"/>
              </a:ext>
            </a:extLst>
          </p:cNvPr>
          <p:cNvSpPr>
            <a:spLocks noGrp="1"/>
          </p:cNvSpPr>
          <p:nvPr>
            <p:ph type="sldNum" sz="quarter" idx="12"/>
          </p:nvPr>
        </p:nvSpPr>
        <p:spPr/>
        <p:txBody>
          <a:bodyPr/>
          <a:lstStyle/>
          <a:p>
            <a:fld id="{C0730D0A-2B0D-4263-B257-C36AD964D9CB}" type="slidenum">
              <a:rPr lang="es-ES" smtClean="0"/>
              <a:t>‹Nº›</a:t>
            </a:fld>
            <a:endParaRPr lang="es-ES"/>
          </a:p>
        </p:txBody>
      </p:sp>
    </p:spTree>
    <p:extLst>
      <p:ext uri="{BB962C8B-B14F-4D97-AF65-F5344CB8AC3E}">
        <p14:creationId xmlns:p14="http://schemas.microsoft.com/office/powerpoint/2010/main" val="27011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4E47B77-B340-47F8-8D4E-57D0B7B36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AC2BAFC-3FF3-4455-887A-B7915912D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F3DB28F-37D2-438A-B46F-65C462487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93826-5882-4575-9477-FAFB614CB0CB}" type="datetimeFigureOut">
              <a:rPr lang="es-ES" smtClean="0"/>
              <a:t>30/05/2021</a:t>
            </a:fld>
            <a:endParaRPr lang="es-ES"/>
          </a:p>
        </p:txBody>
      </p:sp>
      <p:sp>
        <p:nvSpPr>
          <p:cNvPr id="5" name="Marcador de pie de página 4">
            <a:extLst>
              <a:ext uri="{FF2B5EF4-FFF2-40B4-BE49-F238E27FC236}">
                <a16:creationId xmlns:a16="http://schemas.microsoft.com/office/drawing/2014/main" xmlns="" id="{52A0214C-9FE7-4024-BCAD-0D9819714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7AF1454A-7005-4495-AB12-EA80F12D8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0D0A-2B0D-4263-B257-C36AD964D9CB}" type="slidenum">
              <a:rPr lang="es-ES" smtClean="0"/>
              <a:t>‹Nº›</a:t>
            </a:fld>
            <a:endParaRPr lang="es-ES"/>
          </a:p>
        </p:txBody>
      </p:sp>
    </p:spTree>
    <p:extLst>
      <p:ext uri="{BB962C8B-B14F-4D97-AF65-F5344CB8AC3E}">
        <p14:creationId xmlns:p14="http://schemas.microsoft.com/office/powerpoint/2010/main" val="202980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MEFW9DfgI"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BF13B717-8A0D-4E1F-9497-101E23711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xmlns="" id="{A5F0C0C4-5404-402C-855A-3453B3FF1909}"/>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089BC992-2356-4E9F-8A1F-9B72D6912C81}"/>
              </a:ext>
            </a:extLst>
          </p:cNvPr>
          <p:cNvSpPr txBox="1"/>
          <p:nvPr/>
        </p:nvSpPr>
        <p:spPr>
          <a:xfrm>
            <a:off x="2115865" y="783689"/>
            <a:ext cx="7832033" cy="923330"/>
          </a:xfrm>
          <a:prstGeom prst="rect">
            <a:avLst/>
          </a:prstGeom>
          <a:noFill/>
        </p:spPr>
        <p:txBody>
          <a:bodyPr wrap="square">
            <a:spAutoFit/>
          </a:bodyPr>
          <a:lstStyle/>
          <a:p>
            <a:pPr algn="ctr"/>
            <a:r>
              <a:rPr lang="es-ES"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Secuencia didáctica</a:t>
            </a:r>
          </a:p>
          <a:p>
            <a:pPr algn="ctr"/>
            <a:r>
              <a:rPr lang="es-ES"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ESCUELA NORMAL DE EDUCACIÓN PREESCOLAR DEL ESTADO DE COAHUILA</a:t>
            </a:r>
          </a:p>
        </p:txBody>
      </p:sp>
      <p:grpSp>
        <p:nvGrpSpPr>
          <p:cNvPr id="5" name="Grupo 4">
            <a:extLst>
              <a:ext uri="{FF2B5EF4-FFF2-40B4-BE49-F238E27FC236}">
                <a16:creationId xmlns:a16="http://schemas.microsoft.com/office/drawing/2014/main" xmlns="" id="{4589EB0E-A281-453B-98AA-88010DF8AB23}"/>
              </a:ext>
            </a:extLst>
          </p:cNvPr>
          <p:cNvGrpSpPr/>
          <p:nvPr/>
        </p:nvGrpSpPr>
        <p:grpSpPr>
          <a:xfrm>
            <a:off x="3871882" y="1695095"/>
            <a:ext cx="4720933" cy="1157605"/>
            <a:chOff x="0" y="2"/>
            <a:chExt cx="4404993" cy="984690"/>
          </a:xfrm>
        </p:grpSpPr>
        <p:pic>
          <p:nvPicPr>
            <p:cNvPr id="6" name="2 Imagen">
              <a:extLst>
                <a:ext uri="{FF2B5EF4-FFF2-40B4-BE49-F238E27FC236}">
                  <a16:creationId xmlns:a16="http://schemas.microsoft.com/office/drawing/2014/main" xmlns="" id="{8843AE22-DB94-4E95-958F-AC68C0B52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7" name="1 CuadroTexto">
              <a:extLst>
                <a:ext uri="{FF2B5EF4-FFF2-40B4-BE49-F238E27FC236}">
                  <a16:creationId xmlns:a16="http://schemas.microsoft.com/office/drawing/2014/main" xmlns="" id="{B6EC8FAB-2402-47DF-B163-27EFB4986EE2}"/>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b="1" dirty="0">
                  <a:solidFill>
                    <a:srgbClr val="939393"/>
                  </a:solidFill>
                  <a:latin typeface="Century Gothic" panose="020B0502020202020204" pitchFamily="34" charset="0"/>
                  <a:ea typeface="Times New Roman" panose="02020603050405020304" pitchFamily="18" charset="0"/>
                  <a:cs typeface="Arial" panose="020B0604020202020204" pitchFamily="34" charset="0"/>
                </a:rPr>
                <a:t>FORMA, EPACIO Y MEDIDA</a:t>
              </a:r>
              <a:endParaRPr lang="es-ES" sz="1400" dirty="0">
                <a:effectLst/>
                <a:latin typeface="Century Gothic" panose="020B0502020202020204" pitchFamily="34" charset="0"/>
                <a:ea typeface="Times New Roman" panose="02020603050405020304" pitchFamily="18" charset="0"/>
              </a:endParaRPr>
            </a:p>
          </p:txBody>
        </p:sp>
        <p:cxnSp>
          <p:nvCxnSpPr>
            <p:cNvPr id="8" name="12 Conector recto">
              <a:extLst>
                <a:ext uri="{FF2B5EF4-FFF2-40B4-BE49-F238E27FC236}">
                  <a16:creationId xmlns:a16="http://schemas.microsoft.com/office/drawing/2014/main" xmlns="" id="{CF1580E3-3B43-4E5F-875D-224C532A5E88}"/>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9" name="CuadroTexto 8">
            <a:extLst>
              <a:ext uri="{FF2B5EF4-FFF2-40B4-BE49-F238E27FC236}">
                <a16:creationId xmlns:a16="http://schemas.microsoft.com/office/drawing/2014/main" xmlns="" id="{70017E01-CC8F-427E-904E-FEBACEFC21CA}"/>
              </a:ext>
            </a:extLst>
          </p:cNvPr>
          <p:cNvSpPr txBox="1"/>
          <p:nvPr/>
        </p:nvSpPr>
        <p:spPr>
          <a:xfrm>
            <a:off x="1417982" y="2868107"/>
            <a:ext cx="9356036" cy="33547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 las estudiantes normalista</a:t>
            </a:r>
            <a:r>
              <a:rPr lang="es-ES" sz="14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s: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Adamary Sarahi Arizpe Alvarez,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Jimena Sarahi Gaytan Espinosa, </a:t>
            </a:r>
            <a:r>
              <a:rPr kumimoji="0" lang="es-MX" altLang="es-ES" sz="16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Melissa Martínez Aldaco y </a:t>
            </a:r>
            <a:r>
              <a:rPr lang="es-MX" altLang="es-ES" sz="1600"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Grado: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Segundo semestre </a:t>
            </a: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Sección: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A”</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8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Número de Lista: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2</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·9, ·12 y ·17 </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Curso: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Grado en el que realiza su aplicación: </a:t>
            </a:r>
            <a:r>
              <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Primer </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grado del preescolar</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del Profesor(a) Titular del curso: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 Blanco Gómez</a:t>
            </a:r>
            <a:endParaRPr lang="es-ES"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a:p>
            <a:pPr algn="ct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Periodo de elaboración: </a:t>
            </a:r>
            <a:r>
              <a:rPr lang="es-ES" sz="16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Domingo 30 d</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e </a:t>
            </a:r>
            <a:r>
              <a:rPr lang="es-ES" sz="1600" dirty="0">
                <a:solidFill>
                  <a:srgbClr val="000000"/>
                </a:solidFill>
                <a:latin typeface="Century Gothic" panose="020B0502020202020204" pitchFamily="34" charset="0"/>
                <a:ea typeface="Calibri" panose="020F0502020204030204" pitchFamily="34" charset="0"/>
                <a:cs typeface="Century Gothic" panose="020B0502020202020204" pitchFamily="34" charset="0"/>
              </a:rPr>
              <a:t>Mayo</a:t>
            </a:r>
            <a:r>
              <a:rPr lang="es-ES" sz="16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de 2021</a:t>
            </a:r>
            <a:endParaRPr lang="es-ES" sz="1600"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4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del tema /contenido: </a:t>
            </a:r>
            <a:r>
              <a:rPr lang="es-ES" sz="1600" dirty="0">
                <a:solidFill>
                  <a:srgbClr val="000000"/>
                </a:solidFill>
                <a:effectLst/>
                <a:latin typeface="Century Gothic" panose="020B0502020202020204" pitchFamily="34" charset="0"/>
                <a:ea typeface="Calibri" panose="020F0502020204030204" pitchFamily="34" charset="0"/>
                <a:cs typeface="Cavolini" panose="03000502040302020204" pitchFamily="66" charset="0"/>
              </a:rPr>
              <a:t>Figuras y cuerpos geométricos – Poligonales y sus propiedades </a:t>
            </a:r>
          </a:p>
          <a:p>
            <a:pPr algn="ctr"/>
            <a:r>
              <a:rPr lang="es-ES" sz="1400" dirty="0">
                <a:effectLst/>
                <a:latin typeface="Gill Sans Ultra Bold" panose="020B0A02020104020203" pitchFamily="34" charset="0"/>
                <a:ea typeface="Calibri" panose="020F0502020204030204" pitchFamily="34" charset="0"/>
                <a:cs typeface="Lucida Sans Unicode" panose="020B0602030504020204" pitchFamily="34" charset="0"/>
              </a:rPr>
              <a:t>Propósito: </a:t>
            </a:r>
            <a:r>
              <a:rPr lang="es-ES" sz="1600" dirty="0">
                <a:effectLst/>
                <a:latin typeface="Century Gothic" panose="020B0502020202020204" pitchFamily="34" charset="0"/>
                <a:ea typeface="Calibri" panose="020F0502020204030204" pitchFamily="34" charset="0"/>
                <a:cs typeface="Times New Roman" panose="02020603050405020304" pitchFamily="18" charset="0"/>
              </a:rPr>
              <a:t>D</a:t>
            </a:r>
            <a:r>
              <a:rPr lang="es-ES" sz="1600" b="0" i="0" u="none" strike="noStrike" baseline="0" dirty="0">
                <a:latin typeface="Century Gothic" panose="020B0502020202020204" pitchFamily="34" charset="0"/>
              </a:rPr>
              <a:t>esarrollar la percepción geométrica por medio de situaciones problemáticas en las que los niños reproduzcan modelos y construyan configuraciones con formas, figuras y cuerpos geométricos.</a:t>
            </a:r>
            <a:endParaRPr lang="es-ES" sz="1600" dirty="0">
              <a:latin typeface="Century Gothic" panose="020B0502020202020204" pitchFamily="34" charset="0"/>
            </a:endParaRPr>
          </a:p>
        </p:txBody>
      </p:sp>
      <p:pic>
        <p:nvPicPr>
          <p:cNvPr id="1028" name="Picture 4" descr="CÍRCULO HEXÁGONO OCTÓGONO ÓVALO … | Figuras geometricas para niños, Figuras  geometricas para preescolar, Cuadrado para colorear">
            <a:extLst>
              <a:ext uri="{FF2B5EF4-FFF2-40B4-BE49-F238E27FC236}">
                <a16:creationId xmlns:a16="http://schemas.microsoft.com/office/drawing/2014/main" xmlns="" id="{340BEB53-B23A-461D-A512-E2D56F8A14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6620">
            <a:off x="9500514" y="1232154"/>
            <a:ext cx="1932286" cy="153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6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B51F3297-1786-45CF-8997-B6FDCF247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6C74EB67-6AEC-42F3-AA89-7B9F7B7E1890}"/>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5" name="Table 5">
            <a:extLst>
              <a:ext uri="{FF2B5EF4-FFF2-40B4-BE49-F238E27FC236}">
                <a16:creationId xmlns:a16="http://schemas.microsoft.com/office/drawing/2014/main" xmlns="" id="{709EF5C3-4F0A-4542-8623-C693AB7E4040}"/>
              </a:ext>
            </a:extLst>
          </p:cNvPr>
          <p:cNvGraphicFramePr>
            <a:graphicFrameLocks noGrp="1"/>
          </p:cNvGraphicFramePr>
          <p:nvPr>
            <p:extLst>
              <p:ext uri="{D42A27DB-BD31-4B8C-83A1-F6EECF244321}">
                <p14:modId xmlns:p14="http://schemas.microsoft.com/office/powerpoint/2010/main" val="3665942595"/>
              </p:ext>
            </p:extLst>
          </p:nvPr>
        </p:nvGraphicFramePr>
        <p:xfrm>
          <a:off x="2032000" y="719666"/>
          <a:ext cx="8128000" cy="5394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1379518370"/>
                    </a:ext>
                  </a:extLst>
                </a:gridCol>
              </a:tblGrid>
              <a:tr h="370840">
                <a:tc>
                  <a:txBody>
                    <a:bodyPr/>
                    <a:lstStyle/>
                    <a:p>
                      <a:pPr algn="ctr"/>
                      <a:r>
                        <a:rPr lang="es-MX" dirty="0"/>
                        <a:t>REFERENTES TEORICOS QUE EXPLIQUEN LOS LOGROS Y DIFICULTADES IDENTIFICADOS.</a:t>
                      </a:r>
                    </a:p>
                  </a:txBody>
                  <a:tcPr>
                    <a:solidFill>
                      <a:srgbClr val="9933FF"/>
                    </a:solidFill>
                  </a:tcPr>
                </a:tc>
                <a:extLst>
                  <a:ext uri="{0D108BD9-81ED-4DB2-BD59-A6C34878D82A}">
                    <a16:rowId xmlns:a16="http://schemas.microsoft.com/office/drawing/2014/main" xmlns="" val="103592917"/>
                  </a:ext>
                </a:extLst>
              </a:tr>
              <a:tr h="370840">
                <a:tc>
                  <a:txBody>
                    <a:bodyPr/>
                    <a:lstStyle/>
                    <a:p>
                      <a:pPr marL="285750" indent="-285750">
                        <a:buFont typeface="Arial" panose="020B0604020202020204" pitchFamily="34" charset="0"/>
                        <a:buChar char="•"/>
                      </a:pPr>
                      <a:r>
                        <a:rPr lang="es-MX" sz="1800" b="0" i="0" kern="1200" dirty="0">
                          <a:solidFill>
                            <a:schemeClr val="dk1"/>
                          </a:solidFill>
                          <a:effectLst/>
                          <a:latin typeface="+mn-lt"/>
                          <a:ea typeface="+mn-ea"/>
                          <a:cs typeface="+mn-cs"/>
                        </a:rPr>
                        <a:t>Si bien cada una puede ser aprendida o enseñada de manera independiente o separada, la articulación entre ellas es requisito ineludible para asegurar el aprendizaje de la geometría. </a:t>
                      </a:r>
                    </a:p>
                    <a:p>
                      <a:pPr marL="285750" indent="-285750">
                        <a:buFont typeface="Arial" panose="020B0604020202020204" pitchFamily="34" charset="0"/>
                        <a:buChar char="•"/>
                      </a:pPr>
                      <a:r>
                        <a:rPr lang="es-MX" sz="1800" b="0" i="0" kern="1200" dirty="0">
                          <a:solidFill>
                            <a:schemeClr val="dk1"/>
                          </a:solidFill>
                          <a:effectLst/>
                          <a:latin typeface="+mn-lt"/>
                          <a:ea typeface="+mn-ea"/>
                          <a:cs typeface="+mn-cs"/>
                        </a:rPr>
                        <a:t>Para lograr que haya sinergia entre esas actividades, es necesario, en primera instancia, separar las diferentes maneras de ver que subyacen a su aprendizaje y luego diferenciar los tipos de razonamiento que conviven en el aprendizaje de esta disciplina, lo uno y lo otro es lo que da base para el aprendizaje de las construcciones. La visualización, pues, se impone como elemento crucial en la enseñanza y aprendizaje de la geometría.</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i="0" kern="1200" dirty="0">
                          <a:solidFill>
                            <a:schemeClr val="dk1"/>
                          </a:solidFill>
                          <a:effectLst/>
                          <a:latin typeface="+mn-lt"/>
                          <a:ea typeface="+mn-ea"/>
                          <a:cs typeface="+mn-cs"/>
                        </a:rPr>
                        <a:t>Duval (1998).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En la vida cotidiana encontramos modelos y ejemplificaciones físicas de esos objetos ideales de los que se ocupa la Geometría, siendo muchas y variadas las aplicaciones de esta parte de las matemáticas. Una de las principales fuentes de estos objetos físicos que evocan figuras y cuerpos geométricos está en la propia Naturaleza.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b="1" dirty="0"/>
                        <a:t>Juan D. Godino Francisco Ruíz (2002).</a:t>
                      </a:r>
                      <a:endParaRPr lang="es-MX" sz="1800" b="1" i="0" kern="1200" dirty="0">
                        <a:solidFill>
                          <a:schemeClr val="dk1"/>
                        </a:solidFill>
                        <a:effectLst/>
                        <a:latin typeface="+mn-lt"/>
                        <a:ea typeface="+mn-ea"/>
                        <a:cs typeface="+mn-cs"/>
                      </a:endParaRPr>
                    </a:p>
                    <a:p>
                      <a:endParaRPr lang="es-MX" dirty="0"/>
                    </a:p>
                  </a:txBody>
                  <a:tcPr/>
                </a:tc>
                <a:extLst>
                  <a:ext uri="{0D108BD9-81ED-4DB2-BD59-A6C34878D82A}">
                    <a16:rowId xmlns:a16="http://schemas.microsoft.com/office/drawing/2014/main" xmlns="" val="701400628"/>
                  </a:ext>
                </a:extLst>
              </a:tr>
            </a:tbl>
          </a:graphicData>
        </a:graphic>
      </p:graphicFrame>
    </p:spTree>
    <p:extLst>
      <p:ext uri="{BB962C8B-B14F-4D97-AF65-F5344CB8AC3E}">
        <p14:creationId xmlns:p14="http://schemas.microsoft.com/office/powerpoint/2010/main" val="254303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B51F3297-1786-45CF-8997-B6FDCF247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6C74EB67-6AEC-42F3-AA89-7B9F7B7E1890}"/>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tx1"/>
                </a:solidFill>
              </a:rPr>
              <a:t>Las alumnas utilizaron la herramienta teórica sugerida (Aprendizajes Clave) para lograr identificar el propósito y aprendizaje que se quería lograr y por ende planear las actividades en torno a esto.</a:t>
            </a:r>
          </a:p>
          <a:p>
            <a:r>
              <a:rPr lang="es-ES" sz="2400" dirty="0">
                <a:solidFill>
                  <a:schemeClr val="tx1"/>
                </a:solidFill>
              </a:rPr>
              <a:t>Durante la realización y aplicación de esta actividad se pudo concluir que las estudiantes normalista lograron la competencia planteada en esta unidad ya que organizaron una serie  de actividades significativas, creativas y organizadas para aplicar a un alumno de preescolar  y así lograr que conociera los polígonos regulares e irregulares y sus características. En la aplicación el niño con ayuda de la educadora logro comprender el tema planteado y así crear una noción mas reforzada de los polígonos regulares e irregulares.</a:t>
            </a:r>
          </a:p>
          <a:p>
            <a:endParaRPr lang="es-ES" sz="2400" dirty="0">
              <a:solidFill>
                <a:schemeClr val="tx1"/>
              </a:solidFill>
            </a:endParaRPr>
          </a:p>
          <a:p>
            <a:endParaRPr lang="es-ES" sz="2400" dirty="0">
              <a:solidFill>
                <a:schemeClr val="tx1"/>
              </a:solidFill>
            </a:endParaRPr>
          </a:p>
          <a:p>
            <a:endParaRPr lang="es-ES" sz="2400" dirty="0">
              <a:solidFill>
                <a:schemeClr val="tx1"/>
              </a:solidFill>
            </a:endParaRPr>
          </a:p>
        </p:txBody>
      </p:sp>
      <p:sp>
        <p:nvSpPr>
          <p:cNvPr id="2" name="Título 1">
            <a:extLst>
              <a:ext uri="{FF2B5EF4-FFF2-40B4-BE49-F238E27FC236}">
                <a16:creationId xmlns:a16="http://schemas.microsoft.com/office/drawing/2014/main" xmlns="" id="{E2B4D819-2A1B-437E-92A1-F7BC06B08D72}"/>
              </a:ext>
            </a:extLst>
          </p:cNvPr>
          <p:cNvSpPr txBox="1">
            <a:spLocks/>
          </p:cNvSpPr>
          <p:nvPr/>
        </p:nvSpPr>
        <p:spPr>
          <a:xfrm>
            <a:off x="4519819" y="724938"/>
            <a:ext cx="3152361"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Gill Sans Ultra Bold" panose="020B0A02020104020203" pitchFamily="34" charset="0"/>
                <a:cs typeface="Lucida Sans Unicode" panose="020B0602030504020204" pitchFamily="34" charset="0"/>
              </a:rPr>
              <a:t>Conclusión</a:t>
            </a:r>
            <a:r>
              <a:rPr lang="es-ES" sz="2000" b="1" dirty="0">
                <a:latin typeface="Gill Sans Ultra Bold" panose="020B0A02020104020203" pitchFamily="34" charset="0"/>
                <a:cs typeface="Lucida Sans Unicode" panose="020B0602030504020204" pitchFamily="34" charset="0"/>
              </a:rPr>
              <a:t>:</a:t>
            </a:r>
          </a:p>
        </p:txBody>
      </p:sp>
      <p:pic>
        <p:nvPicPr>
          <p:cNvPr id="3074" name="Picture 2" descr="Educadora de parvulos by Melfrost on DeviantArt">
            <a:extLst>
              <a:ext uri="{FF2B5EF4-FFF2-40B4-BE49-F238E27FC236}">
                <a16:creationId xmlns:a16="http://schemas.microsoft.com/office/drawing/2014/main" xmlns="" id="{32E41859-8CF6-4F05-9671-31C1EF3D3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5520" y="3706299"/>
            <a:ext cx="1776480" cy="315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8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7FE72183-1E1D-4A03-AADC-979D7B23F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xmlns="" id="{536C9E62-333D-4BB1-8B41-33BE24EA1A93}"/>
              </a:ext>
            </a:extLst>
          </p:cNvPr>
          <p:cNvSpPr txBox="1">
            <a:spLocks/>
          </p:cNvSpPr>
          <p:nvPr/>
        </p:nvSpPr>
        <p:spPr>
          <a:xfrm>
            <a:off x="4826521" y="675080"/>
            <a:ext cx="2538958" cy="4973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chemeClr val="bg1"/>
                </a:solidFill>
                <a:latin typeface="Gill Sans Ultra Bold" panose="020B0A02020104020203" pitchFamily="34" charset="0"/>
                <a:cs typeface="Lucida Sans Unicode" panose="020B0602030504020204" pitchFamily="34" charset="0"/>
              </a:rPr>
              <a:t>Rubrica</a:t>
            </a:r>
          </a:p>
        </p:txBody>
      </p:sp>
      <p:graphicFrame>
        <p:nvGraphicFramePr>
          <p:cNvPr id="6" name="Tabla 5">
            <a:extLst>
              <a:ext uri="{FF2B5EF4-FFF2-40B4-BE49-F238E27FC236}">
                <a16:creationId xmlns:a16="http://schemas.microsoft.com/office/drawing/2014/main" xmlns="" id="{AD551CA0-DC5E-491F-B100-968113A24ED7}"/>
              </a:ext>
            </a:extLst>
          </p:cNvPr>
          <p:cNvGraphicFramePr>
            <a:graphicFrameLocks noGrp="1"/>
          </p:cNvGraphicFramePr>
          <p:nvPr>
            <p:extLst>
              <p:ext uri="{D42A27DB-BD31-4B8C-83A1-F6EECF244321}">
                <p14:modId xmlns:p14="http://schemas.microsoft.com/office/powerpoint/2010/main" val="3430621557"/>
              </p:ext>
            </p:extLst>
          </p:nvPr>
        </p:nvGraphicFramePr>
        <p:xfrm>
          <a:off x="870613" y="1063288"/>
          <a:ext cx="10450773" cy="5375729"/>
        </p:xfrm>
        <a:graphic>
          <a:graphicData uri="http://schemas.openxmlformats.org/drawingml/2006/table">
            <a:tbl>
              <a:tblPr firstRow="1" firstCol="1" bandRow="1">
                <a:tableStyleId>{5C22544A-7EE6-4342-B048-85BDC9FD1C3A}</a:tableStyleId>
              </a:tblPr>
              <a:tblGrid>
                <a:gridCol w="1758420">
                  <a:extLst>
                    <a:ext uri="{9D8B030D-6E8A-4147-A177-3AD203B41FA5}">
                      <a16:colId xmlns:a16="http://schemas.microsoft.com/office/drawing/2014/main" xmlns="" val="2771958570"/>
                    </a:ext>
                  </a:extLst>
                </a:gridCol>
                <a:gridCol w="2719449">
                  <a:extLst>
                    <a:ext uri="{9D8B030D-6E8A-4147-A177-3AD203B41FA5}">
                      <a16:colId xmlns:a16="http://schemas.microsoft.com/office/drawing/2014/main" xmlns="" val="2063192978"/>
                    </a:ext>
                  </a:extLst>
                </a:gridCol>
                <a:gridCol w="2986452">
                  <a:extLst>
                    <a:ext uri="{9D8B030D-6E8A-4147-A177-3AD203B41FA5}">
                      <a16:colId xmlns:a16="http://schemas.microsoft.com/office/drawing/2014/main" xmlns="" val="2253182682"/>
                    </a:ext>
                  </a:extLst>
                </a:gridCol>
                <a:gridCol w="2986452">
                  <a:extLst>
                    <a:ext uri="{9D8B030D-6E8A-4147-A177-3AD203B41FA5}">
                      <a16:colId xmlns:a16="http://schemas.microsoft.com/office/drawing/2014/main" xmlns="" val="3960616725"/>
                    </a:ext>
                  </a:extLst>
                </a:gridCol>
              </a:tblGrid>
              <a:tr h="95548">
                <a:tc>
                  <a:txBody>
                    <a:bodyPr/>
                    <a:lstStyle/>
                    <a:p>
                      <a:pPr>
                        <a:lnSpc>
                          <a:spcPct val="107000"/>
                        </a:lnSpc>
                        <a:spcAft>
                          <a:spcPts val="800"/>
                        </a:spcAft>
                      </a:pPr>
                      <a:r>
                        <a:rPr lang="es-MX"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900">
                          <a:solidFill>
                            <a:srgbClr val="7030A0"/>
                          </a:solidFill>
                          <a:effectLst/>
                        </a:rPr>
                        <a:t>Bueno</a:t>
                      </a:r>
                      <a:endParaRPr lang="es-ES" sz="9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900" dirty="0">
                          <a:solidFill>
                            <a:srgbClr val="7030A0"/>
                          </a:solidFill>
                          <a:effectLst/>
                        </a:rPr>
                        <a:t>Regular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900" dirty="0">
                          <a:solidFill>
                            <a:srgbClr val="7030A0"/>
                          </a:solidFill>
                          <a:effectLst/>
                        </a:rPr>
                        <a:t>Deficiente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extLst>
                  <a:ext uri="{0D108BD9-81ED-4DB2-BD59-A6C34878D82A}">
                    <a16:rowId xmlns:a16="http://schemas.microsoft.com/office/drawing/2014/main" xmlns="" val="178859887"/>
                  </a:ext>
                </a:extLst>
              </a:tr>
              <a:tr h="1120018">
                <a:tc rowSpan="2">
                  <a:txBody>
                    <a:bodyPr/>
                    <a:lstStyle/>
                    <a:p>
                      <a:pPr algn="ctr">
                        <a:lnSpc>
                          <a:spcPct val="107000"/>
                        </a:lnSpc>
                        <a:spcAft>
                          <a:spcPts val="800"/>
                        </a:spcAft>
                      </a:pPr>
                      <a:r>
                        <a:rPr lang="es-MX" sz="900" dirty="0">
                          <a:solidFill>
                            <a:srgbClr val="7030A0"/>
                          </a:solidFill>
                          <a:effectLst/>
                        </a:rPr>
                        <a:t> </a:t>
                      </a:r>
                      <a:endParaRPr lang="es-ES" sz="900" dirty="0">
                        <a:solidFill>
                          <a:srgbClr val="7030A0"/>
                        </a:solidFill>
                        <a:effectLst/>
                      </a:endParaRPr>
                    </a:p>
                    <a:p>
                      <a:pPr algn="ctr">
                        <a:lnSpc>
                          <a:spcPct val="107000"/>
                        </a:lnSpc>
                        <a:spcAft>
                          <a:spcPts val="800"/>
                        </a:spcAft>
                      </a:pPr>
                      <a:r>
                        <a:rPr lang="es-MX" sz="900" dirty="0">
                          <a:solidFill>
                            <a:srgbClr val="7030A0"/>
                          </a:solidFill>
                          <a:effectLst/>
                        </a:rPr>
                        <a:t>Portada </a:t>
                      </a:r>
                      <a:endParaRPr lang="es-ES" sz="900" dirty="0">
                        <a:solidFill>
                          <a:srgbClr val="7030A0"/>
                        </a:solidFill>
                        <a:effectLst/>
                      </a:endParaRPr>
                    </a:p>
                    <a:p>
                      <a:pPr algn="ctr">
                        <a:lnSpc>
                          <a:spcPct val="107000"/>
                        </a:lnSpc>
                        <a:spcAft>
                          <a:spcPts val="800"/>
                        </a:spcAft>
                      </a:pPr>
                      <a:r>
                        <a:rPr lang="es-MX" sz="900" dirty="0">
                          <a:solidFill>
                            <a:srgbClr val="7030A0"/>
                          </a:solidFill>
                          <a:effectLst/>
                        </a:rPr>
                        <a:t>Presentación y Organización</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dirty="0">
                          <a:effectLst/>
                        </a:rPr>
                        <a:t>Cuenta con:</a:t>
                      </a:r>
                      <a:r>
                        <a:rPr lang="es-ES" sz="900" dirty="0">
                          <a:effectLst/>
                        </a:rPr>
                        <a:t> </a:t>
                      </a:r>
                      <a:r>
                        <a:rPr lang="es-MX" sz="900" dirty="0">
                          <a:effectLst/>
                        </a:rPr>
                        <a:t>Nombre de la escuela y logo, unidad de aprendizaje</a:t>
                      </a:r>
                      <a:r>
                        <a:rPr lang="es-ES" sz="900" dirty="0">
                          <a:effectLst/>
                        </a:rPr>
                        <a:t>, c</a:t>
                      </a:r>
                      <a:r>
                        <a:rPr lang="es-MX" sz="900" dirty="0">
                          <a:effectLst/>
                        </a:rPr>
                        <a:t>competencias de la unidad de aprendizaje, propósito de la Unidad, rasgos o competencias esperadas del perfil de egreso y datos completos de las alumnas que elaboraron el documento.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Le falta alguno de los datos solicitados en la portada del documento.</a:t>
                      </a:r>
                      <a:endParaRPr lang="es-ES" sz="900">
                        <a:effectLst/>
                      </a:endParaRPr>
                    </a:p>
                    <a:p>
                      <a:pPr>
                        <a:lnSpc>
                          <a:spcPct val="107000"/>
                        </a:lnSpc>
                        <a:spcAft>
                          <a:spcPts val="800"/>
                        </a:spcAft>
                      </a:pPr>
                      <a:r>
                        <a:rPr lang="es-MX" sz="900">
                          <a:effectLst/>
                        </a:rPr>
                        <a:t>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Falta mas de uno de los datos solicitado en el documento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4206872999"/>
                  </a:ext>
                </a:extLst>
              </a:tr>
              <a:tr h="336649">
                <a:tc vMerge="1">
                  <a:txBody>
                    <a:bodyPr/>
                    <a:lstStyle/>
                    <a:p>
                      <a:endParaRPr lang="es-ES"/>
                    </a:p>
                  </a:txBody>
                  <a:tcPr/>
                </a:tc>
                <a:tc>
                  <a:txBody>
                    <a:bodyPr/>
                    <a:lstStyle/>
                    <a:p>
                      <a:pPr>
                        <a:lnSpc>
                          <a:spcPct val="107000"/>
                        </a:lnSpc>
                        <a:spcAft>
                          <a:spcPts val="800"/>
                        </a:spcAft>
                      </a:pPr>
                      <a:r>
                        <a:rPr lang="es-MX" sz="900" dirty="0">
                          <a:effectLst/>
                        </a:rPr>
                        <a:t> La presentación en power point es agradable a la vista. No hay errores ortográficos y la redacción es coherente y utiliza lenguaje adecuado.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La presentación es agradable a la vista, sin embargo, contiene uno o dos errores de ortografía y pudiese tener incoherencias en la redacción.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La presentación es poco agradable a la vista, contiene mas de tres errores ortográficos y tiene una redacción deficiente.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2727594666"/>
                  </a:ext>
                </a:extLst>
              </a:tr>
              <a:tr h="78159">
                <a:tc>
                  <a:txBody>
                    <a:bodyPr/>
                    <a:lstStyle/>
                    <a:p>
                      <a:pPr algn="ctr">
                        <a:lnSpc>
                          <a:spcPct val="107000"/>
                        </a:lnSpc>
                        <a:spcAft>
                          <a:spcPts val="800"/>
                        </a:spcAft>
                      </a:pPr>
                      <a:r>
                        <a:rPr lang="es-MX" sz="900" dirty="0">
                          <a:solidFill>
                            <a:srgbClr val="7030A0"/>
                          </a:solidFill>
                          <a:effectLst/>
                        </a:rPr>
                        <a:t>1 puntos</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1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0.5 punto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0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1708388302"/>
                  </a:ext>
                </a:extLst>
              </a:tr>
              <a:tr h="405316">
                <a:tc>
                  <a:txBody>
                    <a:bodyPr/>
                    <a:lstStyle/>
                    <a:p>
                      <a:pPr algn="ctr">
                        <a:lnSpc>
                          <a:spcPct val="107000"/>
                        </a:lnSpc>
                        <a:spcAft>
                          <a:spcPts val="800"/>
                        </a:spcAft>
                      </a:pPr>
                      <a:r>
                        <a:rPr lang="es-MX" sz="900" dirty="0">
                          <a:solidFill>
                            <a:srgbClr val="7030A0"/>
                          </a:solidFill>
                          <a:effectLst/>
                        </a:rPr>
                        <a:t>Planeación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Planea la lección de forma detallada y establece actividad específica para trabajar el tema e identifica de forma clara los objetivos del alumno y los objetivos del docente</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 Planea la lección de forma detallada y establece actividad específica para trabajar el tema e identifica los objetivos del alumno y los objetivos del docente.</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Planea la lección de forma poco detallada y establece actividad específica para trabajar el tema y/o no identifica los objetivos del alumno y los objetivos del docente.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3127574712"/>
                  </a:ext>
                </a:extLst>
              </a:tr>
              <a:tr h="78159">
                <a:tc>
                  <a:txBody>
                    <a:bodyPr/>
                    <a:lstStyle/>
                    <a:p>
                      <a:pPr algn="ctr">
                        <a:lnSpc>
                          <a:spcPct val="107000"/>
                        </a:lnSpc>
                        <a:spcAft>
                          <a:spcPts val="800"/>
                        </a:spcAft>
                      </a:pPr>
                      <a:r>
                        <a:rPr lang="es-MX" sz="900" dirty="0">
                          <a:solidFill>
                            <a:srgbClr val="7030A0"/>
                          </a:solidFill>
                          <a:effectLst/>
                        </a:rPr>
                        <a:t>1 puntos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1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.5 punto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0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369533782"/>
                  </a:ext>
                </a:extLst>
              </a:tr>
              <a:tr h="619854">
                <a:tc>
                  <a:txBody>
                    <a:bodyPr/>
                    <a:lstStyle/>
                    <a:p>
                      <a:pPr algn="ctr">
                        <a:lnSpc>
                          <a:spcPct val="107000"/>
                        </a:lnSpc>
                        <a:spcAft>
                          <a:spcPts val="800"/>
                        </a:spcAft>
                      </a:pPr>
                      <a:r>
                        <a:rPr lang="es-MX" sz="900" dirty="0">
                          <a:solidFill>
                            <a:srgbClr val="7030A0"/>
                          </a:solidFill>
                          <a:effectLst/>
                        </a:rPr>
                        <a:t>Aplicación (video)</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dirty="0">
                          <a:effectLst/>
                        </a:rPr>
                        <a:t>Ponen en práctica con al menos un alumno de educación preescolar la(s) lección(es) la lección planeada, el video permite identificar los procesos y estrategias que utiliza el alumno; así como obstáculos y dificultades que se presentaron.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Ponen en práctica con al menos un alumno de educación preescolar la(s) lección(es) la lección planeada, el video permite identificar los procesos o las estrategias que utiliza el alumno, pero no obstáculos y dificultades que se presentaron.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Ponen en práctica con al menos un alumno de educación preescolar la(s) lección(es) la lección planeada, el video no permite identificar los procesos o las estrategias que utiliza el alumno ni obstáculos y dificultades que se presentaron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445984896"/>
                  </a:ext>
                </a:extLst>
              </a:tr>
              <a:tr h="78159">
                <a:tc>
                  <a:txBody>
                    <a:bodyPr/>
                    <a:lstStyle/>
                    <a:p>
                      <a:pPr algn="ctr">
                        <a:lnSpc>
                          <a:spcPct val="107000"/>
                        </a:lnSpc>
                        <a:spcAft>
                          <a:spcPts val="800"/>
                        </a:spcAft>
                      </a:pPr>
                      <a:r>
                        <a:rPr lang="es-MX" sz="900" dirty="0">
                          <a:solidFill>
                            <a:srgbClr val="7030A0"/>
                          </a:solidFill>
                          <a:effectLst/>
                        </a:rPr>
                        <a:t>3 puntos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3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2 punto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1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697430645"/>
                  </a:ext>
                </a:extLst>
              </a:tr>
              <a:tr h="977842">
                <a:tc>
                  <a:txBody>
                    <a:bodyPr/>
                    <a:lstStyle/>
                    <a:p>
                      <a:pPr algn="ctr">
                        <a:lnSpc>
                          <a:spcPct val="107000"/>
                        </a:lnSpc>
                        <a:spcAft>
                          <a:spcPts val="800"/>
                        </a:spcAft>
                      </a:pPr>
                      <a:r>
                        <a:rPr lang="es-MX" sz="900" dirty="0">
                          <a:solidFill>
                            <a:srgbClr val="7030A0"/>
                          </a:solidFill>
                          <a:effectLst/>
                        </a:rPr>
                        <a:t>Matriz de analítica</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4166217300"/>
                  </a:ext>
                </a:extLst>
              </a:tr>
              <a:tr h="78159">
                <a:tc>
                  <a:txBody>
                    <a:bodyPr/>
                    <a:lstStyle/>
                    <a:p>
                      <a:pPr algn="ctr">
                        <a:lnSpc>
                          <a:spcPct val="107000"/>
                        </a:lnSpc>
                        <a:spcAft>
                          <a:spcPts val="800"/>
                        </a:spcAft>
                      </a:pPr>
                      <a:r>
                        <a:rPr lang="es-MX" sz="900" dirty="0">
                          <a:solidFill>
                            <a:srgbClr val="7030A0"/>
                          </a:solidFill>
                          <a:effectLst/>
                        </a:rPr>
                        <a:t>3 puntos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a:effectLst/>
                        </a:rPr>
                        <a:t>3 puntos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a:effectLst/>
                        </a:rPr>
                        <a:t>2 punto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1 puntos </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3416856107"/>
                  </a:ext>
                </a:extLst>
              </a:tr>
              <a:tr h="405316">
                <a:tc>
                  <a:txBody>
                    <a:bodyPr/>
                    <a:lstStyle/>
                    <a:p>
                      <a:pPr algn="ctr">
                        <a:lnSpc>
                          <a:spcPct val="107000"/>
                        </a:lnSpc>
                        <a:spcAft>
                          <a:spcPts val="800"/>
                        </a:spcAft>
                      </a:pPr>
                      <a:r>
                        <a:rPr lang="es-MX" sz="900" dirty="0">
                          <a:solidFill>
                            <a:srgbClr val="7030A0"/>
                          </a:solidFill>
                          <a:effectLst/>
                        </a:rPr>
                        <a:t>Conclusión/reflexión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dirty="0">
                          <a:effectLst/>
                        </a:rPr>
                        <a:t>Sintetiza de manera organizada las ideas expuestas en el desarrollo de la actividad de acuerdo a las competencias y propósitos de la unidad y realiza una reflexión final completa.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Sintetiza de manera desorganizada las ideas expuestas en el desarrollo y realiza una reflexión final breve.</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No logra sintetizar las ideas expuestas en el desarrollo y la reflexión final es demasiado breve o incompleta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3025061667"/>
                  </a:ext>
                </a:extLst>
              </a:tr>
              <a:tr h="78159">
                <a:tc>
                  <a:txBody>
                    <a:bodyPr/>
                    <a:lstStyle/>
                    <a:p>
                      <a:pPr algn="ctr">
                        <a:lnSpc>
                          <a:spcPct val="107000"/>
                        </a:lnSpc>
                        <a:spcAft>
                          <a:spcPts val="800"/>
                        </a:spcAft>
                      </a:pPr>
                      <a:r>
                        <a:rPr lang="es-MX" sz="900" dirty="0">
                          <a:solidFill>
                            <a:srgbClr val="7030A0"/>
                          </a:solidFill>
                          <a:effectLst/>
                        </a:rPr>
                        <a:t>2 puntos </a:t>
                      </a:r>
                      <a:endParaRPr lang="es-ES"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900" dirty="0">
                          <a:effectLst/>
                        </a:rPr>
                        <a:t>2 puntos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1 punto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900" dirty="0">
                          <a:effectLst/>
                        </a:rPr>
                        <a:t>0.5 puntos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xmlns="" val="1331695491"/>
                  </a:ext>
                </a:extLst>
              </a:tr>
            </a:tbl>
          </a:graphicData>
        </a:graphic>
      </p:graphicFrame>
    </p:spTree>
    <p:extLst>
      <p:ext uri="{BB962C8B-B14F-4D97-AF65-F5344CB8AC3E}">
        <p14:creationId xmlns:p14="http://schemas.microsoft.com/office/powerpoint/2010/main" val="303743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06302953-3B17-43FD-A95F-E7ED705D0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esquinas redondeadas 8">
            <a:extLst>
              <a:ext uri="{FF2B5EF4-FFF2-40B4-BE49-F238E27FC236}">
                <a16:creationId xmlns:a16="http://schemas.microsoft.com/office/drawing/2014/main" xmlns="" id="{BB9A8FC2-3AC9-44B4-A4A1-F31441EA6879}"/>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A35046CC-AA10-4630-B052-D756EC24C414}"/>
              </a:ext>
            </a:extLst>
          </p:cNvPr>
          <p:cNvSpPr txBox="1"/>
          <p:nvPr/>
        </p:nvSpPr>
        <p:spPr>
          <a:xfrm>
            <a:off x="1664843" y="857399"/>
            <a:ext cx="8862291" cy="923330"/>
          </a:xfrm>
          <a:prstGeom prst="rect">
            <a:avLst/>
          </a:prstGeom>
          <a:noFill/>
        </p:spPr>
        <p:txBody>
          <a:bodyPr wrap="square">
            <a:spAutoFit/>
          </a:bodyPr>
          <a:lstStyle/>
          <a:p>
            <a:pPr algn="ctr"/>
            <a:r>
              <a:rPr lang="es-ES" dirty="0">
                <a:solidFill>
                  <a:srgbClr val="7030A0"/>
                </a:solidFill>
                <a:latin typeface="Gill Sans Ultra Bold" panose="020B0A02020104020203" pitchFamily="34" charset="0"/>
              </a:rPr>
              <a:t>Unidad de aprendizaje III. Las magnitudes y medidas, su enseñanza y aprendizaje en el plan y programa de estudios de educación preescolar </a:t>
            </a:r>
            <a:endParaRPr lang="es-ES" b="1" dirty="0">
              <a:solidFill>
                <a:srgbClr val="7030A0"/>
              </a:solidFill>
              <a:latin typeface="Gill Sans Ultra Bold" panose="020B0A02020104020203"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xmlns="" id="{48ED0D25-4E4A-4203-A544-93C2CACF72DC}"/>
              </a:ext>
            </a:extLst>
          </p:cNvPr>
          <p:cNvSpPr txBox="1"/>
          <p:nvPr/>
        </p:nvSpPr>
        <p:spPr>
          <a:xfrm>
            <a:off x="2826126" y="2035085"/>
            <a:ext cx="6093724" cy="30777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Gill Sans Ultra Bold" panose="020B0A02020104020203" pitchFamily="34" charset="0"/>
                <a:cs typeface="Lucida Sans Unicode" panose="020B0602030504020204" pitchFamily="34" charset="0"/>
              </a:rPr>
              <a:t>Competencias de la unidad de aprendizaje:</a:t>
            </a:r>
          </a:p>
        </p:txBody>
      </p:sp>
      <p:sp>
        <p:nvSpPr>
          <p:cNvPr id="4" name="CuadroTexto 3">
            <a:extLst>
              <a:ext uri="{FF2B5EF4-FFF2-40B4-BE49-F238E27FC236}">
                <a16:creationId xmlns:a16="http://schemas.microsoft.com/office/drawing/2014/main" xmlns="" id="{C4FAF09D-681B-45F9-87BE-371DBDCE1D31}"/>
              </a:ext>
            </a:extLst>
          </p:cNvPr>
          <p:cNvSpPr txBox="1"/>
          <p:nvPr/>
        </p:nvSpPr>
        <p:spPr>
          <a:xfrm>
            <a:off x="3049128" y="3996475"/>
            <a:ext cx="6093724" cy="307777"/>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Gill Sans Ultra Bold" panose="020B0A02020104020203" pitchFamily="34" charset="0"/>
                <a:cs typeface="Lucida Sans Unicode" panose="020B0602030504020204" pitchFamily="34" charset="0"/>
              </a:rPr>
              <a:t>Propósito de la unidad de aprendizaje:</a:t>
            </a:r>
          </a:p>
        </p:txBody>
      </p:sp>
      <p:sp>
        <p:nvSpPr>
          <p:cNvPr id="6" name="CuadroTexto 5">
            <a:extLst>
              <a:ext uri="{FF2B5EF4-FFF2-40B4-BE49-F238E27FC236}">
                <a16:creationId xmlns:a16="http://schemas.microsoft.com/office/drawing/2014/main" xmlns="" id="{E8E489E3-5BE2-41C3-B241-074FC40B20BE}"/>
              </a:ext>
            </a:extLst>
          </p:cNvPr>
          <p:cNvSpPr txBox="1"/>
          <p:nvPr/>
        </p:nvSpPr>
        <p:spPr>
          <a:xfrm>
            <a:off x="1664845" y="2347245"/>
            <a:ext cx="8862291" cy="1077218"/>
          </a:xfrm>
          <a:prstGeom prst="rect">
            <a:avLst/>
          </a:prstGeom>
          <a:noFill/>
        </p:spPr>
        <p:txBody>
          <a:bodyPr wrap="square">
            <a:spAutoFit/>
          </a:bodyPr>
          <a:lstStyle/>
          <a:p>
            <a:pPr algn="ctr"/>
            <a:r>
              <a:rPr lang="es-ES" sz="1600" dirty="0">
                <a:latin typeface="Century Gothic" panose="020B0502020202020204" pitchFamily="34"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p:txBody>
      </p:sp>
      <p:sp>
        <p:nvSpPr>
          <p:cNvPr id="8" name="CuadroTexto 7">
            <a:extLst>
              <a:ext uri="{FF2B5EF4-FFF2-40B4-BE49-F238E27FC236}">
                <a16:creationId xmlns:a16="http://schemas.microsoft.com/office/drawing/2014/main" xmlns="" id="{78CAC785-3809-48C0-883F-7AA953164E6E}"/>
              </a:ext>
            </a:extLst>
          </p:cNvPr>
          <p:cNvSpPr txBox="1"/>
          <p:nvPr/>
        </p:nvSpPr>
        <p:spPr>
          <a:xfrm>
            <a:off x="1664844" y="4304252"/>
            <a:ext cx="8862291" cy="1323439"/>
          </a:xfrm>
          <a:prstGeom prst="rect">
            <a:avLst/>
          </a:prstGeom>
          <a:noFill/>
        </p:spPr>
        <p:txBody>
          <a:bodyPr wrap="square">
            <a:spAutoFit/>
          </a:bodyPr>
          <a:lstStyle/>
          <a:p>
            <a:pPr algn="ctr"/>
            <a:r>
              <a:rPr lang="es-ES" sz="1600" dirty="0">
                <a:latin typeface="Century Gothic" panose="020B0502020202020204" pitchFamily="34" charset="0"/>
              </a:rPr>
              <a:t>En esta unidad, los estudiantes de las Escuelas Normales conocerán y analizarán los contenidos del programa de estudios de la educación preescolar de Matemáticas en función de los aprendizajes, de su coherencia, continuidad y gradualidad en los niveles educativos, por medio de los productos y evidencias realizadas, a fin de aplicarlos en su desarrollo profesional.</a:t>
            </a:r>
          </a:p>
        </p:txBody>
      </p:sp>
    </p:spTree>
    <p:extLst>
      <p:ext uri="{BB962C8B-B14F-4D97-AF65-F5344CB8AC3E}">
        <p14:creationId xmlns:p14="http://schemas.microsoft.com/office/powerpoint/2010/main" val="262613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3C4A9A2D-F496-4ABD-A6B1-42F9D43C9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8CF95C46-7D55-420A-865B-B801CCC93059}"/>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1210;p35">
            <a:extLst>
              <a:ext uri="{FF2B5EF4-FFF2-40B4-BE49-F238E27FC236}">
                <a16:creationId xmlns:a16="http://schemas.microsoft.com/office/drawing/2014/main" xmlns="" id="{2530C51C-945A-4DEA-BBB6-C7C63F300E82}"/>
              </a:ext>
            </a:extLst>
          </p:cNvPr>
          <p:cNvSpPr txBox="1">
            <a:spLocks/>
          </p:cNvSpPr>
          <p:nvPr/>
        </p:nvSpPr>
        <p:spPr>
          <a:xfrm>
            <a:off x="1430886" y="1624346"/>
            <a:ext cx="9330226" cy="3609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rgbClr val="434343"/>
              </a:buClr>
              <a:buSzPts val="3600"/>
              <a:buFont typeface="Gochi Hand"/>
              <a:buNone/>
              <a:defRPr sz="60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9pPr>
          </a:lstStyle>
          <a:p>
            <a:r>
              <a:rPr lang="es-MX" sz="7200" dirty="0">
                <a:solidFill>
                  <a:srgbClr val="7030A0"/>
                </a:solidFill>
                <a:effectLst>
                  <a:outerShdw blurRad="38100" dist="38100" dir="2700000" algn="tl">
                    <a:srgbClr val="000000">
                      <a:alpha val="43137"/>
                    </a:srgbClr>
                  </a:outerShdw>
                </a:effectLst>
                <a:latin typeface="Gill Sans Ultra Bold" panose="020B0A02020104020203" pitchFamily="34" charset="0"/>
              </a:rPr>
              <a:t>Poligonales </a:t>
            </a:r>
          </a:p>
          <a:p>
            <a:r>
              <a:rPr lang="es-MX" sz="7200" dirty="0">
                <a:solidFill>
                  <a:srgbClr val="7030A0"/>
                </a:solidFill>
                <a:effectLst>
                  <a:outerShdw blurRad="38100" dist="38100" dir="2700000" algn="tl">
                    <a:srgbClr val="000000">
                      <a:alpha val="43137"/>
                    </a:srgbClr>
                  </a:outerShdw>
                </a:effectLst>
                <a:latin typeface="Gill Sans Ultra Bold" panose="020B0A02020104020203" pitchFamily="34" charset="0"/>
              </a:rPr>
              <a:t>y sus propiedades</a:t>
            </a:r>
          </a:p>
        </p:txBody>
      </p:sp>
      <p:pic>
        <p:nvPicPr>
          <p:cNvPr id="10244" name="Picture 4" descr="Triángulo Forma Dibujos Animados - Gráficos vectoriales gratis en Pixabay">
            <a:extLst>
              <a:ext uri="{FF2B5EF4-FFF2-40B4-BE49-F238E27FC236}">
                <a16:creationId xmlns:a16="http://schemas.microsoft.com/office/drawing/2014/main" xmlns="" id="{25A05211-B7EB-492E-BD1A-CCAD02E2F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492" y="3356028"/>
            <a:ext cx="2859944" cy="350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5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0B7C8968-3001-41BD-A8E9-FD4FD13F6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xmlns="" id="{A7CA17F2-4E2A-480A-85DA-BEB9869EFB13}"/>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xmlns="" id="{3A60D95D-B319-4B31-BD06-5C040ABFDDE0}"/>
              </a:ext>
            </a:extLst>
          </p:cNvPr>
          <p:cNvSpPr txBox="1"/>
          <p:nvPr/>
        </p:nvSpPr>
        <p:spPr>
          <a:xfrm>
            <a:off x="2847279" y="562805"/>
            <a:ext cx="6497442" cy="400110"/>
          </a:xfrm>
          <a:prstGeom prst="rect">
            <a:avLst/>
          </a:prstGeom>
          <a:noFill/>
        </p:spPr>
        <p:txBody>
          <a:bodyPr wrap="square" rtlCol="0">
            <a:spAutoFit/>
          </a:bodyPr>
          <a:lstStyle/>
          <a:p>
            <a:r>
              <a:rPr lang="es-MX" sz="2000" dirty="0">
                <a:latin typeface="Gill Sans Ultra Bold" panose="020B0A02020104020203" pitchFamily="34" charset="0"/>
              </a:rPr>
              <a:t>Secuencia #2: Clasificando los polígonos </a:t>
            </a:r>
          </a:p>
        </p:txBody>
      </p:sp>
      <p:graphicFrame>
        <p:nvGraphicFramePr>
          <p:cNvPr id="3" name="Tabla 2">
            <a:extLst>
              <a:ext uri="{FF2B5EF4-FFF2-40B4-BE49-F238E27FC236}">
                <a16:creationId xmlns:a16="http://schemas.microsoft.com/office/drawing/2014/main" xmlns="" id="{9CAAFE59-CCE4-4047-9DD6-A94BCDC4FFF3}"/>
              </a:ext>
            </a:extLst>
          </p:cNvPr>
          <p:cNvGraphicFramePr>
            <a:graphicFrameLocks noGrp="1"/>
          </p:cNvGraphicFramePr>
          <p:nvPr>
            <p:extLst>
              <p:ext uri="{D42A27DB-BD31-4B8C-83A1-F6EECF244321}">
                <p14:modId xmlns:p14="http://schemas.microsoft.com/office/powerpoint/2010/main" val="2352773982"/>
              </p:ext>
            </p:extLst>
          </p:nvPr>
        </p:nvGraphicFramePr>
        <p:xfrm>
          <a:off x="1774821" y="1193161"/>
          <a:ext cx="8642356" cy="2834640"/>
        </p:xfrm>
        <a:graphic>
          <a:graphicData uri="http://schemas.openxmlformats.org/drawingml/2006/table">
            <a:tbl>
              <a:tblPr firstRow="1" bandRow="1">
                <a:effectLst>
                  <a:outerShdw blurRad="50800" dist="38100" dir="5400000" algn="t" rotWithShape="0">
                    <a:prstClr val="black">
                      <a:alpha val="40000"/>
                    </a:prstClr>
                  </a:outerShdw>
                </a:effectLst>
              </a:tblPr>
              <a:tblGrid>
                <a:gridCol w="1411619">
                  <a:extLst>
                    <a:ext uri="{9D8B030D-6E8A-4147-A177-3AD203B41FA5}">
                      <a16:colId xmlns:a16="http://schemas.microsoft.com/office/drawing/2014/main" xmlns="" val="2901910462"/>
                    </a:ext>
                  </a:extLst>
                </a:gridCol>
                <a:gridCol w="2045323">
                  <a:extLst>
                    <a:ext uri="{9D8B030D-6E8A-4147-A177-3AD203B41FA5}">
                      <a16:colId xmlns:a16="http://schemas.microsoft.com/office/drawing/2014/main" xmlns="" val="4018500389"/>
                    </a:ext>
                  </a:extLst>
                </a:gridCol>
                <a:gridCol w="2592707">
                  <a:extLst>
                    <a:ext uri="{9D8B030D-6E8A-4147-A177-3AD203B41FA5}">
                      <a16:colId xmlns:a16="http://schemas.microsoft.com/office/drawing/2014/main" xmlns="" val="751541934"/>
                    </a:ext>
                  </a:extLst>
                </a:gridCol>
                <a:gridCol w="2592707">
                  <a:extLst>
                    <a:ext uri="{9D8B030D-6E8A-4147-A177-3AD203B41FA5}">
                      <a16:colId xmlns:a16="http://schemas.microsoft.com/office/drawing/2014/main" xmlns="" val="3038269294"/>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Gill Sans Ultra Bold" panose="020B0A02020104020203" pitchFamily="34" charset="0"/>
                          <a:cs typeface="Arial"/>
                          <a:sym typeface="Arial"/>
                        </a:rPr>
                        <a:t>Campo de Formación Académico: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Pensamiento Matemático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hMerge="1">
                  <a:txBody>
                    <a:bodyPr/>
                    <a:lstStyle/>
                    <a:p>
                      <a:endParaRPr lang="es-MX" dirty="0"/>
                    </a:p>
                  </a:txBody>
                  <a:tcPr>
                    <a:solidFill>
                      <a:schemeClr val="accent3"/>
                    </a:solidFill>
                  </a:tcPr>
                </a:tc>
                <a:tc hMerge="1">
                  <a:txBody>
                    <a:bodyPr/>
                    <a:lstStyle/>
                    <a:p>
                      <a:endParaRPr lang="es-MX" dirty="0"/>
                    </a:p>
                  </a:txBody>
                  <a:tcPr>
                    <a:solidFill>
                      <a:schemeClr val="accent3"/>
                    </a:solidFill>
                  </a:tcPr>
                </a:tc>
                <a:tc hMerge="1">
                  <a:txBody>
                    <a:bodyPr/>
                    <a:lstStyle/>
                    <a:p>
                      <a:endParaRPr lang="es-MX"/>
                    </a:p>
                  </a:txBody>
                  <a:tcPr/>
                </a:tc>
                <a:extLst>
                  <a:ext uri="{0D108BD9-81ED-4DB2-BD59-A6C34878D82A}">
                    <a16:rowId xmlns:a16="http://schemas.microsoft.com/office/drawing/2014/main" xmlns="" val="1300956170"/>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Aprendizaje esperado:</a:t>
                      </a:r>
                    </a:p>
                    <a:p>
                      <a:pPr marL="171450" indent="-171450" algn="ctr">
                        <a:buFont typeface="Arial" panose="020B0604020202020204" pitchFamily="34" charset="0"/>
                        <a:buChar char="•"/>
                      </a:pPr>
                      <a:r>
                        <a:rPr lang="es-MX" sz="1400" b="0" dirty="0">
                          <a:latin typeface="Century Gothic" panose="020B0502020202020204" pitchFamily="34" charset="0"/>
                          <a:cs typeface="Times New Roman" panose="02020603050405020304" pitchFamily="18" charset="0"/>
                        </a:rPr>
                        <a:t>Reproduce modelos con formas, figuras y cuerpos geométricos.</a:t>
                      </a:r>
                    </a:p>
                    <a:p>
                      <a:pPr marL="171450" indent="-171450" algn="ctr">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Construye configuraciones con formas, figuras y cuerpos geométricos.</a:t>
                      </a:r>
                      <a:endParaRPr lang="es-MX" sz="1400" b="0" dirty="0">
                        <a:latin typeface="Century Gothic" panose="020B0502020202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Organizador curricular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rPr>
                        <a:t>Forma, espacio y medida</a:t>
                      </a:r>
                      <a:endParaRPr kumimoji="0" lang="es-MX" sz="1400" b="1"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Organizador curricular 2:</a:t>
                      </a:r>
                    </a:p>
                    <a:p>
                      <a:pPr algn="ctr"/>
                      <a:r>
                        <a:rPr lang="es-MX" sz="1400" dirty="0">
                          <a:latin typeface="Century Gothic" panose="020B0502020202020204" pitchFamily="34" charset="0"/>
                          <a:cs typeface="Times New Roman" panose="02020603050405020304" pitchFamily="18" charset="0"/>
                        </a:rPr>
                        <a:t>Figuras y cuerpos geométricos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736219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Grado: </a:t>
                      </a:r>
                      <a:r>
                        <a:rPr kumimoji="0" lang="es-MX" sz="1400" b="0"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rPr>
                        <a:t>2° de preescolar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400" b="0" dirty="0">
                          <a:solidFill>
                            <a:srgbClr val="7030A0"/>
                          </a:solidFill>
                          <a:latin typeface="Gill Sans Ultra Bold" panose="020B0A02020104020203" pitchFamily="34" charset="0"/>
                          <a:cs typeface="Times New Roman" panose="02020603050405020304" pitchFamily="18" charset="0"/>
                        </a:rPr>
                        <a:t>Tema: </a:t>
                      </a:r>
                      <a:r>
                        <a:rPr lang="es-MX" sz="1400" dirty="0">
                          <a:latin typeface="Century Gothic" panose="020B0502020202020204" pitchFamily="34" charset="0"/>
                          <a:cs typeface="Times New Roman" panose="02020603050405020304" pitchFamily="18" charset="0"/>
                        </a:rPr>
                        <a:t>Figuras y cuerpos geométricos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dirty="0">
                          <a:solidFill>
                            <a:srgbClr val="7030A0"/>
                          </a:solidFill>
                          <a:latin typeface="Gill Sans Ultra Bold" panose="020B0A02020104020203" pitchFamily="34" charset="0"/>
                          <a:cs typeface="Times New Roman" panose="02020603050405020304" pitchFamily="18" charset="0"/>
                        </a:rPr>
                        <a:t>Propósito: </a:t>
                      </a: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Desarrollar la percepción geométrica por medio de situaciones problemáticas en las que los niños reproduzcan modelos y construyan configuraciones con formas, figuras y cuerpos geométricos.</a:t>
                      </a:r>
                      <a:endParaRPr lang="es-MX"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431690460"/>
                  </a:ext>
                </a:extLst>
              </a:tr>
            </a:tbl>
          </a:graphicData>
        </a:graphic>
      </p:graphicFrame>
      <p:sp>
        <p:nvSpPr>
          <p:cNvPr id="4" name="CuadroTexto 3">
            <a:extLst>
              <a:ext uri="{FF2B5EF4-FFF2-40B4-BE49-F238E27FC236}">
                <a16:creationId xmlns:a16="http://schemas.microsoft.com/office/drawing/2014/main" xmlns="" id="{DA3E7474-3D4C-4659-BCA5-129F7C68C5B2}"/>
              </a:ext>
            </a:extLst>
          </p:cNvPr>
          <p:cNvSpPr txBox="1"/>
          <p:nvPr/>
        </p:nvSpPr>
        <p:spPr>
          <a:xfrm>
            <a:off x="2064077" y="4329390"/>
            <a:ext cx="2647507" cy="307777"/>
          </a:xfrm>
          <a:prstGeom prst="rect">
            <a:avLst/>
          </a:prstGeom>
          <a:noFill/>
        </p:spPr>
        <p:txBody>
          <a:bodyPr wrap="square" rtlCol="0">
            <a:spAutoFit/>
          </a:bodyPr>
          <a:lstStyle/>
          <a:p>
            <a:pPr algn="ctr"/>
            <a:r>
              <a:rPr lang="es-MX" sz="1400" dirty="0">
                <a:latin typeface="Gill Sans Ultra Bold Condensed" panose="020B0A06020104020203" pitchFamily="34" charset="0"/>
              </a:rPr>
              <a:t>Objetivo del alumno</a:t>
            </a:r>
            <a:r>
              <a:rPr lang="es-MX" sz="1400" dirty="0"/>
              <a:t>:</a:t>
            </a:r>
          </a:p>
        </p:txBody>
      </p:sp>
      <p:sp>
        <p:nvSpPr>
          <p:cNvPr id="5" name="CuadroTexto 4">
            <a:extLst>
              <a:ext uri="{FF2B5EF4-FFF2-40B4-BE49-F238E27FC236}">
                <a16:creationId xmlns:a16="http://schemas.microsoft.com/office/drawing/2014/main" xmlns="" id="{CE20CAF2-980D-4AA7-8797-17AF66D446A6}"/>
              </a:ext>
            </a:extLst>
          </p:cNvPr>
          <p:cNvSpPr txBox="1"/>
          <p:nvPr/>
        </p:nvSpPr>
        <p:spPr>
          <a:xfrm>
            <a:off x="1318398" y="4698722"/>
            <a:ext cx="4138863" cy="1015663"/>
          </a:xfrm>
          <a:prstGeom prst="rect">
            <a:avLst/>
          </a:prstGeom>
          <a:noFill/>
        </p:spPr>
        <p:txBody>
          <a:bodyPr wrap="square" rtlCol="0">
            <a:spAutoFit/>
          </a:bodyPr>
          <a:lstStyle/>
          <a:p>
            <a:pPr algn="ctr"/>
            <a:r>
              <a:rPr lang="es-ES" sz="1400" dirty="0">
                <a:effectLst/>
                <a:latin typeface="Century Gothic" panose="020B0502020202020204" pitchFamily="34" charset="0"/>
                <a:ea typeface="Calibri" panose="020F0502020204030204" pitchFamily="34" charset="0"/>
                <a:cs typeface="Times New Roman" panose="02020603050405020304" pitchFamily="18" charset="0"/>
              </a:rPr>
              <a:t>Crear conocimientos nuevos, aprender, desarrollar capacidades como la oralidad, el trabajo en equipo y divertirse.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s-MX" dirty="0"/>
          </a:p>
        </p:txBody>
      </p:sp>
      <p:sp>
        <p:nvSpPr>
          <p:cNvPr id="6" name="CuadroTexto 5">
            <a:extLst>
              <a:ext uri="{FF2B5EF4-FFF2-40B4-BE49-F238E27FC236}">
                <a16:creationId xmlns:a16="http://schemas.microsoft.com/office/drawing/2014/main" xmlns="" id="{543F388F-B7D3-480C-BA50-820054F90938}"/>
              </a:ext>
            </a:extLst>
          </p:cNvPr>
          <p:cNvSpPr txBox="1"/>
          <p:nvPr/>
        </p:nvSpPr>
        <p:spPr>
          <a:xfrm>
            <a:off x="7436380" y="4329389"/>
            <a:ext cx="2980797" cy="307777"/>
          </a:xfrm>
          <a:prstGeom prst="rect">
            <a:avLst/>
          </a:prstGeom>
          <a:noFill/>
        </p:spPr>
        <p:txBody>
          <a:bodyPr wrap="square" rtlCol="0">
            <a:spAutoFit/>
          </a:bodyPr>
          <a:lstStyle/>
          <a:p>
            <a:pPr algn="ctr"/>
            <a:r>
              <a:rPr lang="es-MX" sz="1400" dirty="0">
                <a:latin typeface="Gill Sans Ultra Bold Condensed" panose="020B0A06020104020203" pitchFamily="34" charset="0"/>
              </a:rPr>
              <a:t>Objetivo del docente</a:t>
            </a:r>
            <a:r>
              <a:rPr lang="es-MX" sz="1400" dirty="0"/>
              <a:t>:</a:t>
            </a:r>
          </a:p>
        </p:txBody>
      </p:sp>
      <p:sp>
        <p:nvSpPr>
          <p:cNvPr id="7" name="CuadroTexto 6">
            <a:extLst>
              <a:ext uri="{FF2B5EF4-FFF2-40B4-BE49-F238E27FC236}">
                <a16:creationId xmlns:a16="http://schemas.microsoft.com/office/drawing/2014/main" xmlns="" id="{8D2B6AF0-D224-4B08-A1FE-0BA4F755930C}"/>
              </a:ext>
            </a:extLst>
          </p:cNvPr>
          <p:cNvSpPr txBox="1"/>
          <p:nvPr/>
        </p:nvSpPr>
        <p:spPr>
          <a:xfrm>
            <a:off x="6734739" y="4637166"/>
            <a:ext cx="4138863" cy="1661993"/>
          </a:xfrm>
          <a:prstGeom prst="rect">
            <a:avLst/>
          </a:prstGeom>
          <a:noFill/>
        </p:spPr>
        <p:txBody>
          <a:bodyPr wrap="square" rtlCol="0">
            <a:spAutoFit/>
          </a:bodyPr>
          <a:lstStyle/>
          <a:p>
            <a:pPr algn="ctr"/>
            <a:r>
              <a:rPr lang="es-ES" sz="1400" dirty="0">
                <a:effectLst/>
                <a:latin typeface="Century Gothic" panose="020B0502020202020204" pitchFamily="34" charset="0"/>
                <a:ea typeface="Calibri" panose="020F0502020204030204" pitchFamily="34" charset="0"/>
                <a:cs typeface="Times New Roman" panose="02020603050405020304" pitchFamily="18" charset="0"/>
              </a:rPr>
              <a:t>Brindar actividades a  los pequeños que puedan fomentar su aprendizaje, que puedan adquirir conocimientos nuevos a base al juego y desarrollar el máximo potencial de aprendizaje de cada estudiante en condiciones de equidad.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s-MX" dirty="0"/>
          </a:p>
        </p:txBody>
      </p:sp>
    </p:spTree>
    <p:extLst>
      <p:ext uri="{BB962C8B-B14F-4D97-AF65-F5344CB8AC3E}">
        <p14:creationId xmlns:p14="http://schemas.microsoft.com/office/powerpoint/2010/main" val="27452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06CA2F1C-C8BA-4767-865A-7B0538B36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xmlns="" id="{4753C8BF-A61B-431E-AC3F-5FC7D2EB8445}"/>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2">
            <a:extLst>
              <a:ext uri="{FF2B5EF4-FFF2-40B4-BE49-F238E27FC236}">
                <a16:creationId xmlns:a16="http://schemas.microsoft.com/office/drawing/2014/main" xmlns="" id="{6C9B75EB-CD3B-4787-9892-497B8295F9A6}"/>
              </a:ext>
            </a:extLst>
          </p:cNvPr>
          <p:cNvGraphicFramePr>
            <a:graphicFrameLocks noGrp="1"/>
          </p:cNvGraphicFramePr>
          <p:nvPr>
            <p:extLst>
              <p:ext uri="{D42A27DB-BD31-4B8C-83A1-F6EECF244321}">
                <p14:modId xmlns:p14="http://schemas.microsoft.com/office/powerpoint/2010/main" val="64735063"/>
              </p:ext>
            </p:extLst>
          </p:nvPr>
        </p:nvGraphicFramePr>
        <p:xfrm>
          <a:off x="1193835" y="1123336"/>
          <a:ext cx="9804329" cy="4932342"/>
        </p:xfrm>
        <a:graphic>
          <a:graphicData uri="http://schemas.openxmlformats.org/drawingml/2006/table">
            <a:tbl>
              <a:tblPr firstRow="1" bandRow="1"/>
              <a:tblGrid>
                <a:gridCol w="3462115">
                  <a:extLst>
                    <a:ext uri="{9D8B030D-6E8A-4147-A177-3AD203B41FA5}">
                      <a16:colId xmlns:a16="http://schemas.microsoft.com/office/drawing/2014/main" xmlns="" val="3615334436"/>
                    </a:ext>
                  </a:extLst>
                </a:gridCol>
                <a:gridCol w="1783513">
                  <a:extLst>
                    <a:ext uri="{9D8B030D-6E8A-4147-A177-3AD203B41FA5}">
                      <a16:colId xmlns:a16="http://schemas.microsoft.com/office/drawing/2014/main" xmlns="" val="930799234"/>
                    </a:ext>
                  </a:extLst>
                </a:gridCol>
                <a:gridCol w="1775230">
                  <a:extLst>
                    <a:ext uri="{9D8B030D-6E8A-4147-A177-3AD203B41FA5}">
                      <a16:colId xmlns:a16="http://schemas.microsoft.com/office/drawing/2014/main" xmlns="" val="3094470507"/>
                    </a:ext>
                  </a:extLst>
                </a:gridCol>
                <a:gridCol w="1721855">
                  <a:extLst>
                    <a:ext uri="{9D8B030D-6E8A-4147-A177-3AD203B41FA5}">
                      <a16:colId xmlns:a16="http://schemas.microsoft.com/office/drawing/2014/main" xmlns="" val="4227631751"/>
                    </a:ext>
                  </a:extLst>
                </a:gridCol>
                <a:gridCol w="1061616">
                  <a:extLst>
                    <a:ext uri="{9D8B030D-6E8A-4147-A177-3AD203B41FA5}">
                      <a16:colId xmlns:a16="http://schemas.microsoft.com/office/drawing/2014/main" xmlns="" val="3534505241"/>
                    </a:ext>
                  </a:extLst>
                </a:gridCol>
              </a:tblGrid>
              <a:tr h="724330">
                <a:tc>
                  <a:txBody>
                    <a:bodyPr/>
                    <a:lstStyle/>
                    <a:p>
                      <a:pPr algn="ctr"/>
                      <a:r>
                        <a:rPr lang="es-MX" sz="1400" dirty="0">
                          <a:latin typeface="Gill Sans Ultra Bold" panose="020B0A02020104020203" pitchFamily="34" charset="0"/>
                        </a:rPr>
                        <a:t>Actividad/consigna </a:t>
                      </a:r>
                    </a:p>
                  </a:txBody>
                  <a:tcPr>
                    <a:solidFill>
                      <a:srgbClr val="CC99FF"/>
                    </a:solidFill>
                  </a:tcPr>
                </a:tc>
                <a:tc>
                  <a:txBody>
                    <a:bodyPr/>
                    <a:lstStyle/>
                    <a:p>
                      <a:pPr algn="ctr"/>
                      <a:r>
                        <a:rPr lang="es-MX" sz="1400" dirty="0">
                          <a:latin typeface="Gill Sans Ultra Bold" panose="020B0A02020104020203" pitchFamily="34" charset="0"/>
                        </a:rPr>
                        <a:t>Aprendizaje esperado</a:t>
                      </a:r>
                    </a:p>
                  </a:txBody>
                  <a:tcPr>
                    <a:solidFill>
                      <a:srgbClr val="CC99FF"/>
                    </a:solidFill>
                  </a:tcPr>
                </a:tc>
                <a:tc>
                  <a:txBody>
                    <a:bodyPr/>
                    <a:lstStyle/>
                    <a:p>
                      <a:pPr algn="ctr"/>
                      <a:r>
                        <a:rPr lang="es-MX" sz="1400" dirty="0">
                          <a:latin typeface="Gill Sans Ultra Bold" panose="020B0A02020104020203" pitchFamily="34" charset="0"/>
                        </a:rPr>
                        <a:t>Organización</a:t>
                      </a:r>
                    </a:p>
                  </a:txBody>
                  <a:tcPr>
                    <a:solidFill>
                      <a:srgbClr val="CC99FF"/>
                    </a:solidFill>
                  </a:tcPr>
                </a:tc>
                <a:tc>
                  <a:txBody>
                    <a:bodyPr/>
                    <a:lstStyle/>
                    <a:p>
                      <a:pPr algn="ctr"/>
                      <a:r>
                        <a:rPr lang="es-MX" sz="1400" dirty="0">
                          <a:latin typeface="Gill Sans Ultra Bold" panose="020B0A02020104020203" pitchFamily="34" charset="0"/>
                        </a:rPr>
                        <a:t>Recursos/ Materiales</a:t>
                      </a:r>
                    </a:p>
                  </a:txBody>
                  <a:tcPr>
                    <a:solidFill>
                      <a:srgbClr val="CC99FF"/>
                    </a:solidFill>
                  </a:tcPr>
                </a:tc>
                <a:tc>
                  <a:txBody>
                    <a:bodyPr/>
                    <a:lstStyle/>
                    <a:p>
                      <a:pPr algn="ctr"/>
                      <a:r>
                        <a:rPr lang="es-MX" sz="1400" dirty="0">
                          <a:latin typeface="Gill Sans Ultra Bold" panose="020B0A02020104020203" pitchFamily="34" charset="0"/>
                        </a:rPr>
                        <a:t>Tiempo/ días</a:t>
                      </a:r>
                    </a:p>
                  </a:txBody>
                  <a:tcPr>
                    <a:solidFill>
                      <a:srgbClr val="CC99FF"/>
                    </a:solidFill>
                  </a:tcPr>
                </a:tc>
                <a:extLst>
                  <a:ext uri="{0D108BD9-81ED-4DB2-BD59-A6C34878D82A}">
                    <a16:rowId xmlns:a16="http://schemas.microsoft.com/office/drawing/2014/main" xmlns="" val="2272529850"/>
                  </a:ext>
                </a:extLst>
              </a:tr>
              <a:tr h="4208012">
                <a:tc>
                  <a:txBody>
                    <a:bodyPr/>
                    <a:lstStyle/>
                    <a:p>
                      <a:r>
                        <a:rPr lang="es-ES" sz="1400" b="1"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Inicio</a:t>
                      </a:r>
                    </a:p>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Se comenzará cuestionando a los pequeños sobre los conocimientos previos que tiene acerca del tema de las figuras, cuestionamientos como: ¿Qué figuras conocen?  ¿Dónde las han visto?, ¿Cuántas figuras creen que existen?, ¿En qué y a qué se parecen? Y ¿Si conocen su nombre? Esto para tener una idea de como trabajar este tema, después de este cuestionario mostrar a los alumnos algunas ilustraciones sobre estas figuras “Polígonos” tanto regulares como irregulares, comenzar a observar sus características y a diferenciar unas de otras, como sus lados y sus formas. </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Reproduce modelos con formas, figuras y cuerpos geométricos.</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pPr algn="ctr"/>
                      <a:r>
                        <a:rPr lang="es-MX" sz="1400" dirty="0">
                          <a:latin typeface="Century Gothic" panose="020B0502020202020204" pitchFamily="34" charset="0"/>
                          <a:cs typeface="Times New Roman" panose="02020603050405020304" pitchFamily="18" charset="0"/>
                        </a:rPr>
                        <a:t>Grupal</a:t>
                      </a:r>
                    </a:p>
                  </a:txBody>
                  <a:tcPr>
                    <a:solidFill>
                      <a:schemeClr val="bg1"/>
                    </a:solidFill>
                  </a:tcPr>
                </a:tc>
                <a:tc>
                  <a:txBody>
                    <a:bodyPr/>
                    <a:lstStyle/>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Cuestionamientos</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Diario de observación</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Lápiz o pluma</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Ilustraciones de las figuras</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15-20 Minutos</a:t>
                      </a:r>
                      <a:endParaRPr lang="es-MX" sz="1400" dirty="0">
                        <a:latin typeface="Century Gothic" panose="020B050202020202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4106257451"/>
                  </a:ext>
                </a:extLst>
              </a:tr>
            </a:tbl>
          </a:graphicData>
        </a:graphic>
      </p:graphicFrame>
      <p:sp>
        <p:nvSpPr>
          <p:cNvPr id="3" name="CuadroTexto 2">
            <a:extLst>
              <a:ext uri="{FF2B5EF4-FFF2-40B4-BE49-F238E27FC236}">
                <a16:creationId xmlns:a16="http://schemas.microsoft.com/office/drawing/2014/main" xmlns="" id="{884B5056-B53F-4B5B-8D84-2AAEE62C3A5F}"/>
              </a:ext>
            </a:extLst>
          </p:cNvPr>
          <p:cNvSpPr txBox="1"/>
          <p:nvPr/>
        </p:nvSpPr>
        <p:spPr>
          <a:xfrm>
            <a:off x="2847279" y="562805"/>
            <a:ext cx="6497442" cy="400110"/>
          </a:xfrm>
          <a:prstGeom prst="rect">
            <a:avLst/>
          </a:prstGeom>
          <a:noFill/>
        </p:spPr>
        <p:txBody>
          <a:bodyPr wrap="square" rtlCol="0">
            <a:spAutoFit/>
          </a:bodyPr>
          <a:lstStyle/>
          <a:p>
            <a:r>
              <a:rPr lang="es-MX" sz="2000" dirty="0">
                <a:latin typeface="Gill Sans Ultra Bold" panose="020B0A02020104020203" pitchFamily="34" charset="0"/>
              </a:rPr>
              <a:t>Secuencia #2: Clasificando los polígonos </a:t>
            </a:r>
          </a:p>
        </p:txBody>
      </p:sp>
      <p:pic>
        <p:nvPicPr>
          <p:cNvPr id="9" name="Imagen 8">
            <a:extLst>
              <a:ext uri="{FF2B5EF4-FFF2-40B4-BE49-F238E27FC236}">
                <a16:creationId xmlns:a16="http://schemas.microsoft.com/office/drawing/2014/main" xmlns="" id="{45572D62-6128-4EDF-B121-42EC4A34806E}"/>
              </a:ext>
            </a:extLst>
          </p:cNvPr>
          <p:cNvPicPr>
            <a:picLocks noChangeAspect="1"/>
          </p:cNvPicPr>
          <p:nvPr/>
        </p:nvPicPr>
        <p:blipFill>
          <a:blip r:embed="rId3"/>
          <a:stretch>
            <a:fillRect/>
          </a:stretch>
        </p:blipFill>
        <p:spPr>
          <a:xfrm>
            <a:off x="8356445" y="3589507"/>
            <a:ext cx="1451549" cy="1077951"/>
          </a:xfrm>
          <a:prstGeom prst="rect">
            <a:avLst/>
          </a:prstGeom>
        </p:spPr>
      </p:pic>
    </p:spTree>
    <p:extLst>
      <p:ext uri="{BB962C8B-B14F-4D97-AF65-F5344CB8AC3E}">
        <p14:creationId xmlns:p14="http://schemas.microsoft.com/office/powerpoint/2010/main" val="394942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405DC16C-23F4-4A59-82F7-EAEE9F377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esquinas redondeadas 4">
            <a:extLst>
              <a:ext uri="{FF2B5EF4-FFF2-40B4-BE49-F238E27FC236}">
                <a16:creationId xmlns:a16="http://schemas.microsoft.com/office/drawing/2014/main" xmlns="" id="{24F756BD-CE22-40BB-B366-8CA8C1497D02}"/>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 name="Tabla 2">
            <a:extLst>
              <a:ext uri="{FF2B5EF4-FFF2-40B4-BE49-F238E27FC236}">
                <a16:creationId xmlns:a16="http://schemas.microsoft.com/office/drawing/2014/main" xmlns="" id="{41922CCA-4D3D-4063-A35E-E65EAA689FC4}"/>
              </a:ext>
            </a:extLst>
          </p:cNvPr>
          <p:cNvGraphicFramePr>
            <a:graphicFrameLocks noGrp="1"/>
          </p:cNvGraphicFramePr>
          <p:nvPr>
            <p:extLst>
              <p:ext uri="{D42A27DB-BD31-4B8C-83A1-F6EECF244321}">
                <p14:modId xmlns:p14="http://schemas.microsoft.com/office/powerpoint/2010/main" val="2230286706"/>
              </p:ext>
            </p:extLst>
          </p:nvPr>
        </p:nvGraphicFramePr>
        <p:xfrm>
          <a:off x="1186466" y="962829"/>
          <a:ext cx="9819068" cy="4932342"/>
        </p:xfrm>
        <a:graphic>
          <a:graphicData uri="http://schemas.openxmlformats.org/drawingml/2006/table">
            <a:tbl>
              <a:tblPr firstRow="1" bandRow="1"/>
              <a:tblGrid>
                <a:gridCol w="3606387">
                  <a:extLst>
                    <a:ext uri="{9D8B030D-6E8A-4147-A177-3AD203B41FA5}">
                      <a16:colId xmlns:a16="http://schemas.microsoft.com/office/drawing/2014/main" xmlns="" val="1971051570"/>
                    </a:ext>
                  </a:extLst>
                </a:gridCol>
                <a:gridCol w="1696078">
                  <a:extLst>
                    <a:ext uri="{9D8B030D-6E8A-4147-A177-3AD203B41FA5}">
                      <a16:colId xmlns:a16="http://schemas.microsoft.com/office/drawing/2014/main" xmlns="" val="567358705"/>
                    </a:ext>
                  </a:extLst>
                </a:gridCol>
                <a:gridCol w="1607250">
                  <a:extLst>
                    <a:ext uri="{9D8B030D-6E8A-4147-A177-3AD203B41FA5}">
                      <a16:colId xmlns:a16="http://schemas.microsoft.com/office/drawing/2014/main" xmlns="" val="3914630226"/>
                    </a:ext>
                  </a:extLst>
                </a:gridCol>
                <a:gridCol w="1828447">
                  <a:extLst>
                    <a:ext uri="{9D8B030D-6E8A-4147-A177-3AD203B41FA5}">
                      <a16:colId xmlns:a16="http://schemas.microsoft.com/office/drawing/2014/main" xmlns="" val="2514805536"/>
                    </a:ext>
                  </a:extLst>
                </a:gridCol>
                <a:gridCol w="1080906">
                  <a:extLst>
                    <a:ext uri="{9D8B030D-6E8A-4147-A177-3AD203B41FA5}">
                      <a16:colId xmlns:a16="http://schemas.microsoft.com/office/drawing/2014/main" xmlns="" val="1632049168"/>
                    </a:ext>
                  </a:extLst>
                </a:gridCol>
              </a:tblGrid>
              <a:tr h="4932342">
                <a:tc>
                  <a:txBody>
                    <a:bodyPr/>
                    <a:lstStyle/>
                    <a:p>
                      <a:r>
                        <a:rPr lang="es-ES" sz="1400" b="1"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Desarrollo</a:t>
                      </a:r>
                    </a:p>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Después de haber observado las ilustraciones y escuchado sus respuestas acerca de lo que conocen de estas figuras, explicar de una manera comprensible para ellos cuáles son las diferencias entre unas y otras, sus nombres y cuántos lados tienen. Al finalizar la explicación presentar a los pequeños la actividad la cual consta en repartir el grupo en 3 equipos a los cuales se les brindará material como: Un cartel dividendo polígonos regulares e irregulares, ilustraciones de figuras de ambos campos (regulares e irregulares) las cuales con ayuda de pegamento clasificarán en su cartel. </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Construye configuraciones con formas, figuras y cuerpos geométricos.</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pPr algn="ctr"/>
                      <a:r>
                        <a:rPr lang="es-MX" sz="1400" dirty="0">
                          <a:latin typeface="Century Gothic" panose="020B0502020202020204" pitchFamily="34" charset="0"/>
                          <a:cs typeface="Times New Roman" panose="02020603050405020304" pitchFamily="18" charset="0"/>
                        </a:rPr>
                        <a:t>Equipos</a:t>
                      </a:r>
                    </a:p>
                  </a:txBody>
                  <a:tcPr>
                    <a:solidFill>
                      <a:schemeClr val="bg1"/>
                    </a:solidFill>
                  </a:tcPr>
                </a:tc>
                <a:tc>
                  <a:txBody>
                    <a:bodyPr/>
                    <a:lstStyle/>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Carteles con tabla de división</a:t>
                      </a: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Pegamento</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Ilustraciones de figuras de ambos campos</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txBody>
                  <a:tcPr>
                    <a:solidFill>
                      <a:schemeClr val="bg1"/>
                    </a:solidFill>
                  </a:tcPr>
                </a:tc>
                <a:tc>
                  <a:txBody>
                    <a:bodyPr/>
                    <a:lstStyle/>
                    <a:p>
                      <a:r>
                        <a:rPr lang="es-MX" sz="1400" dirty="0">
                          <a:latin typeface="Century Gothic" panose="020B0502020202020204" pitchFamily="34" charset="0"/>
                          <a:cs typeface="Times New Roman" panose="02020603050405020304" pitchFamily="18" charset="0"/>
                        </a:rPr>
                        <a:t>25 minutos</a:t>
                      </a:r>
                    </a:p>
                  </a:txBody>
                  <a:tcPr>
                    <a:solidFill>
                      <a:schemeClr val="bg1"/>
                    </a:solidFill>
                  </a:tcPr>
                </a:tc>
                <a:extLst>
                  <a:ext uri="{0D108BD9-81ED-4DB2-BD59-A6C34878D82A}">
                    <a16:rowId xmlns:a16="http://schemas.microsoft.com/office/drawing/2014/main" xmlns="" val="904672744"/>
                  </a:ext>
                </a:extLst>
              </a:tr>
            </a:tbl>
          </a:graphicData>
        </a:graphic>
      </p:graphicFrame>
      <p:graphicFrame>
        <p:nvGraphicFramePr>
          <p:cNvPr id="7" name="Tabla 5">
            <a:extLst>
              <a:ext uri="{FF2B5EF4-FFF2-40B4-BE49-F238E27FC236}">
                <a16:creationId xmlns:a16="http://schemas.microsoft.com/office/drawing/2014/main" xmlns="" id="{D03F9643-1053-494B-8300-2ACF64ED571F}"/>
              </a:ext>
            </a:extLst>
          </p:cNvPr>
          <p:cNvGraphicFramePr>
            <a:graphicFrameLocks noGrp="1"/>
          </p:cNvGraphicFramePr>
          <p:nvPr>
            <p:extLst>
              <p:ext uri="{D42A27DB-BD31-4B8C-83A1-F6EECF244321}">
                <p14:modId xmlns:p14="http://schemas.microsoft.com/office/powerpoint/2010/main" val="823527130"/>
              </p:ext>
            </p:extLst>
          </p:nvPr>
        </p:nvGraphicFramePr>
        <p:xfrm>
          <a:off x="8284523" y="2429301"/>
          <a:ext cx="1459978" cy="863221"/>
        </p:xfrm>
        <a:graphic>
          <a:graphicData uri="http://schemas.openxmlformats.org/drawingml/2006/table">
            <a:tbl>
              <a:tblPr firstRow="1" bandRow="1"/>
              <a:tblGrid>
                <a:gridCol w="711433">
                  <a:extLst>
                    <a:ext uri="{9D8B030D-6E8A-4147-A177-3AD203B41FA5}">
                      <a16:colId xmlns:a16="http://schemas.microsoft.com/office/drawing/2014/main" xmlns="" val="3742445986"/>
                    </a:ext>
                  </a:extLst>
                </a:gridCol>
                <a:gridCol w="748545">
                  <a:extLst>
                    <a:ext uri="{9D8B030D-6E8A-4147-A177-3AD203B41FA5}">
                      <a16:colId xmlns:a16="http://schemas.microsoft.com/office/drawing/2014/main" xmlns="" val="152365142"/>
                    </a:ext>
                  </a:extLst>
                </a:gridCol>
              </a:tblGrid>
              <a:tr h="375330">
                <a:tc>
                  <a:txBody>
                    <a:bodyPr/>
                    <a:lstStyle/>
                    <a:p>
                      <a:pPr algn="ctr"/>
                      <a:r>
                        <a:rPr lang="es-MX" sz="800" b="1" dirty="0">
                          <a:latin typeface="Century Gothic" panose="020B0502020202020204" pitchFamily="34" charset="0"/>
                          <a:cs typeface="Times New Roman" panose="02020603050405020304" pitchFamily="18" charset="0"/>
                        </a:rPr>
                        <a:t>Regulares</a:t>
                      </a:r>
                    </a:p>
                  </a:txBody>
                  <a:tcPr>
                    <a:solidFill>
                      <a:srgbClr val="CC99FF"/>
                    </a:solidFill>
                  </a:tcPr>
                </a:tc>
                <a:tc>
                  <a:txBody>
                    <a:bodyPr/>
                    <a:lstStyle/>
                    <a:p>
                      <a:pPr algn="ctr"/>
                      <a:r>
                        <a:rPr lang="es-MX" sz="800" b="1" dirty="0">
                          <a:latin typeface="Century Gothic" panose="020B0502020202020204" pitchFamily="34" charset="0"/>
                          <a:cs typeface="Times New Roman" panose="02020603050405020304" pitchFamily="18" charset="0"/>
                        </a:rPr>
                        <a:t>Irregulares</a:t>
                      </a:r>
                    </a:p>
                  </a:txBody>
                  <a:tcPr>
                    <a:solidFill>
                      <a:srgbClr val="CC99FF"/>
                    </a:solidFill>
                  </a:tcPr>
                </a:tc>
                <a:extLst>
                  <a:ext uri="{0D108BD9-81ED-4DB2-BD59-A6C34878D82A}">
                    <a16:rowId xmlns:a16="http://schemas.microsoft.com/office/drawing/2014/main" xmlns="" val="1509886465"/>
                  </a:ext>
                </a:extLst>
              </a:tr>
              <a:tr h="487891">
                <a:tc>
                  <a:txBody>
                    <a:bodyPr/>
                    <a:lstStyle/>
                    <a:p>
                      <a:endParaRPr lang="es-MX"/>
                    </a:p>
                  </a:txBody>
                  <a:tcPr/>
                </a:tc>
                <a:tc>
                  <a:txBody>
                    <a:bodyPr/>
                    <a:lstStyle/>
                    <a:p>
                      <a:endParaRPr lang="es-MX" dirty="0"/>
                    </a:p>
                  </a:txBody>
                  <a:tcPr/>
                </a:tc>
                <a:extLst>
                  <a:ext uri="{0D108BD9-81ED-4DB2-BD59-A6C34878D82A}">
                    <a16:rowId xmlns:a16="http://schemas.microsoft.com/office/drawing/2014/main" xmlns="" val="6365365"/>
                  </a:ext>
                </a:extLst>
              </a:tr>
            </a:tbl>
          </a:graphicData>
        </a:graphic>
      </p:graphicFrame>
      <p:pic>
        <p:nvPicPr>
          <p:cNvPr id="8" name="Imagen 7">
            <a:extLst>
              <a:ext uri="{FF2B5EF4-FFF2-40B4-BE49-F238E27FC236}">
                <a16:creationId xmlns:a16="http://schemas.microsoft.com/office/drawing/2014/main" xmlns="" id="{39C15B1B-0D79-4E48-A056-39D214E155DB}"/>
              </a:ext>
            </a:extLst>
          </p:cNvPr>
          <p:cNvPicPr>
            <a:picLocks noChangeAspect="1"/>
          </p:cNvPicPr>
          <p:nvPr/>
        </p:nvPicPr>
        <p:blipFill rotWithShape="1">
          <a:blip r:embed="rId3"/>
          <a:srcRect l="2911" t="5726" r="2650" b="10872"/>
          <a:stretch/>
        </p:blipFill>
        <p:spPr>
          <a:xfrm>
            <a:off x="8284523" y="3687773"/>
            <a:ext cx="1460217" cy="1826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608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75218118-CD03-4511-8E64-E1AFEF521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xmlns="" id="{DC8DFBCF-40D9-4110-863E-8D19C3DE9EB8}"/>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 name="Tabla 2">
            <a:extLst>
              <a:ext uri="{FF2B5EF4-FFF2-40B4-BE49-F238E27FC236}">
                <a16:creationId xmlns:a16="http://schemas.microsoft.com/office/drawing/2014/main" xmlns="" id="{F21CADD8-ADD4-4C43-84A9-3A8A9549E885}"/>
              </a:ext>
            </a:extLst>
          </p:cNvPr>
          <p:cNvGraphicFramePr>
            <a:graphicFrameLocks noGrp="1"/>
          </p:cNvGraphicFramePr>
          <p:nvPr>
            <p:extLst>
              <p:ext uri="{D42A27DB-BD31-4B8C-83A1-F6EECF244321}">
                <p14:modId xmlns:p14="http://schemas.microsoft.com/office/powerpoint/2010/main" val="2546847783"/>
              </p:ext>
            </p:extLst>
          </p:nvPr>
        </p:nvGraphicFramePr>
        <p:xfrm>
          <a:off x="1186465" y="962829"/>
          <a:ext cx="9819067" cy="4932341"/>
        </p:xfrm>
        <a:graphic>
          <a:graphicData uri="http://schemas.openxmlformats.org/drawingml/2006/table">
            <a:tbl>
              <a:tblPr firstRow="1" bandRow="1"/>
              <a:tblGrid>
                <a:gridCol w="3606387">
                  <a:extLst>
                    <a:ext uri="{9D8B030D-6E8A-4147-A177-3AD203B41FA5}">
                      <a16:colId xmlns:a16="http://schemas.microsoft.com/office/drawing/2014/main" xmlns="" val="2361092104"/>
                    </a:ext>
                  </a:extLst>
                </a:gridCol>
                <a:gridCol w="1677284">
                  <a:extLst>
                    <a:ext uri="{9D8B030D-6E8A-4147-A177-3AD203B41FA5}">
                      <a16:colId xmlns:a16="http://schemas.microsoft.com/office/drawing/2014/main" xmlns="" val="3063821368"/>
                    </a:ext>
                  </a:extLst>
                </a:gridCol>
                <a:gridCol w="1353057">
                  <a:extLst>
                    <a:ext uri="{9D8B030D-6E8A-4147-A177-3AD203B41FA5}">
                      <a16:colId xmlns:a16="http://schemas.microsoft.com/office/drawing/2014/main" xmlns="" val="2468960578"/>
                    </a:ext>
                  </a:extLst>
                </a:gridCol>
                <a:gridCol w="2101433">
                  <a:extLst>
                    <a:ext uri="{9D8B030D-6E8A-4147-A177-3AD203B41FA5}">
                      <a16:colId xmlns:a16="http://schemas.microsoft.com/office/drawing/2014/main" xmlns="" val="711664700"/>
                    </a:ext>
                  </a:extLst>
                </a:gridCol>
                <a:gridCol w="1080906">
                  <a:extLst>
                    <a:ext uri="{9D8B030D-6E8A-4147-A177-3AD203B41FA5}">
                      <a16:colId xmlns:a16="http://schemas.microsoft.com/office/drawing/2014/main" xmlns="" val="3781010099"/>
                    </a:ext>
                  </a:extLst>
                </a:gridCol>
              </a:tblGrid>
              <a:tr h="4932341">
                <a:tc>
                  <a:txBody>
                    <a:bodyPr/>
                    <a:lstStyle/>
                    <a:p>
                      <a:r>
                        <a:rPr lang="es-ES" sz="1400" b="1"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Cierre</a:t>
                      </a:r>
                    </a:p>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Para dar cierre a la actividad, los pequeños en su equipo presentarán al resto del grupo el cartel que realizaron. Comentando por qué clasificaron las figuras en “ese lado”, como maestra cuestionar a los alumnos ¿Cómo realizaron el cartel?, ¿Por qué esta figura esta en este lado? Y ¿Qué tomaron en cuenta para ponerla ahí?, los comentarios que logren hacer los pequeños se anexarán en el diario de observación, si tienen algún error poder identificarlo entre todos, resolverlo juntos y que de esta manera los pequeños logren comprender más el tema y qué fue lo que les falló, se evaluará su participación en el equipo, su oralidad al hablar frente al grupo y algunas de las repuestas a los cuestionamientos realizados.</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Construye configuraciones con formas, figuras y cuerpos geométricos.</a:t>
                      </a:r>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pPr algn="ctr"/>
                      <a:r>
                        <a:rPr lang="es-MX" sz="1400" dirty="0">
                          <a:latin typeface="Century Gothic" panose="020B0502020202020204" pitchFamily="34" charset="0"/>
                          <a:cs typeface="Times New Roman" panose="02020603050405020304" pitchFamily="18" charset="0"/>
                        </a:rPr>
                        <a:t>Equipos</a:t>
                      </a:r>
                    </a:p>
                  </a:txBody>
                  <a:tcPr>
                    <a:solidFill>
                      <a:schemeClr val="bg1"/>
                    </a:solidFill>
                  </a:tcPr>
                </a:tc>
                <a:tc>
                  <a:txBody>
                    <a:bodyPr/>
                    <a:lstStyle/>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Cuestionamientos</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Diario de observación.</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Lápiz o pluma.</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pPr marL="177800" lvl="0" indent="-177800">
                        <a:buFont typeface="Arial" panose="020B0604020202020204" pitchFamily="34" charset="0"/>
                        <a:buChar char="•"/>
                      </a:pPr>
                      <a:r>
                        <a:rPr lang="es-ES"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rPr>
                        <a:t>Carteles de los alumnos.</a:t>
                      </a:r>
                      <a:endParaRPr lang="es-MX" sz="1400" b="0" i="0" u="none" strike="noStrike" cap="none" dirty="0">
                        <a:solidFill>
                          <a:srgbClr val="000000"/>
                        </a:solidFill>
                        <a:effectLst/>
                        <a:latin typeface="Century Gothic" panose="020B0502020202020204" pitchFamily="34" charset="0"/>
                        <a:ea typeface="Arial"/>
                        <a:cs typeface="Times New Roman" panose="02020603050405020304" pitchFamily="18" charset="0"/>
                        <a:sym typeface="Arial"/>
                      </a:endParaRPr>
                    </a:p>
                    <a:p>
                      <a:endParaRPr lang="es-MX" sz="1400" dirty="0">
                        <a:latin typeface="Century Gothic" panose="020B0502020202020204" pitchFamily="34" charset="0"/>
                        <a:cs typeface="Times New Roman" panose="02020603050405020304" pitchFamily="18" charset="0"/>
                      </a:endParaRPr>
                    </a:p>
                  </a:txBody>
                  <a:tcPr>
                    <a:solidFill>
                      <a:schemeClr val="bg1"/>
                    </a:solidFill>
                  </a:tcPr>
                </a:tc>
                <a:tc>
                  <a:txBody>
                    <a:bodyPr/>
                    <a:lstStyle/>
                    <a:p>
                      <a:r>
                        <a:rPr lang="es-MX" sz="1400" dirty="0">
                          <a:latin typeface="Century Gothic" panose="020B0502020202020204" pitchFamily="34" charset="0"/>
                          <a:cs typeface="Times New Roman" panose="02020603050405020304" pitchFamily="18" charset="0"/>
                        </a:rPr>
                        <a:t>15-20 minutos</a:t>
                      </a:r>
                    </a:p>
                  </a:txBody>
                  <a:tcPr>
                    <a:solidFill>
                      <a:schemeClr val="bg1"/>
                    </a:solidFill>
                  </a:tcPr>
                </a:tc>
                <a:extLst>
                  <a:ext uri="{0D108BD9-81ED-4DB2-BD59-A6C34878D82A}">
                    <a16:rowId xmlns:a16="http://schemas.microsoft.com/office/drawing/2014/main" xmlns="" val="230650012"/>
                  </a:ext>
                </a:extLst>
              </a:tr>
            </a:tbl>
          </a:graphicData>
        </a:graphic>
      </p:graphicFrame>
      <p:pic>
        <p:nvPicPr>
          <p:cNvPr id="11" name="Imagen 10">
            <a:extLst>
              <a:ext uri="{FF2B5EF4-FFF2-40B4-BE49-F238E27FC236}">
                <a16:creationId xmlns:a16="http://schemas.microsoft.com/office/drawing/2014/main" xmlns="" id="{CFA16625-EFF6-4EB4-B142-B1CD70928236}"/>
              </a:ext>
            </a:extLst>
          </p:cNvPr>
          <p:cNvPicPr>
            <a:picLocks noChangeAspect="1"/>
          </p:cNvPicPr>
          <p:nvPr/>
        </p:nvPicPr>
        <p:blipFill rotWithShape="1">
          <a:blip r:embed="rId3"/>
          <a:srcRect r="7457"/>
          <a:stretch/>
        </p:blipFill>
        <p:spPr>
          <a:xfrm>
            <a:off x="8144215" y="2431608"/>
            <a:ext cx="1409218" cy="1649671"/>
          </a:xfrm>
          <a:prstGeom prst="rect">
            <a:avLst/>
          </a:prstGeom>
        </p:spPr>
      </p:pic>
    </p:spTree>
    <p:extLst>
      <p:ext uri="{BB962C8B-B14F-4D97-AF65-F5344CB8AC3E}">
        <p14:creationId xmlns:p14="http://schemas.microsoft.com/office/powerpoint/2010/main" val="105068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AC066EA2-2140-44C4-9303-49D406C86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xmlns="" id="{D5F86D9A-5BC6-4E91-ADF7-A36823118CD4}"/>
              </a:ext>
            </a:extLst>
          </p:cNvPr>
          <p:cNvSpPr/>
          <p:nvPr/>
        </p:nvSpPr>
        <p:spPr>
          <a:xfrm>
            <a:off x="649705" y="517358"/>
            <a:ext cx="10892589" cy="582328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dirty="0"/>
          </a:p>
          <a:p>
            <a:pPr algn="ctr"/>
            <a:endParaRPr lang="es-ES" dirty="0">
              <a:hlinkClick r:id="rId3"/>
            </a:endParaRPr>
          </a:p>
          <a:p>
            <a:pPr algn="ctr"/>
            <a:r>
              <a:rPr lang="es-ES" dirty="0">
                <a:hlinkClick r:id="rId3"/>
              </a:rPr>
              <a:t>https://www.youtube.com/watch?v=Q-MEFW9DfgI</a:t>
            </a:r>
            <a:endParaRPr lang="es-ES" dirty="0"/>
          </a:p>
          <a:p>
            <a:pPr algn="ctr"/>
            <a:endParaRPr lang="es-ES" dirty="0"/>
          </a:p>
        </p:txBody>
      </p:sp>
      <p:sp>
        <p:nvSpPr>
          <p:cNvPr id="2" name="CuadroTexto 1">
            <a:extLst>
              <a:ext uri="{FF2B5EF4-FFF2-40B4-BE49-F238E27FC236}">
                <a16:creationId xmlns:a16="http://schemas.microsoft.com/office/drawing/2014/main" xmlns="" id="{44270841-286A-44E6-BAF7-D98320387962}"/>
              </a:ext>
            </a:extLst>
          </p:cNvPr>
          <p:cNvSpPr txBox="1"/>
          <p:nvPr/>
        </p:nvSpPr>
        <p:spPr>
          <a:xfrm>
            <a:off x="2789582" y="745776"/>
            <a:ext cx="6612835" cy="400110"/>
          </a:xfrm>
          <a:prstGeom prst="rect">
            <a:avLst/>
          </a:prstGeom>
          <a:noFill/>
        </p:spPr>
        <p:txBody>
          <a:bodyPr wrap="square">
            <a:spAutoFit/>
          </a:bodyPr>
          <a:lstStyle/>
          <a:p>
            <a:pPr algn="ctr"/>
            <a:r>
              <a:rPr lang="es-ES" sz="2000" dirty="0">
                <a:latin typeface="Gill Sans Ultra Bold" panose="020B0A02020104020203" pitchFamily="34" charset="0"/>
                <a:cs typeface="Lucida Sans Unicode" panose="020B0602030504020204" pitchFamily="34" charset="0"/>
              </a:rPr>
              <a:t>Enlace a video de evidencia:</a:t>
            </a:r>
          </a:p>
        </p:txBody>
      </p:sp>
      <p:pic>
        <p:nvPicPr>
          <p:cNvPr id="5122" name="Picture 2" descr="Youtube Kids para Android renueva su interfaz y explica cómo funciona su  control parental">
            <a:extLst>
              <a:ext uri="{FF2B5EF4-FFF2-40B4-BE49-F238E27FC236}">
                <a16:creationId xmlns:a16="http://schemas.microsoft.com/office/drawing/2014/main" xmlns="" id="{1379DA2C-823B-47C9-864F-1D568E930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43" y="4102005"/>
            <a:ext cx="1875714" cy="18757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5"/>
          <a:srcRect l="2666" t="17576" r="34757" b="6084"/>
          <a:stretch/>
        </p:blipFill>
        <p:spPr>
          <a:xfrm>
            <a:off x="3990820" y="1145886"/>
            <a:ext cx="4625146" cy="2438761"/>
          </a:xfrm>
          <a:prstGeom prst="rect">
            <a:avLst/>
          </a:prstGeom>
        </p:spPr>
      </p:pic>
    </p:spTree>
    <p:extLst>
      <p:ext uri="{BB962C8B-B14F-4D97-AF65-F5344CB8AC3E}">
        <p14:creationId xmlns:p14="http://schemas.microsoft.com/office/powerpoint/2010/main" val="290941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scargar fondos de pantalla 4k, figuras geométricas, arte, abstracto,  textura, geometría, creativo libre. Imágenes fondos de descarga gratuita">
            <a:extLst>
              <a:ext uri="{FF2B5EF4-FFF2-40B4-BE49-F238E27FC236}">
                <a16:creationId xmlns:a16="http://schemas.microsoft.com/office/drawing/2014/main" xmlns="" id="{FCEBC677-0490-479D-8A1D-A55F2F85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xmlns="" id="{4F4C7169-B5E4-4B88-B396-1263DF929B02}"/>
              </a:ext>
            </a:extLst>
          </p:cNvPr>
          <p:cNvSpPr/>
          <p:nvPr/>
        </p:nvSpPr>
        <p:spPr>
          <a:xfrm>
            <a:off x="275573" y="0"/>
            <a:ext cx="11266720" cy="70145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xmlns="" id="{5E29F4F8-1590-43AF-BC92-1A7C2260060C}"/>
              </a:ext>
            </a:extLst>
          </p:cNvPr>
          <p:cNvSpPr txBox="1">
            <a:spLocks/>
          </p:cNvSpPr>
          <p:nvPr/>
        </p:nvSpPr>
        <p:spPr>
          <a:xfrm>
            <a:off x="4719430" y="0"/>
            <a:ext cx="2753139"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Gill Sans Ultra Bold" panose="020B0A02020104020203" pitchFamily="34" charset="0"/>
                <a:cs typeface="Lucida Sans Unicode" panose="020B0602030504020204" pitchFamily="34" charset="0"/>
              </a:rPr>
              <a:t>Matriz:</a:t>
            </a:r>
          </a:p>
        </p:txBody>
      </p:sp>
      <p:graphicFrame>
        <p:nvGraphicFramePr>
          <p:cNvPr id="3" name="Tabla 3">
            <a:extLst>
              <a:ext uri="{FF2B5EF4-FFF2-40B4-BE49-F238E27FC236}">
                <a16:creationId xmlns:a16="http://schemas.microsoft.com/office/drawing/2014/main" xmlns="" id="{D85C2ED3-1CD2-44EF-91EC-6AB07B62848A}"/>
              </a:ext>
            </a:extLst>
          </p:cNvPr>
          <p:cNvGraphicFramePr>
            <a:graphicFrameLocks noGrp="1"/>
          </p:cNvGraphicFramePr>
          <p:nvPr>
            <p:extLst>
              <p:ext uri="{D42A27DB-BD31-4B8C-83A1-F6EECF244321}">
                <p14:modId xmlns:p14="http://schemas.microsoft.com/office/powerpoint/2010/main" val="3193570952"/>
              </p:ext>
            </p:extLst>
          </p:nvPr>
        </p:nvGraphicFramePr>
        <p:xfrm>
          <a:off x="975455" y="339455"/>
          <a:ext cx="10316660" cy="6187440"/>
        </p:xfrm>
        <a:graphic>
          <a:graphicData uri="http://schemas.openxmlformats.org/drawingml/2006/table">
            <a:tbl>
              <a:tblPr firstRow="1" bandRow="1">
                <a:tableStyleId>{F5AB1C69-6EDB-4FF4-983F-18BD219EF322}</a:tableStyleId>
              </a:tblPr>
              <a:tblGrid>
                <a:gridCol w="1985459">
                  <a:extLst>
                    <a:ext uri="{9D8B030D-6E8A-4147-A177-3AD203B41FA5}">
                      <a16:colId xmlns:a16="http://schemas.microsoft.com/office/drawing/2014/main" xmlns="" val="2437011999"/>
                    </a:ext>
                  </a:extLst>
                </a:gridCol>
                <a:gridCol w="2141205">
                  <a:extLst>
                    <a:ext uri="{9D8B030D-6E8A-4147-A177-3AD203B41FA5}">
                      <a16:colId xmlns:a16="http://schemas.microsoft.com/office/drawing/2014/main" xmlns="" val="627448694"/>
                    </a:ext>
                  </a:extLst>
                </a:gridCol>
                <a:gridCol w="2063332">
                  <a:extLst>
                    <a:ext uri="{9D8B030D-6E8A-4147-A177-3AD203B41FA5}">
                      <a16:colId xmlns:a16="http://schemas.microsoft.com/office/drawing/2014/main" xmlns="" val="545054373"/>
                    </a:ext>
                  </a:extLst>
                </a:gridCol>
                <a:gridCol w="2063332">
                  <a:extLst>
                    <a:ext uri="{9D8B030D-6E8A-4147-A177-3AD203B41FA5}">
                      <a16:colId xmlns:a16="http://schemas.microsoft.com/office/drawing/2014/main" xmlns="" val="2804080231"/>
                    </a:ext>
                  </a:extLst>
                </a:gridCol>
                <a:gridCol w="2063332">
                  <a:extLst>
                    <a:ext uri="{9D8B030D-6E8A-4147-A177-3AD203B41FA5}">
                      <a16:colId xmlns:a16="http://schemas.microsoft.com/office/drawing/2014/main" xmlns="" val="3884607065"/>
                    </a:ext>
                  </a:extLst>
                </a:gridCol>
              </a:tblGrid>
              <a:tr h="200348">
                <a:tc>
                  <a:txBody>
                    <a:bodyPr/>
                    <a:lstStyle/>
                    <a:p>
                      <a:pPr algn="ctr"/>
                      <a:r>
                        <a:rPr lang="es-ES" sz="1200" b="1" dirty="0">
                          <a:solidFill>
                            <a:schemeClr val="tx1"/>
                          </a:solidFill>
                          <a:latin typeface="Century Gothic" panose="020B0502020202020204" pitchFamily="34" charset="0"/>
                        </a:rPr>
                        <a:t>Referente empírico:</a:t>
                      </a:r>
                    </a:p>
                    <a:p>
                      <a:pPr algn="ctr"/>
                      <a:r>
                        <a:rPr lang="es-ES" sz="1200" b="1" dirty="0">
                          <a:solidFill>
                            <a:schemeClr val="tx1"/>
                          </a:solidFill>
                          <a:latin typeface="Century Gothic" panose="020B0502020202020204" pitchFamily="34" charset="0"/>
                        </a:rPr>
                        <a:t>Hechos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Análisis especulativo ¿Qué pasa aquí?</a:t>
                      </a:r>
                    </a:p>
                    <a:p>
                      <a:pPr algn="ctr"/>
                      <a:endParaRPr lang="es-ES" sz="1400" b="1" dirty="0">
                        <a:solidFill>
                          <a:schemeClr val="tx1"/>
                        </a:solidFill>
                        <a:latin typeface="Century Gothic" panose="020B0502020202020204" pitchFamily="34" charset="0"/>
                      </a:endParaRP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Century Gothic" panose="020B0502020202020204" pitchFamily="34" charset="0"/>
                          <a:cs typeface="Lucida Sans Unicode" panose="020B0602030504020204" pitchFamily="34" charset="0"/>
                        </a:rPr>
                        <a:t>Primera pregunta para reflexionar: ¿Qué logros tuvo el alumno al abordar las actividades?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Century Gothic" panose="020B0502020202020204" pitchFamily="34" charset="0"/>
                          <a:cs typeface="Lucida Sans Unicode" panose="020B0602030504020204" pitchFamily="34" charset="0"/>
                        </a:rPr>
                        <a:t>Segunda pregunta para reflexionar: ¿Qué dificultades tuvo el alumno al abordar las actividades?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Century Gothic" panose="020B0502020202020204" pitchFamily="34" charset="0"/>
                          <a:cs typeface="Lucida Sans Unicode" panose="020B0602030504020204" pitchFamily="34" charset="0"/>
                        </a:rPr>
                        <a:t>Referentes teóricos que expliquen logros y dificultades identificados </a:t>
                      </a:r>
                    </a:p>
                    <a:p>
                      <a:pPr algn="ctr"/>
                      <a:endParaRPr lang="es-ES" sz="1400" b="1" dirty="0">
                        <a:solidFill>
                          <a:schemeClr val="tx1"/>
                        </a:solidFill>
                        <a:latin typeface="Century Gothic" panose="020B0502020202020204" pitchFamily="34" charset="0"/>
                      </a:endParaRPr>
                    </a:p>
                  </a:txBody>
                  <a:tcPr>
                    <a:solidFill>
                      <a:srgbClr val="CC99FF"/>
                    </a:solidFill>
                  </a:tcPr>
                </a:tc>
                <a:extLst>
                  <a:ext uri="{0D108BD9-81ED-4DB2-BD59-A6C34878D82A}">
                    <a16:rowId xmlns:a16="http://schemas.microsoft.com/office/drawing/2014/main" xmlns="" val="2667856258"/>
                  </a:ext>
                </a:extLst>
              </a:tr>
              <a:tr h="370840">
                <a:tc>
                  <a:txBody>
                    <a:bodyPr/>
                    <a:lstStyle/>
                    <a:p>
                      <a:r>
                        <a:rPr lang="es-ES" dirty="0"/>
                        <a:t>Se espera que el niños pueda identificar</a:t>
                      </a:r>
                      <a:r>
                        <a:rPr lang="es-ES" baseline="0" dirty="0"/>
                        <a:t> entre un  polígono regular e irregular y que pueda realizar las actividades satisfactoriamente.</a:t>
                      </a:r>
                      <a:endParaRPr lang="es-ES" dirty="0"/>
                    </a:p>
                  </a:txBody>
                  <a:tcPr/>
                </a:tc>
                <a:tc>
                  <a:txBody>
                    <a:bodyPr/>
                    <a:lstStyle/>
                    <a:p>
                      <a:r>
                        <a:rPr lang="es-ES" sz="1600" dirty="0"/>
                        <a:t>Al realizarse la actividad</a:t>
                      </a:r>
                      <a:r>
                        <a:rPr lang="es-ES" sz="1600" baseline="0" dirty="0"/>
                        <a:t> el niños ya conocía la forma, el nombre y podía distinguir las figuras básicas, como rombo, triangulo, cuadrado, rectángulo, con objetos que observa a su alrededor.</a:t>
                      </a:r>
                    </a:p>
                    <a:p>
                      <a:r>
                        <a:rPr lang="es-ES" sz="1600" baseline="0" dirty="0"/>
                        <a:t>Pero no sabia distinguir entre un polígono regular e irregular pero le explique y logro comprender, y al final hizo una buena explicación sobre las características de un polígono regular e irregular.</a:t>
                      </a:r>
                      <a:endParaRPr lang="es-ES" sz="1600" dirty="0"/>
                    </a:p>
                  </a:txBody>
                  <a:tcPr/>
                </a:tc>
                <a:tc>
                  <a:txBody>
                    <a:bodyPr/>
                    <a:lstStyle/>
                    <a:p>
                      <a:r>
                        <a:rPr lang="es-ES" sz="1600" dirty="0"/>
                        <a:t>Al inicio pudo repasar su conocimientos.</a:t>
                      </a:r>
                    </a:p>
                    <a:p>
                      <a:r>
                        <a:rPr lang="es-ES" sz="1600" dirty="0"/>
                        <a:t>En el desarrollo pudo identificar las</a:t>
                      </a:r>
                      <a:r>
                        <a:rPr lang="es-ES" sz="1600" baseline="0" dirty="0"/>
                        <a:t> características de un polígono regular e irregular.</a:t>
                      </a:r>
                    </a:p>
                    <a:p>
                      <a:r>
                        <a:rPr lang="es-ES" sz="1600" baseline="0" dirty="0"/>
                        <a:t>Y al final pudo describir y expresar la forma en como realizo la actividad, así como también explicar en que se baso para poder dividir las figuras en regulares e irregulares.</a:t>
                      </a:r>
                      <a:endParaRPr lang="es-ES" sz="1600" dirty="0"/>
                    </a:p>
                  </a:txBody>
                  <a:tcPr/>
                </a:tc>
                <a:tc>
                  <a:txBody>
                    <a:bodyPr/>
                    <a:lstStyle/>
                    <a:p>
                      <a:r>
                        <a:rPr lang="es-ES" sz="1300" dirty="0"/>
                        <a:t>En la actividad de</a:t>
                      </a:r>
                      <a:r>
                        <a:rPr lang="es-ES" sz="1300" baseline="0" dirty="0"/>
                        <a:t> inicio ninguna ya que se tenia un conocimiento sobre las figuras. En el desarrollo el niño no conocía los polígonos regulares e irregulares, pero al final con la explicación logro comprender.  Al realizar el cartel, el niño acomodo polígonos regulares en irregulares e irregulares en regulares, pero después se le pregunto al niños si creía que esa figura iba en ese lugar después el niño al observar bien la figura pudo darse cuenta que estaba equivocado.</a:t>
                      </a:r>
                    </a:p>
                    <a:p>
                      <a:r>
                        <a:rPr lang="es-ES" sz="1300" baseline="0" dirty="0"/>
                        <a:t>Al final tampoco hubo dificultades ya que el niños explico bien la manera en que realizo la actividad </a:t>
                      </a:r>
                    </a:p>
                  </a:txBody>
                  <a:tcPr/>
                </a:tc>
                <a:tc>
                  <a:txBody>
                    <a:bodyPr/>
                    <a:lstStyle/>
                    <a:p>
                      <a:r>
                        <a:rPr lang="es-MX" sz="1600" b="0" i="0" kern="1200" dirty="0">
                          <a:solidFill>
                            <a:schemeClr val="dk1"/>
                          </a:solidFill>
                          <a:effectLst/>
                          <a:latin typeface="+mn-lt"/>
                          <a:ea typeface="+mn-ea"/>
                          <a:cs typeface="+mn-cs"/>
                        </a:rPr>
                        <a:t>De acuerdo con Duval , la enseñanza y el aprendizaje de la geometría involucran, como mínimo, tres actividades cognitivas: la construcción, que alude al diseño de configuraciones mediado por instrumentos geométricos; el razonamiento relacionado con procesos discursivos y la visualización, cuya atención recae en las representaciones espaciales.</a:t>
                      </a:r>
                    </a:p>
                    <a:p>
                      <a:r>
                        <a:rPr lang="es-MX" sz="1600" b="1" i="0" kern="1200" dirty="0">
                          <a:solidFill>
                            <a:schemeClr val="dk1"/>
                          </a:solidFill>
                          <a:effectLst/>
                          <a:latin typeface="+mn-lt"/>
                          <a:ea typeface="+mn-ea"/>
                          <a:cs typeface="+mn-cs"/>
                        </a:rPr>
                        <a:t>Duval (1998).</a:t>
                      </a:r>
                    </a:p>
                    <a:p>
                      <a:endParaRPr lang="es-ES" sz="1400" b="1" dirty="0">
                        <a:latin typeface="+mn-lt"/>
                      </a:endParaRPr>
                    </a:p>
                  </a:txBody>
                  <a:tcPr/>
                </a:tc>
                <a:extLst>
                  <a:ext uri="{0D108BD9-81ED-4DB2-BD59-A6C34878D82A}">
                    <a16:rowId xmlns:a16="http://schemas.microsoft.com/office/drawing/2014/main" xmlns="" val="2522770097"/>
                  </a:ext>
                </a:extLst>
              </a:tr>
            </a:tbl>
          </a:graphicData>
        </a:graphic>
      </p:graphicFrame>
    </p:spTree>
    <p:extLst>
      <p:ext uri="{BB962C8B-B14F-4D97-AF65-F5344CB8AC3E}">
        <p14:creationId xmlns:p14="http://schemas.microsoft.com/office/powerpoint/2010/main" val="9783365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2231</Words>
  <Application>Microsoft Office PowerPoint</Application>
  <PresentationFormat>Panorámica</PresentationFormat>
  <Paragraphs>157</Paragraphs>
  <Slides>12</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12</vt:i4>
      </vt:variant>
    </vt:vector>
  </HeadingPairs>
  <TitlesOfParts>
    <vt:vector size="25" baseType="lpstr">
      <vt:lpstr>Arial</vt:lpstr>
      <vt:lpstr>Britannic Bold</vt:lpstr>
      <vt:lpstr>Calibri</vt:lpstr>
      <vt:lpstr>Calibri Light</vt:lpstr>
      <vt:lpstr>Cavolini</vt:lpstr>
      <vt:lpstr>Century Gothic</vt:lpstr>
      <vt:lpstr>Gadugi</vt:lpstr>
      <vt:lpstr>Gill Sans Ultra Bold</vt:lpstr>
      <vt:lpstr>Gill Sans Ultra Bold Condensed</vt:lpstr>
      <vt:lpstr>Gochi Hand</vt:lpstr>
      <vt:lpstr>Lucida Sans Unicode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ADAMARY SARAHI ARIZPE ALVAREZ</dc:creator>
  <cp:lastModifiedBy>Cuenta Microsoft</cp:lastModifiedBy>
  <cp:revision>18</cp:revision>
  <dcterms:created xsi:type="dcterms:W3CDTF">2021-05-27T00:30:53Z</dcterms:created>
  <dcterms:modified xsi:type="dcterms:W3CDTF">2021-05-30T18:17:31Z</dcterms:modified>
</cp:coreProperties>
</file>