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Estilo claro 1 - Acento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C083E6E3-FA7D-4D7B-A595-EF9225AFEA82}" styleName="Estilo claro 1 - Acento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434" autoAdjust="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732CB0E-69E0-49CB-B47F-8EEA6FC68C03}" type="datetimeFigureOut">
              <a:rPr lang="es-MX" smtClean="0"/>
              <a:t>27/05/2021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5E596AA-DEA8-42F4-BBB8-5C0CFBB0181F}" type="slidenum">
              <a:rPr lang="es-MX" smtClean="0"/>
              <a:t>‹Nº›</a:t>
            </a:fld>
            <a:endParaRPr lang="es-MX"/>
          </a:p>
        </p:txBody>
      </p:sp>
    </p:spTree>
    <p:extLst>
      <p:ext uri="{BB962C8B-B14F-4D97-AF65-F5344CB8AC3E}">
        <p14:creationId xmlns:p14="http://schemas.microsoft.com/office/powerpoint/2010/main" val="3468579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3732CB0E-69E0-49CB-B47F-8EEA6FC68C03}" type="datetimeFigureOut">
              <a:rPr lang="es-MX" smtClean="0"/>
              <a:t>27/05/2021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5E596AA-DEA8-42F4-BBB8-5C0CFBB0181F}" type="slidenum">
              <a:rPr lang="es-MX" smtClean="0"/>
              <a:t>‹Nº›</a:t>
            </a:fld>
            <a:endParaRPr lang="es-MX"/>
          </a:p>
        </p:txBody>
      </p:sp>
    </p:spTree>
    <p:extLst>
      <p:ext uri="{BB962C8B-B14F-4D97-AF65-F5344CB8AC3E}">
        <p14:creationId xmlns:p14="http://schemas.microsoft.com/office/powerpoint/2010/main" val="799292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3732CB0E-69E0-49CB-B47F-8EEA6FC68C03}" type="datetimeFigureOut">
              <a:rPr lang="es-MX" smtClean="0"/>
              <a:t>27/05/2021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5E596AA-DEA8-42F4-BBB8-5C0CFBB0181F}" type="slidenum">
              <a:rPr lang="es-MX" smtClean="0"/>
              <a:t>‹Nº›</a:t>
            </a:fld>
            <a:endParaRPr lang="es-MX"/>
          </a:p>
        </p:txBody>
      </p:sp>
    </p:spTree>
    <p:extLst>
      <p:ext uri="{BB962C8B-B14F-4D97-AF65-F5344CB8AC3E}">
        <p14:creationId xmlns:p14="http://schemas.microsoft.com/office/powerpoint/2010/main" val="2958433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3732CB0E-69E0-49CB-B47F-8EEA6FC68C03}" type="datetimeFigureOut">
              <a:rPr lang="es-MX" smtClean="0"/>
              <a:t>27/05/2021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5E596AA-DEA8-42F4-BBB8-5C0CFBB0181F}" type="slidenum">
              <a:rPr lang="es-MX" smtClean="0"/>
              <a:t>‹Nº›</a:t>
            </a:fld>
            <a:endParaRPr lang="es-MX"/>
          </a:p>
        </p:txBody>
      </p:sp>
    </p:spTree>
    <p:extLst>
      <p:ext uri="{BB962C8B-B14F-4D97-AF65-F5344CB8AC3E}">
        <p14:creationId xmlns:p14="http://schemas.microsoft.com/office/powerpoint/2010/main" val="3244463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3732CB0E-69E0-49CB-B47F-8EEA6FC68C03}" type="datetimeFigureOut">
              <a:rPr lang="es-MX" smtClean="0"/>
              <a:t>27/05/2021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5E596AA-DEA8-42F4-BBB8-5C0CFBB0181F}" type="slidenum">
              <a:rPr lang="es-MX" smtClean="0"/>
              <a:t>‹Nº›</a:t>
            </a:fld>
            <a:endParaRPr lang="es-MX"/>
          </a:p>
        </p:txBody>
      </p:sp>
    </p:spTree>
    <p:extLst>
      <p:ext uri="{BB962C8B-B14F-4D97-AF65-F5344CB8AC3E}">
        <p14:creationId xmlns:p14="http://schemas.microsoft.com/office/powerpoint/2010/main" val="3790655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3732CB0E-69E0-49CB-B47F-8EEA6FC68C03}" type="datetimeFigureOut">
              <a:rPr lang="es-MX" smtClean="0"/>
              <a:t>27/05/2021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5E596AA-DEA8-42F4-BBB8-5C0CFBB0181F}" type="slidenum">
              <a:rPr lang="es-MX" smtClean="0"/>
              <a:t>‹Nº›</a:t>
            </a:fld>
            <a:endParaRPr lang="es-MX"/>
          </a:p>
        </p:txBody>
      </p:sp>
    </p:spTree>
    <p:extLst>
      <p:ext uri="{BB962C8B-B14F-4D97-AF65-F5344CB8AC3E}">
        <p14:creationId xmlns:p14="http://schemas.microsoft.com/office/powerpoint/2010/main" val="2278575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3732CB0E-69E0-49CB-B47F-8EEA6FC68C03}" type="datetimeFigureOut">
              <a:rPr lang="es-MX" smtClean="0"/>
              <a:t>27/05/2021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5E596AA-DEA8-42F4-BBB8-5C0CFBB0181F}" type="slidenum">
              <a:rPr lang="es-MX" smtClean="0"/>
              <a:t>‹Nº›</a:t>
            </a:fld>
            <a:endParaRPr lang="es-MX"/>
          </a:p>
        </p:txBody>
      </p:sp>
    </p:spTree>
    <p:extLst>
      <p:ext uri="{BB962C8B-B14F-4D97-AF65-F5344CB8AC3E}">
        <p14:creationId xmlns:p14="http://schemas.microsoft.com/office/powerpoint/2010/main" val="1609580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3732CB0E-69E0-49CB-B47F-8EEA6FC68C03}" type="datetimeFigureOut">
              <a:rPr lang="es-MX" smtClean="0"/>
              <a:t>27/05/2021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5E596AA-DEA8-42F4-BBB8-5C0CFBB0181F}" type="slidenum">
              <a:rPr lang="es-MX" smtClean="0"/>
              <a:t>‹Nº›</a:t>
            </a:fld>
            <a:endParaRPr lang="es-MX"/>
          </a:p>
        </p:txBody>
      </p:sp>
    </p:spTree>
    <p:extLst>
      <p:ext uri="{BB962C8B-B14F-4D97-AF65-F5344CB8AC3E}">
        <p14:creationId xmlns:p14="http://schemas.microsoft.com/office/powerpoint/2010/main" val="835291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732CB0E-69E0-49CB-B47F-8EEA6FC68C03}" type="datetimeFigureOut">
              <a:rPr lang="es-MX" smtClean="0"/>
              <a:t>27/05/2021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5E596AA-DEA8-42F4-BBB8-5C0CFBB0181F}" type="slidenum">
              <a:rPr lang="es-MX" smtClean="0"/>
              <a:t>‹Nº›</a:t>
            </a:fld>
            <a:endParaRPr lang="es-MX"/>
          </a:p>
        </p:txBody>
      </p:sp>
    </p:spTree>
    <p:extLst>
      <p:ext uri="{BB962C8B-B14F-4D97-AF65-F5344CB8AC3E}">
        <p14:creationId xmlns:p14="http://schemas.microsoft.com/office/powerpoint/2010/main" val="295430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732CB0E-69E0-49CB-B47F-8EEA6FC68C03}" type="datetimeFigureOut">
              <a:rPr lang="es-MX" smtClean="0"/>
              <a:t>27/05/2021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5E596AA-DEA8-42F4-BBB8-5C0CFBB0181F}" type="slidenum">
              <a:rPr lang="es-MX" smtClean="0"/>
              <a:t>‹Nº›</a:t>
            </a:fld>
            <a:endParaRPr lang="es-MX"/>
          </a:p>
        </p:txBody>
      </p:sp>
    </p:spTree>
    <p:extLst>
      <p:ext uri="{BB962C8B-B14F-4D97-AF65-F5344CB8AC3E}">
        <p14:creationId xmlns:p14="http://schemas.microsoft.com/office/powerpoint/2010/main" val="2527596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732CB0E-69E0-49CB-B47F-8EEA6FC68C03}" type="datetimeFigureOut">
              <a:rPr lang="es-MX" smtClean="0"/>
              <a:t>27/05/2021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5E596AA-DEA8-42F4-BBB8-5C0CFBB0181F}" type="slidenum">
              <a:rPr lang="es-MX" smtClean="0"/>
              <a:t>‹Nº›</a:t>
            </a:fld>
            <a:endParaRPr lang="es-MX"/>
          </a:p>
        </p:txBody>
      </p:sp>
    </p:spTree>
    <p:extLst>
      <p:ext uri="{BB962C8B-B14F-4D97-AF65-F5344CB8AC3E}">
        <p14:creationId xmlns:p14="http://schemas.microsoft.com/office/powerpoint/2010/main" val="1369143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32CB0E-69E0-49CB-B47F-8EEA6FC68C03}" type="datetimeFigureOut">
              <a:rPr lang="es-MX" smtClean="0"/>
              <a:t>27/05/2021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E596AA-DEA8-42F4-BBB8-5C0CFBB0181F}" type="slidenum">
              <a:rPr lang="es-MX" smtClean="0"/>
              <a:t>‹Nº›</a:t>
            </a:fld>
            <a:endParaRPr lang="es-MX"/>
          </a:p>
        </p:txBody>
      </p:sp>
    </p:spTree>
    <p:extLst>
      <p:ext uri="{BB962C8B-B14F-4D97-AF65-F5344CB8AC3E}">
        <p14:creationId xmlns:p14="http://schemas.microsoft.com/office/powerpoint/2010/main" val="424839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_BmDfVmuZBE" TargetMode="External"/><Relationship Id="rId2" Type="http://schemas.openxmlformats.org/officeDocument/2006/relationships/hyperlink" Target="https://youtu.be/s92EtGl6FQ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youtu.be/rG6GDY4FhFE" TargetMode="External"/><Relationship Id="rId2" Type="http://schemas.openxmlformats.org/officeDocument/2006/relationships/hyperlink" Target="https://youtu.be/FM2h7AjBLcg" TargetMode="External"/><Relationship Id="rId1" Type="http://schemas.openxmlformats.org/officeDocument/2006/relationships/slideLayout" Target="../slideLayouts/slideLayout2.xml"/><Relationship Id="rId4" Type="http://schemas.openxmlformats.org/officeDocument/2006/relationships/hyperlink" Target="https://youtu.be/4NyPBD8Vil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2172236" y="484055"/>
            <a:ext cx="7242220" cy="5386090"/>
          </a:xfrm>
          <a:prstGeom prst="rect">
            <a:avLst/>
          </a:prstGeom>
        </p:spPr>
        <p:txBody>
          <a:bodyPr wrap="square">
            <a:spAutoFit/>
          </a:bodyPr>
          <a:lstStyle/>
          <a:p>
            <a:pPr algn="ctr"/>
            <a:r>
              <a:rPr lang="es-MX" sz="2400" b="1" dirty="0" smtClean="0">
                <a:latin typeface="AR BLANCA" panose="02000000000000000000" pitchFamily="2" charset="0"/>
              </a:rPr>
              <a:t>ESCUELA NORMAL DE EDUCACION PREESCOLAR</a:t>
            </a:r>
          </a:p>
          <a:p>
            <a:pPr algn="ctr"/>
            <a:r>
              <a:rPr lang="es-MX" sz="2000" b="1" dirty="0" smtClean="0">
                <a:latin typeface="AR BLANCA" panose="02000000000000000000" pitchFamily="2" charset="0"/>
              </a:rPr>
              <a:t>Licenciatura en Educación Preescolar</a:t>
            </a:r>
          </a:p>
          <a:p>
            <a:pPr algn="ctr"/>
            <a:r>
              <a:rPr lang="es-MX" sz="2000" b="1" dirty="0" smtClean="0">
                <a:latin typeface="AR BLANCA" panose="02000000000000000000" pitchFamily="2" charset="0"/>
              </a:rPr>
              <a:t>Ciclo escolar 2020-2021</a:t>
            </a:r>
          </a:p>
          <a:p>
            <a:pPr algn="ctr"/>
            <a:endParaRPr lang="es-MX" sz="2000" b="1" dirty="0" smtClean="0">
              <a:latin typeface="AR BLANCA" panose="02000000000000000000" pitchFamily="2" charset="0"/>
            </a:endParaRPr>
          </a:p>
          <a:p>
            <a:pPr algn="ctr"/>
            <a:r>
              <a:rPr lang="es-MX" sz="2000" b="1" dirty="0" smtClean="0">
                <a:latin typeface="AR BLANCA" panose="02000000000000000000" pitchFamily="2" charset="0"/>
              </a:rPr>
              <a:t>Segundo semestre Sección A</a:t>
            </a:r>
          </a:p>
          <a:p>
            <a:pPr algn="ctr"/>
            <a:endParaRPr lang="es-MX" sz="2000" b="1" dirty="0" smtClean="0">
              <a:latin typeface="AR BLANCA" panose="02000000000000000000" pitchFamily="2" charset="0"/>
            </a:endParaRPr>
          </a:p>
          <a:p>
            <a:pPr algn="ctr"/>
            <a:r>
              <a:rPr lang="es-MX" sz="2000" b="1" dirty="0" smtClean="0">
                <a:latin typeface="AR BLANCA" panose="02000000000000000000" pitchFamily="2" charset="0"/>
              </a:rPr>
              <a:t>Evidencia 2</a:t>
            </a:r>
          </a:p>
          <a:p>
            <a:pPr algn="ctr"/>
            <a:r>
              <a:rPr lang="es-MX" sz="2000" b="1" dirty="0" smtClean="0">
                <a:latin typeface="AR BLANCA" panose="02000000000000000000" pitchFamily="2" charset="0"/>
              </a:rPr>
              <a:t>Curso:</a:t>
            </a:r>
          </a:p>
          <a:p>
            <a:pPr algn="ctr"/>
            <a:r>
              <a:rPr lang="es-MX" sz="2000" b="1" dirty="0" smtClean="0">
                <a:latin typeface="AR BLANCA" panose="02000000000000000000" pitchFamily="2" charset="0"/>
              </a:rPr>
              <a:t>Estrategias de música y canto en educación preescolar</a:t>
            </a:r>
          </a:p>
          <a:p>
            <a:pPr algn="ctr"/>
            <a:endParaRPr lang="es-MX" sz="2000" b="1" dirty="0" smtClean="0">
              <a:latin typeface="AR BLANCA" panose="02000000000000000000" pitchFamily="2" charset="0"/>
            </a:endParaRPr>
          </a:p>
          <a:p>
            <a:pPr algn="ctr"/>
            <a:r>
              <a:rPr lang="es-MX" sz="2000" b="1" dirty="0" smtClean="0">
                <a:latin typeface="AR BLANCA" panose="02000000000000000000" pitchFamily="2" charset="0"/>
              </a:rPr>
              <a:t>Alumna:</a:t>
            </a:r>
          </a:p>
          <a:p>
            <a:pPr algn="ctr"/>
            <a:r>
              <a:rPr lang="es-MX" sz="2000" b="1" dirty="0" smtClean="0">
                <a:latin typeface="AR BLANCA" panose="02000000000000000000" pitchFamily="2" charset="0"/>
              </a:rPr>
              <a:t>Andrea Elizabeth Aguirre Rodríguez</a:t>
            </a:r>
          </a:p>
          <a:p>
            <a:pPr algn="ctr"/>
            <a:r>
              <a:rPr lang="es-MX" sz="2000" b="1" dirty="0" smtClean="0">
                <a:latin typeface="AR BLANCA" panose="02000000000000000000" pitchFamily="2" charset="0"/>
              </a:rPr>
              <a:t>Maestro:</a:t>
            </a:r>
          </a:p>
          <a:p>
            <a:pPr algn="ctr"/>
            <a:r>
              <a:rPr lang="es-MX" sz="2000" b="1" dirty="0" smtClean="0">
                <a:latin typeface="AR BLANCA" panose="02000000000000000000" pitchFamily="2" charset="0"/>
              </a:rPr>
              <a:t>Jesús Armando Posada Hernández</a:t>
            </a:r>
          </a:p>
          <a:p>
            <a:pPr algn="ctr"/>
            <a:endParaRPr lang="es-MX" sz="2000" b="1" dirty="0" smtClean="0">
              <a:latin typeface="AR BLANCA" panose="02000000000000000000" pitchFamily="2" charset="0"/>
            </a:endParaRPr>
          </a:p>
          <a:p>
            <a:pPr algn="ctr"/>
            <a:endParaRPr lang="es-MX" sz="2000" b="1" dirty="0" smtClean="0">
              <a:latin typeface="AR BLANCA" panose="02000000000000000000" pitchFamily="2" charset="0"/>
            </a:endParaRPr>
          </a:p>
          <a:p>
            <a:pPr algn="ctr"/>
            <a:r>
              <a:rPr lang="es-MX" sz="2000" b="1" dirty="0" smtClean="0">
                <a:latin typeface="AR BLANCA" panose="02000000000000000000" pitchFamily="2" charset="0"/>
              </a:rPr>
              <a:t>Saltillo, Coahuila de Zaragoza</a:t>
            </a:r>
            <a:endParaRPr lang="es-MX" sz="2000" b="1" dirty="0">
              <a:latin typeface="AR BLANCA" panose="02000000000000000000" pitchFamily="2" charset="0"/>
            </a:endParaRPr>
          </a:p>
        </p:txBody>
      </p:sp>
      <p:pic>
        <p:nvPicPr>
          <p:cNvPr id="2" name="Imagen 1"/>
          <p:cNvPicPr>
            <a:picLocks noChangeAspect="1"/>
          </p:cNvPicPr>
          <p:nvPr/>
        </p:nvPicPr>
        <p:blipFill>
          <a:blip r:embed="rId2"/>
          <a:stretch>
            <a:fillRect/>
          </a:stretch>
        </p:blipFill>
        <p:spPr>
          <a:xfrm>
            <a:off x="1198062" y="387374"/>
            <a:ext cx="1347333" cy="1524132"/>
          </a:xfrm>
          <a:prstGeom prst="rect">
            <a:avLst/>
          </a:prstGeom>
        </p:spPr>
      </p:pic>
    </p:spTree>
    <p:extLst>
      <p:ext uri="{BB962C8B-B14F-4D97-AF65-F5344CB8AC3E}">
        <p14:creationId xmlns:p14="http://schemas.microsoft.com/office/powerpoint/2010/main" val="2913984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a 7"/>
          <p:cNvGraphicFramePr>
            <a:graphicFrameLocks noGrp="1"/>
          </p:cNvGraphicFramePr>
          <p:nvPr>
            <p:extLst>
              <p:ext uri="{D42A27DB-BD31-4B8C-83A1-F6EECF244321}">
                <p14:modId xmlns:p14="http://schemas.microsoft.com/office/powerpoint/2010/main" val="1500709843"/>
              </p:ext>
            </p:extLst>
          </p:nvPr>
        </p:nvGraphicFramePr>
        <p:xfrm>
          <a:off x="268311" y="274320"/>
          <a:ext cx="11655378" cy="6400800"/>
        </p:xfrm>
        <a:graphic>
          <a:graphicData uri="http://schemas.openxmlformats.org/drawingml/2006/table">
            <a:tbl>
              <a:tblPr firstRow="1" bandRow="1">
                <a:tableStyleId>{3B4B98B0-60AC-42C2-AFA5-B58CD77FA1E5}</a:tableStyleId>
              </a:tblPr>
              <a:tblGrid>
                <a:gridCol w="3885126"/>
                <a:gridCol w="3885126"/>
                <a:gridCol w="3885126"/>
              </a:tblGrid>
              <a:tr h="495126">
                <a:tc>
                  <a:txBody>
                    <a:bodyPr/>
                    <a:lstStyle/>
                    <a:p>
                      <a:pPr algn="ctr"/>
                      <a:r>
                        <a:rPr lang="es-MX" sz="1400" i="1" dirty="0" smtClean="0"/>
                        <a:t>SESION</a:t>
                      </a:r>
                      <a:r>
                        <a:rPr lang="es-MX" sz="1400" i="1" baseline="0" dirty="0" smtClean="0"/>
                        <a:t> DE MUSICA EN PREESCOLAR </a:t>
                      </a:r>
                    </a:p>
                    <a:p>
                      <a:pPr algn="ctr"/>
                      <a:r>
                        <a:rPr lang="es-MX" sz="1400" i="1" dirty="0" smtClean="0"/>
                        <a:t>SECUENCIA DIDACTICA </a:t>
                      </a:r>
                      <a:endParaRPr lang="es-MX" sz="1400" i="1" dirty="0"/>
                    </a:p>
                  </a:txBody>
                  <a:tcPr/>
                </a:tc>
                <a:tc>
                  <a:txBody>
                    <a:bodyPr/>
                    <a:lstStyle/>
                    <a:p>
                      <a:pPr algn="ctr"/>
                      <a:r>
                        <a:rPr lang="es-MX" sz="1400" i="1" dirty="0" smtClean="0"/>
                        <a:t>RECURSOS</a:t>
                      </a:r>
                      <a:r>
                        <a:rPr lang="es-MX" sz="1400" i="1" baseline="0" dirty="0" smtClean="0"/>
                        <a:t> MATERIALES, BIBLIOGRAFICOS Y DIGITALES </a:t>
                      </a:r>
                      <a:endParaRPr lang="es-MX" sz="1400" i="1" dirty="0"/>
                    </a:p>
                  </a:txBody>
                  <a:tcPr/>
                </a:tc>
                <a:tc>
                  <a:txBody>
                    <a:bodyPr/>
                    <a:lstStyle/>
                    <a:p>
                      <a:pPr algn="ctr"/>
                      <a:r>
                        <a:rPr lang="es-MX" sz="1400" b="1" i="1" dirty="0" smtClean="0"/>
                        <a:t>ELEMENTOS DE EVALAUACION</a:t>
                      </a:r>
                      <a:endParaRPr lang="es-MX" sz="1400" b="1" i="1" dirty="0"/>
                    </a:p>
                  </a:txBody>
                  <a:tcPr/>
                </a:tc>
              </a:tr>
              <a:tr h="1951379">
                <a:tc>
                  <a:txBody>
                    <a:bodyPr/>
                    <a:lstStyle/>
                    <a:p>
                      <a:pPr algn="ctr"/>
                      <a:r>
                        <a:rPr lang="es-MX" sz="1400" b="1" i="1" dirty="0" smtClean="0"/>
                        <a:t>INICIO:</a:t>
                      </a:r>
                    </a:p>
                    <a:p>
                      <a:pPr algn="just"/>
                      <a:r>
                        <a:rPr lang="es-MX" sz="1400" b="1" i="1" dirty="0" smtClean="0"/>
                        <a:t>Para</a:t>
                      </a:r>
                      <a:r>
                        <a:rPr lang="es-MX" sz="1400" b="1" i="1" baseline="0" dirty="0" smtClean="0"/>
                        <a:t> comenzar el día la educadora recibirá a los niños con una buena actitud, saludara diciendo buenos días mis niños vamos a comenzar cantando la canción “activación para niños” para iniciar la clase si?  </a:t>
                      </a:r>
                    </a:p>
                    <a:p>
                      <a:pPr algn="just"/>
                      <a:r>
                        <a:rPr lang="es-MX" sz="1400" b="1" i="1" baseline="0" dirty="0" smtClean="0"/>
                        <a:t> Así mismo se pondrán de pie, cantaremos muy fuerte y bailaremos lo que dice la canción. La educadora también participara cantando y bailando para que los niños sigan su paso.</a:t>
                      </a:r>
                      <a:endParaRPr lang="es-MX" sz="1400" b="1" i="1" dirty="0" smtClean="0"/>
                    </a:p>
                  </a:txBody>
                  <a:tcPr/>
                </a:tc>
                <a:tc>
                  <a:txBody>
                    <a:bodyPr/>
                    <a:lstStyle/>
                    <a:p>
                      <a:endParaRPr lang="es-MX" dirty="0" smtClean="0"/>
                    </a:p>
                    <a:p>
                      <a:r>
                        <a:rPr lang="es-MX" sz="1400" i="1" u="none" dirty="0" smtClean="0"/>
                        <a:t>-</a:t>
                      </a:r>
                      <a:r>
                        <a:rPr lang="es-MX" sz="1400" b="0" i="1" u="none" dirty="0" smtClean="0"/>
                        <a:t>BOCINA </a:t>
                      </a:r>
                    </a:p>
                    <a:p>
                      <a:r>
                        <a:rPr lang="es-MX" sz="1400" b="0" i="1" u="none" dirty="0" smtClean="0"/>
                        <a:t>-LAPTOP</a:t>
                      </a:r>
                    </a:p>
                    <a:p>
                      <a:r>
                        <a:rPr lang="es-MX" sz="1400" b="0" i="1" u="none" dirty="0" smtClean="0"/>
                        <a:t>-NTERNET</a:t>
                      </a:r>
                    </a:p>
                    <a:p>
                      <a:r>
                        <a:rPr lang="es-MX" sz="1400" i="1" dirty="0" smtClean="0"/>
                        <a:t>VIDEO LINK</a:t>
                      </a:r>
                    </a:p>
                    <a:p>
                      <a:r>
                        <a:rPr lang="es-MX" dirty="0" smtClean="0">
                          <a:hlinkClick r:id="rId2"/>
                        </a:rPr>
                        <a:t>https://youtu.be/s92EtGl6FQc</a:t>
                      </a:r>
                      <a:endParaRPr lang="es-MX" dirty="0" smtClean="0"/>
                    </a:p>
                    <a:p>
                      <a:endParaRPr lang="es-MX" dirty="0" smtClean="0"/>
                    </a:p>
                    <a:p>
                      <a:endParaRPr lang="es-MX" dirty="0"/>
                    </a:p>
                  </a:txBody>
                  <a:tcPr/>
                </a:tc>
                <a:tc>
                  <a:txBody>
                    <a:bodyPr/>
                    <a:lstStyle/>
                    <a:p>
                      <a:r>
                        <a:rPr lang="es-MX" sz="1600" i="1" dirty="0" smtClean="0"/>
                        <a:t>La educadora observara que</a:t>
                      </a:r>
                      <a:r>
                        <a:rPr lang="es-MX" sz="1600" i="1" baseline="0" dirty="0" smtClean="0"/>
                        <a:t> los alumnos participen en las indicaciones que se les dan cantando y bailando.</a:t>
                      </a:r>
                      <a:endParaRPr lang="es-MX" sz="1600" i="1" dirty="0"/>
                    </a:p>
                  </a:txBody>
                  <a:tcPr/>
                </a:tc>
              </a:tr>
              <a:tr h="2330005">
                <a:tc>
                  <a:txBody>
                    <a:bodyPr/>
                    <a:lstStyle/>
                    <a:p>
                      <a:pPr algn="ctr"/>
                      <a:r>
                        <a:rPr lang="es-MX" sz="1400" b="1" i="1" dirty="0" smtClean="0"/>
                        <a:t>DESARROLLO:</a:t>
                      </a:r>
                      <a:r>
                        <a:rPr lang="es-MX" sz="1400" b="1" i="1" baseline="0" dirty="0" smtClean="0"/>
                        <a:t> </a:t>
                      </a:r>
                    </a:p>
                    <a:p>
                      <a:pPr algn="just"/>
                      <a:r>
                        <a:rPr lang="es-MX" sz="1400" b="1" i="1" dirty="0" smtClean="0"/>
                        <a:t>Para continuar con nuestras actividades del día se les preguntara</a:t>
                      </a:r>
                      <a:r>
                        <a:rPr lang="es-MX" sz="1400" b="1" i="1" baseline="0" dirty="0" smtClean="0"/>
                        <a:t> a los alumnos ¿si saben que son las rimas? ¿saben como hacer una rima? ¿Alguien puede dar un ejemplo?  Se presentara a los niños la canción “la patita” La educadora ira narrando cada estrofa deteniéndose y preguntando a los niños si identifican las palabras que riman o terminan igual. </a:t>
                      </a:r>
                    </a:p>
                    <a:p>
                      <a:pPr algn="just"/>
                      <a:r>
                        <a:rPr lang="es-MX" sz="1400" b="1" i="1" baseline="0" dirty="0" smtClean="0"/>
                        <a:t>Después haremos un digital , En esta actividad los niños utilizaran las manos ellos aprenderán a jugar y bailar con ellas, al paso de escuchar  la canción los niños imitaran lo que va guiando la canción con sus manos, “Saco una manita, la hago bailar, la cierro la abro y la vuelvo a guardar”</a:t>
                      </a:r>
                    </a:p>
                  </a:txBody>
                  <a:tcPr/>
                </a:tc>
                <a:tc>
                  <a:txBody>
                    <a:bodyPr/>
                    <a:lstStyle/>
                    <a:p>
                      <a:endParaRPr lang="es-MX" sz="1400" dirty="0" smtClean="0"/>
                    </a:p>
                    <a:p>
                      <a:endParaRPr lang="es-MX" sz="1400" dirty="0" smtClean="0"/>
                    </a:p>
                    <a:p>
                      <a:r>
                        <a:rPr lang="es-MX" sz="1400" dirty="0" smtClean="0"/>
                        <a:t>-BOCINA</a:t>
                      </a:r>
                    </a:p>
                    <a:p>
                      <a:r>
                        <a:rPr lang="es-MX" sz="1400" dirty="0" smtClean="0"/>
                        <a:t>-LAPTOP</a:t>
                      </a:r>
                    </a:p>
                    <a:p>
                      <a:r>
                        <a:rPr lang="es-MX" sz="1400" dirty="0" smtClean="0"/>
                        <a:t>-INTERNET</a:t>
                      </a:r>
                    </a:p>
                    <a:p>
                      <a:r>
                        <a:rPr lang="es-MX" sz="1400" dirty="0" smtClean="0"/>
                        <a:t>-PROYECTOR</a:t>
                      </a:r>
                    </a:p>
                    <a:p>
                      <a:r>
                        <a:rPr lang="es-MX" sz="1400" dirty="0" smtClean="0"/>
                        <a:t>-MARCADOR</a:t>
                      </a:r>
                    </a:p>
                    <a:p>
                      <a:r>
                        <a:rPr lang="es-MX" sz="1400" dirty="0" smtClean="0"/>
                        <a:t>-PIZARRON</a:t>
                      </a:r>
                    </a:p>
                    <a:p>
                      <a:r>
                        <a:rPr lang="es-MX" sz="1400" dirty="0" smtClean="0"/>
                        <a:t>VIDEO LINK</a:t>
                      </a:r>
                    </a:p>
                    <a:p>
                      <a:r>
                        <a:rPr lang="es-MX" sz="1400" dirty="0" smtClean="0">
                          <a:hlinkClick r:id="rId3"/>
                        </a:rPr>
                        <a:t>https://youtu.be/_BmDfVmuZBE</a:t>
                      </a:r>
                      <a:endParaRPr lang="es-MX" sz="1400" dirty="0" smtClean="0"/>
                    </a:p>
                    <a:p>
                      <a:endParaRPr lang="es-MX" sz="1400" dirty="0" smtClean="0"/>
                    </a:p>
                  </a:txBody>
                  <a:tcPr/>
                </a:tc>
                <a:tc>
                  <a:txBody>
                    <a:bodyPr/>
                    <a:lstStyle/>
                    <a:p>
                      <a:r>
                        <a:rPr lang="es-MX" sz="1400" i="1" dirty="0" smtClean="0"/>
                        <a:t>Se</a:t>
                      </a:r>
                      <a:r>
                        <a:rPr lang="es-MX" sz="1400" i="1" baseline="0" dirty="0" smtClean="0"/>
                        <a:t> evaluara la participación y atención que se esta presentando a la actividad grupalmente.</a:t>
                      </a:r>
                    </a:p>
                    <a:p>
                      <a:endParaRPr lang="es-MX" sz="1400" i="1" dirty="0" smtClean="0"/>
                    </a:p>
                    <a:p>
                      <a:r>
                        <a:rPr lang="es-MX" sz="1400" i="1" dirty="0" smtClean="0"/>
                        <a:t>Se logra que los niños utilicen nuevos recursos al adaptar su movimiento corporal a los ritmos de diferentes obras, contribuyendo de esta forma a la potenciación del control rítmico de su cuerpo.</a:t>
                      </a:r>
                    </a:p>
                    <a:p>
                      <a:endParaRPr lang="es-MX" sz="1400" i="1" dirty="0" smtClean="0"/>
                    </a:p>
                    <a:p>
                      <a:r>
                        <a:rPr lang="es-MX" sz="1400" i="1" dirty="0" smtClean="0"/>
                        <a:t>Lograr que a través de la música, el niño puede mejorar su coordinación y combinar una serie de conductas. Les da seguridad emocional, confianza, porque se sienten comprendidos al compartir canciones</a:t>
                      </a:r>
                    </a:p>
                    <a:p>
                      <a:endParaRPr lang="es-MX" i="1" dirty="0"/>
                    </a:p>
                  </a:txBody>
                  <a:tcPr/>
                </a:tc>
              </a:tr>
              <a:tr h="157942">
                <a:tc>
                  <a:txBody>
                    <a:bodyPr/>
                    <a:lstStyle/>
                    <a:p>
                      <a:pPr algn="ctr"/>
                      <a:endParaRPr lang="es-MX" sz="1200" b="1" i="1" dirty="0"/>
                    </a:p>
                  </a:txBody>
                  <a:tcPr/>
                </a:tc>
                <a:tc>
                  <a:txBody>
                    <a:bodyPr/>
                    <a:lstStyle/>
                    <a:p>
                      <a:endParaRPr lang="es-MX" dirty="0"/>
                    </a:p>
                  </a:txBody>
                  <a:tcPr/>
                </a:tc>
                <a:tc>
                  <a:txBody>
                    <a:bodyPr/>
                    <a:lstStyle/>
                    <a:p>
                      <a:endParaRPr lang="es-MX" dirty="0"/>
                    </a:p>
                  </a:txBody>
                  <a:tcPr/>
                </a:tc>
              </a:tr>
            </a:tbl>
          </a:graphicData>
        </a:graphic>
      </p:graphicFrame>
    </p:spTree>
    <p:extLst>
      <p:ext uri="{BB962C8B-B14F-4D97-AF65-F5344CB8AC3E}">
        <p14:creationId xmlns:p14="http://schemas.microsoft.com/office/powerpoint/2010/main" val="3837060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a 7"/>
          <p:cNvGraphicFramePr>
            <a:graphicFrameLocks noGrp="1"/>
          </p:cNvGraphicFramePr>
          <p:nvPr>
            <p:extLst>
              <p:ext uri="{D42A27DB-BD31-4B8C-83A1-F6EECF244321}">
                <p14:modId xmlns:p14="http://schemas.microsoft.com/office/powerpoint/2010/main" val="1658024843"/>
              </p:ext>
            </p:extLst>
          </p:nvPr>
        </p:nvGraphicFramePr>
        <p:xfrm>
          <a:off x="740145" y="2153709"/>
          <a:ext cx="10917381" cy="3383280"/>
        </p:xfrm>
        <a:graphic>
          <a:graphicData uri="http://schemas.openxmlformats.org/drawingml/2006/table">
            <a:tbl>
              <a:tblPr firstRow="1" bandRow="1">
                <a:tableStyleId>{BC89EF96-8CEA-46FF-86C4-4CE0E7609802}</a:tableStyleId>
              </a:tblPr>
              <a:tblGrid>
                <a:gridCol w="3639127"/>
                <a:gridCol w="3639127"/>
                <a:gridCol w="3639127"/>
              </a:tblGrid>
              <a:tr h="370840">
                <a:tc>
                  <a:txBody>
                    <a:bodyPr/>
                    <a:lstStyle/>
                    <a:p>
                      <a:pPr algn="ctr"/>
                      <a:r>
                        <a:rPr lang="es-MX" sz="1600" i="1" dirty="0" smtClean="0"/>
                        <a:t>CIERRE:</a:t>
                      </a:r>
                    </a:p>
                    <a:p>
                      <a:pPr algn="just"/>
                      <a:r>
                        <a:rPr lang="es-MX" sz="1400" i="1" dirty="0" smtClean="0"/>
                        <a:t>Para finalizar el día se les pedirá a los alumnos que de tarea traerán un canto de arrullo que les cantaban cuando eran pequeños sus abuelitas o sus mamitas, para el día de mañana compartirlas entre todos en la clase.</a:t>
                      </a:r>
                    </a:p>
                    <a:p>
                      <a:pPr algn="just"/>
                      <a:r>
                        <a:rPr lang="es-MX" sz="1400" i="1" dirty="0" smtClean="0"/>
                        <a:t>Después de finalizar la dicha tarea, nos despediremos cantando la canción “Hasta mañana” nos ponemos de pie y cantamos todos. </a:t>
                      </a:r>
                    </a:p>
                    <a:p>
                      <a:pPr algn="just"/>
                      <a:r>
                        <a:rPr lang="es-MX" sz="1400" i="1" dirty="0" smtClean="0"/>
                        <a:t>Por ultimo frase motivadora “mis niños son muy inteligentes por eso se que disfrutaras todo lo que aprenderás” que tengan un buen día. </a:t>
                      </a:r>
                    </a:p>
                    <a:p>
                      <a:endParaRPr lang="es-MX" dirty="0"/>
                    </a:p>
                  </a:txBody>
                  <a:tcPr/>
                </a:tc>
                <a:tc>
                  <a:txBody>
                    <a:bodyPr/>
                    <a:lstStyle/>
                    <a:p>
                      <a:r>
                        <a:rPr lang="es-MX" sz="1400" i="1" dirty="0" smtClean="0"/>
                        <a:t>-BOCINA</a:t>
                      </a:r>
                    </a:p>
                    <a:p>
                      <a:r>
                        <a:rPr lang="es-MX" sz="1400" i="1" dirty="0" smtClean="0"/>
                        <a:t>-LAPTOP</a:t>
                      </a:r>
                    </a:p>
                    <a:p>
                      <a:r>
                        <a:rPr lang="es-MX" sz="1400" i="1" dirty="0" smtClean="0"/>
                        <a:t>-INTERNET</a:t>
                      </a:r>
                    </a:p>
                    <a:p>
                      <a:r>
                        <a:rPr lang="es-MX" sz="1400" i="1" dirty="0" smtClean="0"/>
                        <a:t>VIDEO</a:t>
                      </a:r>
                      <a:r>
                        <a:rPr lang="es-MX" sz="1400" i="1" baseline="0" dirty="0" smtClean="0"/>
                        <a:t> DE CANCION LINK</a:t>
                      </a:r>
                    </a:p>
                    <a:p>
                      <a:r>
                        <a:rPr lang="es-MX" sz="1400" i="1" dirty="0" smtClean="0">
                          <a:hlinkClick r:id="rId2"/>
                        </a:rPr>
                        <a:t>https://youtu.be/FM2h7AjBLcg</a:t>
                      </a:r>
                      <a:endParaRPr lang="es-MX" sz="1400" i="1" dirty="0" smtClean="0"/>
                    </a:p>
                    <a:p>
                      <a:endParaRPr lang="es-MX" sz="1400" i="1" dirty="0"/>
                    </a:p>
                  </a:txBody>
                  <a:tcPr/>
                </a:tc>
                <a:tc>
                  <a:txBody>
                    <a:bodyPr/>
                    <a:lstStyle/>
                    <a:p>
                      <a:endParaRPr lang="es-MX" sz="1600" i="1" dirty="0" smtClean="0"/>
                    </a:p>
                    <a:p>
                      <a:r>
                        <a:rPr lang="es-MX" sz="1600" i="1" dirty="0" smtClean="0"/>
                        <a:t>Durante</a:t>
                      </a:r>
                      <a:r>
                        <a:rPr lang="es-MX" sz="1600" i="1" baseline="0" dirty="0" smtClean="0"/>
                        <a:t> la jornada se evaluara la participación y atención que presto el alumno individualmente y grupalmente.</a:t>
                      </a:r>
                    </a:p>
                    <a:p>
                      <a:endParaRPr lang="es-MX" dirty="0"/>
                    </a:p>
                  </a:txBody>
                  <a:tcPr/>
                </a:tc>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1293357334"/>
              </p:ext>
            </p:extLst>
          </p:nvPr>
        </p:nvGraphicFramePr>
        <p:xfrm>
          <a:off x="2186351" y="5668665"/>
          <a:ext cx="8128000" cy="914400"/>
        </p:xfrm>
        <a:graphic>
          <a:graphicData uri="http://schemas.openxmlformats.org/drawingml/2006/table">
            <a:tbl>
              <a:tblPr firstRow="1" bandRow="1">
                <a:tableStyleId>{5C22544A-7EE6-4342-B048-85BDC9FD1C3A}</a:tableStyleId>
              </a:tblPr>
              <a:tblGrid>
                <a:gridCol w="8128000"/>
              </a:tblGrid>
              <a:tr h="370840">
                <a:tc>
                  <a:txBody>
                    <a:bodyPr/>
                    <a:lstStyle/>
                    <a:p>
                      <a:r>
                        <a:rPr lang="es-MX" i="1" dirty="0" smtClean="0"/>
                        <a:t>LINK</a:t>
                      </a:r>
                      <a:r>
                        <a:rPr lang="es-MX" i="1" baseline="0" dirty="0" smtClean="0"/>
                        <a:t> DEL VIDEO</a:t>
                      </a:r>
                    </a:p>
                    <a:p>
                      <a:r>
                        <a:rPr lang="es-MX" i="1" smtClean="0">
                          <a:hlinkClick r:id="rId3"/>
                        </a:rPr>
                        <a:t>https://youtu.be/rG6GDY4FhFE</a:t>
                      </a:r>
                      <a:endParaRPr lang="es-MX" i="1" smtClean="0"/>
                    </a:p>
                    <a:p>
                      <a:endParaRPr lang="es-MX" i="1" dirty="0"/>
                    </a:p>
                  </a:txBody>
                  <a:tcPr/>
                </a:tc>
              </a:tr>
            </a:tbl>
          </a:graphicData>
        </a:graphic>
      </p:graphicFrame>
      <p:graphicFrame>
        <p:nvGraphicFramePr>
          <p:cNvPr id="2" name="Tabla 1"/>
          <p:cNvGraphicFramePr>
            <a:graphicFrameLocks noGrp="1"/>
          </p:cNvGraphicFramePr>
          <p:nvPr>
            <p:extLst>
              <p:ext uri="{D42A27DB-BD31-4B8C-83A1-F6EECF244321}">
                <p14:modId xmlns:p14="http://schemas.microsoft.com/office/powerpoint/2010/main" val="52808382"/>
              </p:ext>
            </p:extLst>
          </p:nvPr>
        </p:nvGraphicFramePr>
        <p:xfrm>
          <a:off x="746976" y="371936"/>
          <a:ext cx="10908405" cy="1737360"/>
        </p:xfrm>
        <a:graphic>
          <a:graphicData uri="http://schemas.openxmlformats.org/drawingml/2006/table">
            <a:tbl>
              <a:tblPr firstRow="1" bandRow="1">
                <a:tableStyleId>{BC89EF96-8CEA-46FF-86C4-4CE0E7609802}</a:tableStyleId>
              </a:tblPr>
              <a:tblGrid>
                <a:gridCol w="3636135"/>
                <a:gridCol w="3636135"/>
                <a:gridCol w="3636135"/>
              </a:tblGrid>
              <a:tr h="1379590">
                <a:tc>
                  <a:txBody>
                    <a:bodyPr/>
                    <a:lstStyle/>
                    <a:p>
                      <a:r>
                        <a:rPr lang="es-MX" dirty="0" smtClean="0"/>
                        <a:t>“</a:t>
                      </a:r>
                      <a:r>
                        <a:rPr lang="es-MX" sz="1200" dirty="0" smtClean="0">
                          <a:latin typeface="Arial" panose="020B0604020202020204" pitchFamily="34" charset="0"/>
                          <a:cs typeface="Arial" panose="020B0604020202020204" pitchFamily="34" charset="0"/>
                        </a:rPr>
                        <a:t>Saco la otra mano, la hago bailar, la acierro la abro y la vuelvo a guardar”</a:t>
                      </a:r>
                    </a:p>
                    <a:p>
                      <a:r>
                        <a:rPr lang="es-MX" sz="1200" dirty="0" smtClean="0">
                          <a:latin typeface="Arial" panose="020B0604020202020204" pitchFamily="34" charset="0"/>
                          <a:cs typeface="Arial" panose="020B0604020202020204" pitchFamily="34" charset="0"/>
                        </a:rPr>
                        <a:t>“Saco las dos manos las hago bailar, las acierro las abro y las vuelvo a guardar”</a:t>
                      </a:r>
                    </a:p>
                    <a:p>
                      <a:r>
                        <a:rPr lang="es-MX" sz="1200" dirty="0" smtClean="0">
                          <a:latin typeface="Arial" panose="020B0604020202020204" pitchFamily="34" charset="0"/>
                          <a:cs typeface="Arial" panose="020B0604020202020204" pitchFamily="34" charset="0"/>
                        </a:rPr>
                        <a:t>Así hasta que termine la canción, ya que con la música, la expresión corporal del niño se ve mas estimulada. </a:t>
                      </a:r>
                    </a:p>
                    <a:p>
                      <a:endParaRPr lang="es-MX" dirty="0"/>
                    </a:p>
                  </a:txBody>
                  <a:tcPr/>
                </a:tc>
                <a:tc>
                  <a:txBody>
                    <a:bodyPr/>
                    <a:lstStyle/>
                    <a:p>
                      <a:r>
                        <a:rPr lang="es-MX" sz="1400" b="0" dirty="0" smtClean="0">
                          <a:hlinkClick r:id="rId4"/>
                        </a:rPr>
                        <a:t>https://youtu.be/4NyPBD8Vilk</a:t>
                      </a:r>
                      <a:endParaRPr lang="es-MX" sz="1400" b="0" dirty="0" smtClean="0"/>
                    </a:p>
                    <a:p>
                      <a:endParaRPr lang="es-MX" sz="1400" b="0" dirty="0" smtClean="0"/>
                    </a:p>
                    <a:p>
                      <a:endParaRPr lang="es-MX" dirty="0" smtClean="0"/>
                    </a:p>
                    <a:p>
                      <a:endParaRPr lang="es-MX" dirty="0"/>
                    </a:p>
                  </a:txBody>
                  <a:tcPr/>
                </a:tc>
                <a:tc>
                  <a:txBody>
                    <a:bodyPr/>
                    <a:lstStyle/>
                    <a:p>
                      <a:endParaRPr lang="es-MX" dirty="0"/>
                    </a:p>
                  </a:txBody>
                  <a:tcPr/>
                </a:tc>
              </a:tr>
            </a:tbl>
          </a:graphicData>
        </a:graphic>
      </p:graphicFrame>
    </p:spTree>
    <p:extLst>
      <p:ext uri="{BB962C8B-B14F-4D97-AF65-F5344CB8AC3E}">
        <p14:creationId xmlns:p14="http://schemas.microsoft.com/office/powerpoint/2010/main" val="313274555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244</TotalTime>
  <Words>554</Words>
  <Application>Microsoft Office PowerPoint</Application>
  <PresentationFormat>Panorámica</PresentationFormat>
  <Paragraphs>67</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AR BLANCA</vt:lpstr>
      <vt:lpstr>Arial</vt:lpstr>
      <vt:lpstr>Calibri</vt:lpstr>
      <vt:lpstr>Calibri Light</vt:lpstr>
      <vt:lpstr>Tema de Office</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User</cp:lastModifiedBy>
  <cp:revision>14</cp:revision>
  <dcterms:created xsi:type="dcterms:W3CDTF">2021-05-08T02:14:38Z</dcterms:created>
  <dcterms:modified xsi:type="dcterms:W3CDTF">2021-05-28T04:08:36Z</dcterms:modified>
</cp:coreProperties>
</file>