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3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3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12192000"/>
  <p:notesSz cx="6858000" cy="9144000"/>
  <p:defaultTextStyle>
    <a:defPPr lvl="0">
      <a:defRPr lang="es-MX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3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3.xml><?xml version="1.0" encoding="utf-8"?>
<a:tblStyleLst xmlns:a="http://schemas.openxmlformats.org/drawingml/2006/main" xmlns:r="http://schemas.openxmlformats.org/officeDocument/2006/relationships" def="{90651C3A-4460-11DB-9652-00E08161165F}">
  <a:tblStyle styleId="{4E1C13C1-6A64-443A-8F9C-A4F44243800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4E6"/>
          </a:solidFill>
        </a:fill>
      </a:tcStyle>
    </a:wholeTbl>
    <a:band1H>
      <a:tcTxStyle b="off" i="off"/>
      <a:tcStyle>
        <a:fill>
          <a:solidFill>
            <a:srgbClr val="FFE8C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FFE8C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4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4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3.xml"/><Relationship Id="rId3" Type="http://schemas.openxmlformats.org/officeDocument/2006/relationships/tableStyles" Target="tableStyles3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n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" name="Google Shape;21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g222ddb3f5ce5e316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" name="Google Shape;24;g222ddb3f5ce5e31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FA0FAD-D26E-4E4D-B8DE-7C2A4B9B9B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2247BF-8AD9-4EE6-B027-D2CF486C0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D32C20-B4B3-42B1-A1DC-172F14242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CFE41-0196-42B4-8C86-53673DFA1E8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0897D6-7DD0-4E99-936A-B5B4BF079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40FC3D-E8AF-4622-887D-6DD0E868A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F99-4385-4C05-BE5B-E29D1A1C2A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126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78D81D-0287-4D19-89F4-E1DD413EB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3F3EF8-9DAB-4A18-B92D-E2BAD1C0C2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421F6A-D652-4A2D-A761-D04FC9360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CFE41-0196-42B4-8C86-53673DFA1E8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7A6EC1-8DB1-432D-9D71-C106B9AA9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7EEB47-ADE7-4920-A0ED-12177F1A8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F99-4385-4C05-BE5B-E29D1A1C2A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597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478FFE-9125-4F3F-8281-E63B59F10F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B59701-1A5D-42DD-84E3-798F2E4E3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277379-B6B7-4900-9B8C-F0F9331D9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CFE41-0196-42B4-8C86-53673DFA1E8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666C06-B140-44AA-85B2-753890647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6A31E6-83BD-4BB3-A16B-E7D75BCF5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F99-4385-4C05-BE5B-E29D1A1C2A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3045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A1BB0-C30B-40C9-B3ED-42703EAEC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561F71-2CC1-4872-AE36-732335B29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5F7847-3CB2-4655-A5C6-7D1259DDD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CFE41-0196-42B4-8C86-53673DFA1E8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0CDFF7-92D7-48F6-B986-328C13B3D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95BE9C-7F6D-4F61-B2B9-9CF63ACFA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F99-4385-4C05-BE5B-E29D1A1C2A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312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D45610-7BA4-424C-8453-39DC15A85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395F77-242F-4DC4-8FBD-6D2F4C7A1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716AAD-AEFA-493A-A171-C82CAA26B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CFE41-0196-42B4-8C86-53673DFA1E8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D9EECA-598E-4DAF-B963-C2DCB429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42D423-4D02-47AF-806D-4E196759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F99-4385-4C05-BE5B-E29D1A1C2A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429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7FEBC-F322-469D-9281-35D549790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030A49-199A-4B30-97EB-683C82EE82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049124-63ED-423F-B886-A282A7219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A9E194-3358-4F78-B7F8-588689F89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CFE41-0196-42B4-8C86-53673DFA1E8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87E12B-F749-474A-8868-8553BDE61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363FA1-2B35-4194-96F8-625E3644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F99-4385-4C05-BE5B-E29D1A1C2A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2063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8958E4-149A-4E92-B840-512BCE330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60BA21-685C-408E-9474-5B37DA300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1E2C77C-CC84-4093-8AD6-351535341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5B9303A-D902-4D2E-96F5-241C2E9837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F658252-E098-4735-A39A-37C28CDA70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DAC3749-AEF8-4685-97C1-F6A0DF1C7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CFE41-0196-42B4-8C86-53673DFA1E8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C041B4E-236E-4770-88F8-721E77C2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4ABA400-7C59-4693-9A3F-A86EC7BD5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F99-4385-4C05-BE5B-E29D1A1C2A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3497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ED0AC8-4573-49AD-84D1-D3BF0F0DC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EF85066-4749-4B47-9BE4-7EABD6BA8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CFE41-0196-42B4-8C86-53673DFA1E8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DBC36D3-F451-4290-B6C4-6CDBE464B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3F08CDC-8551-4D56-AA3A-1764E8EB5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F99-4385-4C05-BE5B-E29D1A1C2A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509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331F524-2B82-41AB-BDF2-0B47BE544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CFE41-0196-42B4-8C86-53673DFA1E8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FAE2E20-ABBD-46D6-9EF3-DFB7BC33D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F2E3733-4D44-4DA3-9002-7E0347BF8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F99-4385-4C05-BE5B-E29D1A1C2A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332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417222-D70A-4454-99FA-F3A1CC120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407E2E-6E9C-4978-90D2-64682B667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E0A8CA-4275-4F2E-BDC9-D1C5204F7B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FA0593-34A3-42BC-B223-B898D6CE0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CFE41-0196-42B4-8C86-53673DFA1E8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23041D-54F1-433D-A35A-744715E0C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8747F9-76E9-4CD9-B9FB-B446ADC88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F99-4385-4C05-BE5B-E29D1A1C2A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039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FF4334-2931-4732-B9D6-F2EC3E040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D52A2DF-1CA2-42F0-BCAB-F5D2701DD7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007300-BE86-445E-8B44-9E8717438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85D76F-BCCE-408B-811D-4C5DA089B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CFE41-0196-42B4-8C86-53673DFA1E8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DA2F9E-2FA6-4A6A-BDF8-2814100C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39B6C5-C69E-4A7C-AC70-9E2DF3998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F99-4385-4C05-BE5B-E29D1A1C2A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936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160920-52AB-4157-8A98-100842CF8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D9994C-2A3C-4407-9012-101B535B3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B906F5-9F56-4721-8AF4-D99C597DD6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CFE41-0196-42B4-8C86-53673DFA1E8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E5B57C-94C5-4884-841D-6FAA94239B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0909E3-E1DB-47EF-8040-29F6D0547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8FF99-4385-4C05-BE5B-E29D1A1C2A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764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https://www.youtube.com/watch?v=mIr8hSCO86M" TargetMode="External"/><Relationship Id="rId4" Type="http://schemas.openxmlformats.org/officeDocument/2006/relationships/hyperlink" Target="https://youtu.be/cnSqQGKRmSU" TargetMode="External"/><Relationship Id="rId5" Type="http://schemas.openxmlformats.org/officeDocument/2006/relationships/hyperlink" Target="https://www.youtube.com/watch?v=PA3dRjqvod8" TargetMode="External"/><Relationship Id="rId6" Type="http://schemas.openxmlformats.org/officeDocument/2006/relationships/hyperlink" Target="https://youtu.be/I0MiSU0OYVA" TargetMode="External"/><Relationship Id="rId7" Type="http://schemas.openxmlformats.org/officeDocument/2006/relationships/hyperlink" Target="https://www.youtube.com/watch?v=qzbu3EgmEvM" TargetMode="External"/><Relationship Id="rId8" Type="http://schemas.openxmlformats.org/officeDocument/2006/relationships/hyperlink" Target="https://youtu.be/Pts5PU-Fm4w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linksharing.samsungcloud.com/n7BJtBTomMd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B32398A2-2222-49C5-B739-AAEE21CCBB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223" y="0"/>
            <a:ext cx="8867553" cy="6855059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7C0F6765-D4F9-4E23-A4A7-22E185482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77767"/>
          </a:xfrm>
        </p:spPr>
        <p:txBody>
          <a:bodyPr>
            <a:normAutofit/>
          </a:bodyPr>
          <a:lstStyle/>
          <a:p>
            <a:r>
              <a:rPr lang="es-ES" b="1" dirty="0"/>
              <a:t>EVIDENCIA UNIDAD 2</a:t>
            </a:r>
          </a:p>
          <a:p>
            <a:r>
              <a:rPr lang="es-ES" sz="1800" b="1" i="0" dirty="0">
                <a:solidFill>
                  <a:srgbClr val="000000"/>
                </a:solidFill>
                <a:effectLst/>
                <a:latin typeface="Geneva"/>
              </a:rPr>
              <a:t>ESTRATEGIAS DE MÚSICA Y CANTO EN EDUCACIÓN PREESCOLAR</a:t>
            </a:r>
          </a:p>
          <a:p>
            <a:endParaRPr lang="es-ES" sz="1800" b="1" dirty="0">
              <a:solidFill>
                <a:srgbClr val="000000"/>
              </a:solidFill>
              <a:latin typeface="Geneva"/>
            </a:endParaRPr>
          </a:p>
          <a:p>
            <a:r>
              <a:rPr lang="es-ES" sz="1800" b="1" i="0" dirty="0">
                <a:solidFill>
                  <a:srgbClr val="000000"/>
                </a:solidFill>
                <a:effectLst/>
                <a:latin typeface="Geneva"/>
              </a:rPr>
              <a:t>DOCENTE: JESUS ARMANDO POSADA HERNANDEZ</a:t>
            </a:r>
          </a:p>
          <a:p>
            <a:r>
              <a:rPr lang="es-ES" sz="1800" b="1" dirty="0">
                <a:solidFill>
                  <a:srgbClr val="000000"/>
                </a:solidFill>
                <a:latin typeface="Geneva"/>
              </a:rPr>
              <a:t>ALUMNA: ÁNGELA MARTIÑÓN TOMATSÚ	</a:t>
            </a:r>
            <a:endParaRPr lang="es-ES" sz="1800" b="1" i="0" dirty="0">
              <a:solidFill>
                <a:srgbClr val="000000"/>
              </a:solidFill>
              <a:effectLst/>
              <a:latin typeface="Geneva"/>
            </a:endParaRPr>
          </a:p>
          <a:p>
            <a:endParaRPr lang="es-MX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64B4565-88E8-4B46-B4DA-F6E757C1EC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SECUENCIA DIDACTICA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32028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51" y="0"/>
            <a:ext cx="11887200" cy="65049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" name="Google Shape;17;p1"/>
          <p:cNvGraphicFramePr/>
          <p:nvPr/>
        </p:nvGraphicFramePr>
        <p:xfrm>
          <a:off x="92150" y="165651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{4E1C13C1-6A64-443A-8F9C-A4F442438005}</a:tableStyleId>
              </a:tblPr>
              <a:tblGrid>
                <a:gridCol w="3630825"/>
                <a:gridCol w="3953200"/>
                <a:gridCol w="4423650"/>
              </a:tblGrid>
              <a:tr h="203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400" u="none" cap="none" strike="noStrike"/>
                        <a:t>Inicio: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400" u="none" cap="none" strike="noStrike"/>
                        <a:t>Se desarrolla una actividad de bienvenida con el niño cantando la canción “el periquito azul</a:t>
                      </a:r>
                      <a:r>
                        <a:rPr lang="es-ES" sz="1600" u="none" cap="none" strike="noStrike"/>
                        <a:t>” 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none" cap="none" strike="noStrike"/>
                        <a:t>Propósito: 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none" cap="none" strike="noStrike"/>
                        <a:t>Se espera que el alumno desarrolle la manera de saludar o dar la bienvenida a un compañero o familiar de manera sencilla 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none" cap="none" strike="noStrike"/>
                        <a:t>Material: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none" cap="none" strike="noStrike"/>
                        <a:t>Utilizaremos el link de una canción. </a:t>
                      </a:r>
                      <a:r>
                        <a:rPr lang="es-ES" sz="1600" u="sng" cap="none" strike="noStrike">
                          <a:solidFill>
                            <a:schemeClr val="hlink"/>
                          </a:solidFill>
                          <a:hlinkClick r:id="rId3"/>
                        </a:rPr>
                        <a:t>https://www.youtube.com/watch?v=mIr8hSCO86M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none" cap="none" strike="noStrike"/>
                        <a:t>Como se desarrollo: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sng" cap="none" strike="noStrike">
                          <a:solidFill>
                            <a:schemeClr val="hlink"/>
                          </a:solidFill>
                          <a:hlinkClick r:id="rId4"/>
                        </a:rPr>
                        <a:t>https://youtu.be/cnSqQGKRmSU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</a:tr>
              <a:tr h="1444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F9000"/>
                        </a:buClr>
                        <a:buSzPts val="14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400" u="none" cap="none" strike="noStrike">
                          <a:solidFill>
                            <a:srgbClr val="BF9000"/>
                          </a:solidFill>
                        </a:rPr>
                        <a:t>Desarrollo: 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F9000"/>
                        </a:buClr>
                        <a:buSzPts val="14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400" u="none" cap="none" strike="noStrike">
                          <a:solidFill>
                            <a:srgbClr val="BF9000"/>
                          </a:solidFill>
                        </a:rPr>
                        <a:t>Como desarrollo proseguiremos a cantar y bailar la canción “de la taza”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F9000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none" cap="none" strike="noStrike">
                          <a:solidFill>
                            <a:srgbClr val="BF9000"/>
                          </a:solidFill>
                        </a:rPr>
                        <a:t>El propósito de esta canción es con el motivo de que los niños desarrollen su habilidad motora y psicomotora para que logre bailar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F9000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none" cap="none" strike="noStrike">
                          <a:solidFill>
                            <a:srgbClr val="BF9000"/>
                          </a:solidFill>
                        </a:rPr>
                        <a:t>Material: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F9000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none" cap="none" strike="noStrike">
                          <a:solidFill>
                            <a:srgbClr val="BF9000"/>
                          </a:solidFill>
                        </a:rPr>
                        <a:t>Utilizaremos el link de una canción: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sng" cap="none" strike="noStrike">
                          <a:solidFill>
                            <a:schemeClr val="hlink"/>
                          </a:solidFill>
                          <a:hlinkClick r:id="rId5"/>
                        </a:rPr>
                        <a:t>https://www.youtube.com/watch?v=PA3dRjqvod8</a:t>
                      </a:r>
                      <a:endParaRPr sz="1600" u="none" cap="none" strike="noStrike">
                        <a:solidFill>
                          <a:srgbClr val="BF9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F9000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none" cap="none" strike="noStrike">
                          <a:solidFill>
                            <a:srgbClr val="BF9000"/>
                          </a:solidFill>
                        </a:rPr>
                        <a:t>Como se desarrollo: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sng" cap="none" strike="noStrike">
                          <a:solidFill>
                            <a:schemeClr val="hlink"/>
                          </a:solidFill>
                          <a:hlinkClick r:id="rId6"/>
                        </a:rPr>
                        <a:t>https://youtu.be/I0MiSU0OYVA</a:t>
                      </a:r>
                      <a:endParaRPr sz="1600" u="none" cap="none" strike="noStrike">
                        <a:solidFill>
                          <a:srgbClr val="BF9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BF900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1562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6000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none" cap="none" strike="noStrike">
                          <a:solidFill>
                            <a:srgbClr val="7F6000"/>
                          </a:solidFill>
                        </a:rPr>
                        <a:t>Final: 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6000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none" cap="none" strike="noStrike">
                          <a:solidFill>
                            <a:srgbClr val="7F6000"/>
                          </a:solidFill>
                        </a:rPr>
                        <a:t>Nos despediremos de estas actividades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6000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none" cap="none" strike="noStrike">
                          <a:solidFill>
                            <a:srgbClr val="7F6000"/>
                          </a:solidFill>
                        </a:rPr>
                        <a:t>Didácticas con una canción de despedida, llamada “diremos adiós”</a:t>
                      </a:r>
                      <a:endParaRPr sz="1600" u="none" cap="none" strike="noStrike">
                        <a:solidFill>
                          <a:srgbClr val="7F600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6000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none" cap="none" strike="noStrike">
                          <a:solidFill>
                            <a:srgbClr val="7F6000"/>
                          </a:solidFill>
                        </a:rPr>
                        <a:t>El propósito de esta es que el alumno logre desarrollar el habito de siempre despedirse de una manera amable y cordial con el fin de desarrollar educaciones </a:t>
                      </a:r>
                      <a:endParaRPr sz="1600" u="none" cap="none" strike="noStrike">
                        <a:solidFill>
                          <a:srgbClr val="7F600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6000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none" cap="none" strike="noStrike">
                          <a:solidFill>
                            <a:srgbClr val="7F6000"/>
                          </a:solidFill>
                        </a:rPr>
                        <a:t>Material: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6000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none" cap="none" strike="noStrike">
                          <a:solidFill>
                            <a:srgbClr val="7F6000"/>
                          </a:solidFill>
                        </a:rPr>
                        <a:t>Utilizaremos el link de una canción: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sng" cap="none" strike="noStrike">
                          <a:solidFill>
                            <a:schemeClr val="hlink"/>
                          </a:solidFill>
                          <a:hlinkClick r:id="rId7"/>
                        </a:rPr>
                        <a:t>https://www.youtube.com/watch?v=qzbu3EgmEvM</a:t>
                      </a:r>
                      <a:endParaRPr sz="1600" u="none" cap="none" strike="noStrike">
                        <a:solidFill>
                          <a:srgbClr val="7F6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6000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none" cap="none" strike="noStrike">
                          <a:solidFill>
                            <a:srgbClr val="7F6000"/>
                          </a:solidFill>
                        </a:rPr>
                        <a:t>Como se desarrollo:</a:t>
                      </a:r>
                      <a:endParaRPr sz="1600" u="none" cap="none" strike="noStrike">
                        <a:solidFill>
                          <a:srgbClr val="7F6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6000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rPr lang="es-ES" sz="1600" u="sng">
                          <a:solidFill>
                            <a:schemeClr val="hlink"/>
                          </a:solidFill>
                          <a:hlinkClick r:id="rId8"/>
                        </a:rPr>
                        <a:t>https://youtu.be/Pts5PU-Fm4w</a:t>
                      </a:r>
                      <a:endParaRPr sz="1600">
                        <a:solidFill>
                          <a:srgbClr val="7F6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7F6000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"/>
          <p:cNvSpPr txBox="1"/>
          <p:nvPr>
            <p:ph type="title"/>
          </p:nvPr>
        </p:nvSpPr>
        <p:spPr>
          <a:xfrm>
            <a:off x="3561813" y="499925"/>
            <a:ext cx="6417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Video completo </a:t>
            </a:r>
            <a:endParaRPr/>
          </a:p>
        </p:txBody>
      </p:sp>
      <p:sp>
        <p:nvSpPr>
          <p:cNvPr id="27" name="Google Shape;27;p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u="sng">
                <a:solidFill>
                  <a:schemeClr val="hlink"/>
                </a:solidFill>
                <a:hlinkClick r:id="rId3"/>
              </a:rPr>
              <a:t>https://linksharing.samsungcloud.com/n7BJtBTomMdc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