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60FA2E3-3674-4E7D-ABE8-D3CECB9D18F3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2AAD04C-4856-4E85-B5DB-9AE67CA6FD2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32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A2E3-3674-4E7D-ABE8-D3CECB9D18F3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04C-4856-4E85-B5DB-9AE67CA6F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265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A2E3-3674-4E7D-ABE8-D3CECB9D18F3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04C-4856-4E85-B5DB-9AE67CA6FD2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845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A2E3-3674-4E7D-ABE8-D3CECB9D18F3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04C-4856-4E85-B5DB-9AE67CA6FD26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438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A2E3-3674-4E7D-ABE8-D3CECB9D18F3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04C-4856-4E85-B5DB-9AE67CA6F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3479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A2E3-3674-4E7D-ABE8-D3CECB9D18F3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04C-4856-4E85-B5DB-9AE67CA6FD26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024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A2E3-3674-4E7D-ABE8-D3CECB9D18F3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04C-4856-4E85-B5DB-9AE67CA6FD2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646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A2E3-3674-4E7D-ABE8-D3CECB9D18F3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04C-4856-4E85-B5DB-9AE67CA6FD2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489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A2E3-3674-4E7D-ABE8-D3CECB9D18F3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04C-4856-4E85-B5DB-9AE67CA6FD2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92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A2E3-3674-4E7D-ABE8-D3CECB9D18F3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04C-4856-4E85-B5DB-9AE67CA6F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51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A2E3-3674-4E7D-ABE8-D3CECB9D18F3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04C-4856-4E85-B5DB-9AE67CA6FD2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06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A2E3-3674-4E7D-ABE8-D3CECB9D18F3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04C-4856-4E85-B5DB-9AE67CA6F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712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A2E3-3674-4E7D-ABE8-D3CECB9D18F3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04C-4856-4E85-B5DB-9AE67CA6FD2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50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A2E3-3674-4E7D-ABE8-D3CECB9D18F3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04C-4856-4E85-B5DB-9AE67CA6FD2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6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A2E3-3674-4E7D-ABE8-D3CECB9D18F3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04C-4856-4E85-B5DB-9AE67CA6F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925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A2E3-3674-4E7D-ABE8-D3CECB9D18F3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04C-4856-4E85-B5DB-9AE67CA6FD2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92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A2E3-3674-4E7D-ABE8-D3CECB9D18F3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D04C-4856-4E85-B5DB-9AE67CA6F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544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0FA2E3-3674-4E7D-ABE8-D3CECB9D18F3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AAD04C-4856-4E85-B5DB-9AE67CA6F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864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38251" y="695919"/>
            <a:ext cx="813816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Escuela Normal de Educación Preescolar</a:t>
            </a:r>
          </a:p>
          <a:p>
            <a:pPr algn="ctr"/>
            <a:r>
              <a:rPr lang="es-MX" sz="1600" b="1" dirty="0" smtClean="0"/>
              <a:t>Licenciatura de Educación Preescolar</a:t>
            </a:r>
          </a:p>
          <a:p>
            <a:pPr algn="ctr"/>
            <a:r>
              <a:rPr lang="es-MX" sz="1600" b="1" dirty="0" smtClean="0"/>
              <a:t>Ciclo Escolar 2020 – 2021</a:t>
            </a:r>
          </a:p>
          <a:p>
            <a:pPr algn="ctr"/>
            <a:endParaRPr lang="es-MX" b="1" dirty="0" smtClean="0"/>
          </a:p>
          <a:p>
            <a:pPr algn="ctr"/>
            <a:endParaRPr lang="es-MX" b="1" dirty="0"/>
          </a:p>
          <a:p>
            <a:pPr algn="ctr"/>
            <a:endParaRPr lang="es-MX" b="1" dirty="0" smtClean="0"/>
          </a:p>
          <a:p>
            <a:pPr algn="ctr"/>
            <a:endParaRPr lang="es-MX" b="1" dirty="0"/>
          </a:p>
          <a:p>
            <a:pPr algn="ctr"/>
            <a:endParaRPr lang="es-MX" b="1" dirty="0" smtClean="0"/>
          </a:p>
          <a:p>
            <a:pPr algn="ctr"/>
            <a:endParaRPr lang="es-MX" sz="1600" b="1" dirty="0" smtClean="0"/>
          </a:p>
          <a:p>
            <a:pPr algn="ctr"/>
            <a:r>
              <a:rPr lang="es-MX" sz="1600" b="1" dirty="0" smtClean="0"/>
              <a:t>Trabajo: </a:t>
            </a:r>
            <a:r>
              <a:rPr lang="es-MX" sz="1600" dirty="0" smtClean="0"/>
              <a:t>¿Cómo empezar a escribir historias?</a:t>
            </a:r>
          </a:p>
          <a:p>
            <a:pPr algn="ctr"/>
            <a:endParaRPr lang="es-MX" sz="1600" b="1" dirty="0"/>
          </a:p>
          <a:p>
            <a:pPr algn="ctr"/>
            <a:r>
              <a:rPr lang="es-MX" sz="1600" b="1" dirty="0" smtClean="0"/>
              <a:t>Curso: </a:t>
            </a:r>
            <a:r>
              <a:rPr lang="es-MX" sz="1600" dirty="0" smtClean="0"/>
              <a:t>Creación Literaria</a:t>
            </a:r>
          </a:p>
          <a:p>
            <a:pPr algn="ctr"/>
            <a:endParaRPr lang="es-MX" sz="1600" b="1" dirty="0"/>
          </a:p>
          <a:p>
            <a:pPr algn="ctr"/>
            <a:r>
              <a:rPr lang="es-MX" sz="1600" b="1" dirty="0" smtClean="0"/>
              <a:t>Maestra: </a:t>
            </a:r>
            <a:r>
              <a:rPr lang="es-MX" sz="1600" dirty="0" smtClean="0"/>
              <a:t>Silvia Banda Servín</a:t>
            </a:r>
          </a:p>
          <a:p>
            <a:pPr algn="ctr"/>
            <a:endParaRPr lang="es-MX" b="1" dirty="0"/>
          </a:p>
          <a:p>
            <a:pPr algn="ctr"/>
            <a:r>
              <a:rPr lang="es-MX" sz="1600" b="1" dirty="0" smtClean="0"/>
              <a:t>Equipo:</a:t>
            </a:r>
          </a:p>
          <a:p>
            <a:pPr algn="ctr"/>
            <a:r>
              <a:rPr lang="es-MX" sz="1600" dirty="0" smtClean="0"/>
              <a:t>Paulina Dávila Flores #4</a:t>
            </a:r>
          </a:p>
          <a:p>
            <a:pPr algn="ctr"/>
            <a:r>
              <a:rPr lang="es-MX" sz="1600" dirty="0" smtClean="0"/>
              <a:t>Andrea Flores Sandoval #5</a:t>
            </a:r>
          </a:p>
          <a:p>
            <a:pPr algn="ctr"/>
            <a:r>
              <a:rPr lang="es-MX" sz="1600" dirty="0" smtClean="0"/>
              <a:t>Paulina Guerrero Sánchez #9</a:t>
            </a:r>
          </a:p>
          <a:p>
            <a:pPr algn="ctr"/>
            <a:endParaRPr lang="es-MX" b="1" dirty="0" smtClean="0"/>
          </a:p>
          <a:p>
            <a:pPr algn="ctr"/>
            <a:r>
              <a:rPr lang="es-MX" b="1" dirty="0" smtClean="0"/>
              <a:t>25 de mayo, 2021									Saltillo, Coahuila 						</a:t>
            </a:r>
          </a:p>
          <a:p>
            <a:pPr algn="ctr"/>
            <a:endParaRPr lang="es-MX" b="1" dirty="0"/>
          </a:p>
          <a:p>
            <a:pPr algn="ctr"/>
            <a:endParaRPr lang="es-MX" b="1" dirty="0"/>
          </a:p>
        </p:txBody>
      </p:sp>
      <p:pic>
        <p:nvPicPr>
          <p:cNvPr id="1028" name="Picture 4" descr="Escuela Normal de Educación Preescolar – Desarrollo de competencias  linguist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860" y="1724297"/>
            <a:ext cx="1704942" cy="126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38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pel Kraft Vintage Libro Png Material, Libro Png, Libros, Libros Antiguos  PNG y PSD para Descargar Gratis | Png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" t="24061" r="-568" b="22026"/>
          <a:stretch/>
        </p:blipFill>
        <p:spPr bwMode="auto">
          <a:xfrm>
            <a:off x="4641263" y="3705906"/>
            <a:ext cx="2883348" cy="155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0937" y="1318306"/>
            <a:ext cx="9144000" cy="2387600"/>
          </a:xfrm>
        </p:spPr>
        <p:txBody>
          <a:bodyPr>
            <a:normAutofit/>
          </a:bodyPr>
          <a:lstStyle/>
          <a:p>
            <a:r>
              <a:rPr lang="es-MX" sz="8000" b="1" dirty="0" smtClean="0"/>
              <a:t>La estructura </a:t>
            </a:r>
            <a:endParaRPr lang="es-MX" sz="8000" b="1" dirty="0"/>
          </a:p>
        </p:txBody>
      </p:sp>
    </p:spTree>
    <p:extLst>
      <p:ext uri="{BB962C8B-B14F-4D97-AF65-F5344CB8AC3E}">
        <p14:creationId xmlns:p14="http://schemas.microsoft.com/office/powerpoint/2010/main" val="166158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230" t="27588" r="15865" b="45447"/>
          <a:stretch/>
        </p:blipFill>
        <p:spPr>
          <a:xfrm>
            <a:off x="4820194" y="625803"/>
            <a:ext cx="6753497" cy="21565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526" y="817030"/>
            <a:ext cx="5451566" cy="1303867"/>
          </a:xfrm>
        </p:spPr>
        <p:txBody>
          <a:bodyPr>
            <a:normAutofit fontScale="90000"/>
          </a:bodyPr>
          <a:lstStyle/>
          <a:p>
            <a:r>
              <a:rPr lang="es-MX" sz="5300" b="1" dirty="0" smtClean="0"/>
              <a:t/>
            </a:r>
            <a:br>
              <a:rPr lang="es-MX" sz="5300" b="1" dirty="0" smtClean="0"/>
            </a:br>
            <a:r>
              <a:rPr lang="es-MX" sz="5300" b="1" dirty="0" smtClean="0"/>
              <a:t>“La </a:t>
            </a:r>
            <a:r>
              <a:rPr lang="es-MX" sz="5300" b="1" dirty="0"/>
              <a:t>camisa </a:t>
            </a:r>
            <a:r>
              <a:rPr lang="es-MX" sz="5300" b="1" dirty="0" smtClean="0"/>
              <a:t>mágica”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782386"/>
            <a:ext cx="9601196" cy="3318936"/>
          </a:xfrm>
        </p:spPr>
        <p:txBody>
          <a:bodyPr>
            <a:normAutofit/>
          </a:bodyPr>
          <a:lstStyle/>
          <a:p>
            <a:r>
              <a:rPr lang="es-MX" dirty="0"/>
              <a:t>En este cuento se puede ver un fenómeno muy común en las historias orales: </a:t>
            </a:r>
          </a:p>
          <a:p>
            <a:pPr marL="0" indent="0">
              <a:buNone/>
            </a:pPr>
            <a:r>
              <a:rPr lang="es-MX" dirty="0"/>
              <a:t>Como circulan durante largo tiempo, transmitidas de boca en boca, suele ocurrir que se vayan modificando.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>
                <a:cs typeface="Calibri" panose="020F0502020204030204" pitchFamily="34" charset="0"/>
              </a:rPr>
              <a:t>Del</a:t>
            </a:r>
            <a:r>
              <a:rPr lang="es-MX" dirty="0" smtClean="0"/>
              <a:t> </a:t>
            </a:r>
            <a:r>
              <a:rPr lang="es-MX" dirty="0"/>
              <a:t>mismo modo en que una anécdota que contamos hoy puede distorsionarse a medida que otros la </a:t>
            </a:r>
            <a:r>
              <a:rPr lang="es-MX" dirty="0" smtClean="0"/>
              <a:t>repiten; </a:t>
            </a:r>
            <a:r>
              <a:rPr lang="es-MX" b="1" dirty="0"/>
              <a:t>los narradores orales solían modificar las historias que escuchaban y transmitían: destacaban ciertos detalles, ampliaban o suprimían otros... Sobre todo, las historias tendían a crecer.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886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1532" y="1636632"/>
            <a:ext cx="8839200" cy="2948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a typeface="Calibri" panose="020F0502020204030204" pitchFamily="34" charset="0"/>
                <a:cs typeface="Times New Roman" panose="02020603050405020304" pitchFamily="18" charset="0"/>
              </a:rPr>
              <a:t>Tomando prestada una palabra de las ciencias naturales, podríamos llamar a este proceso acrecimiento: es lo que sucede cuando un objeto se hace más grande a medida que otros más pequeños se adhieren a él.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a typeface="Calibri" panose="020F0502020204030204" pitchFamily="34" charset="0"/>
                <a:cs typeface="Times New Roman" panose="02020603050405020304" pitchFamily="18" charset="0"/>
              </a:rPr>
              <a:t>La diferencia crucial entre las historias hechas por acrecimiento y las de nuestra época es que las </a:t>
            </a:r>
            <a:r>
              <a:rPr lang="es-MX" sz="24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primeras se iban creando a lo largo de mucho tiempo (siglos, a veces), sin un plan previo ni una idea de cuál podría ser su forma final.</a:t>
            </a:r>
            <a:r>
              <a:rPr lang="es-MX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854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33304" y="1535447"/>
            <a:ext cx="83732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En cambio, las historias actuales son creadas en general por una sola persona, o cuando mucho un grupo de pocas personas, en tiempos mucho más cortos y con la idea de lograr ciertos efectos precisos, y en muchos casos decididos de antemano, a la hora de crear sus tramas.</a:t>
            </a:r>
          </a:p>
          <a:p>
            <a:r>
              <a:rPr lang="es-MX" sz="2400" dirty="0"/>
              <a:t> En nuestra época, por lo tanto, tiene mucha importancia el siguiente concepto: </a:t>
            </a:r>
          </a:p>
          <a:p>
            <a:r>
              <a:rPr lang="es-MX" sz="2400" dirty="0"/>
              <a:t>- </a:t>
            </a:r>
            <a:r>
              <a:rPr lang="es-MX" sz="2400" b="1" dirty="0"/>
              <a:t>La estructura de una historia, es decir, es el orden y la proporción de sus diferentes elementos. </a:t>
            </a:r>
          </a:p>
        </p:txBody>
      </p:sp>
    </p:spTree>
    <p:extLst>
      <p:ext uri="{BB962C8B-B14F-4D97-AF65-F5344CB8AC3E}">
        <p14:creationId xmlns:p14="http://schemas.microsoft.com/office/powerpoint/2010/main" val="290399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Cuento “El Columpio</a:t>
            </a:r>
            <a:r>
              <a:rPr lang="es-MX" dirty="0"/>
              <a:t>”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948818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800" dirty="0"/>
              <a:t>N</a:t>
            </a:r>
            <a:r>
              <a:rPr lang="es-MX" sz="2800" dirty="0" smtClean="0"/>
              <a:t>o </a:t>
            </a:r>
            <a:r>
              <a:rPr lang="es-MX" sz="2800" dirty="0"/>
              <a:t>hay ningún elemento semejante al sargento en la olla, agregado probablemente al vuelo y sin considerar sus efectos, todos los elementos buscan quedar colocados de manera que ayuden a una sensación general y única de toda la historia</a:t>
            </a:r>
            <a:r>
              <a:rPr lang="es-MX" sz="2800" dirty="0" smtClean="0"/>
              <a:t>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38834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54926" y="1201782"/>
            <a:ext cx="85169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/>
              <a:t>Se </a:t>
            </a:r>
            <a:r>
              <a:rPr lang="es-MX" sz="2400" b="1" dirty="0"/>
              <a:t>divide en 3 secciones</a:t>
            </a:r>
            <a:r>
              <a:rPr lang="es-MX" sz="2400" b="1" dirty="0" smtClean="0"/>
              <a:t>:</a:t>
            </a:r>
          </a:p>
          <a:p>
            <a:endParaRPr lang="es-MX" sz="2400" b="1" dirty="0" smtClean="0"/>
          </a:p>
          <a:p>
            <a:pPr marL="342900" indent="-342900">
              <a:buAutoNum type="arabicPeriod"/>
            </a:pPr>
            <a:r>
              <a:rPr lang="es-MX" sz="2400" b="1" dirty="0" smtClean="0"/>
              <a:t>Planteamiento</a:t>
            </a:r>
            <a:r>
              <a:rPr lang="es-MX" sz="2400" b="1" dirty="0"/>
              <a:t>: </a:t>
            </a:r>
            <a:r>
              <a:rPr lang="es-MX" sz="2400" dirty="0"/>
              <a:t>descripción de la situación inicial del mundo de la historia</a:t>
            </a:r>
            <a:r>
              <a:rPr lang="es-MX" sz="2400" dirty="0" smtClean="0"/>
              <a:t>.</a:t>
            </a:r>
          </a:p>
          <a:p>
            <a:endParaRPr lang="es-MX" sz="2400" dirty="0" smtClean="0"/>
          </a:p>
          <a:p>
            <a:r>
              <a:rPr lang="es-MX" sz="2400" b="1" dirty="0" smtClean="0"/>
              <a:t>2.  Desarrollo</a:t>
            </a:r>
            <a:r>
              <a:rPr lang="es-MX" sz="2400" b="1" dirty="0"/>
              <a:t>: </a:t>
            </a:r>
            <a:r>
              <a:rPr lang="es-MX" sz="2400" dirty="0"/>
              <a:t>serie de sucesos que modifican de alguna </a:t>
            </a:r>
            <a:r>
              <a:rPr lang="es-MX" sz="2400" dirty="0" smtClean="0"/>
              <a:t>manera </a:t>
            </a:r>
            <a:r>
              <a:rPr lang="es-MX" sz="2400" dirty="0"/>
              <a:t>la situación inicial descrita en el planteamiento</a:t>
            </a:r>
            <a:r>
              <a:rPr lang="es-MX" sz="2400" dirty="0" smtClean="0"/>
              <a:t>.</a:t>
            </a:r>
          </a:p>
          <a:p>
            <a:endParaRPr lang="es-MX" sz="2400" dirty="0" smtClean="0"/>
          </a:p>
          <a:p>
            <a:r>
              <a:rPr lang="es-MX" sz="2400" b="1" dirty="0" smtClean="0"/>
              <a:t>3.  Conclusión</a:t>
            </a:r>
            <a:r>
              <a:rPr lang="es-MX" sz="2400" b="1" dirty="0"/>
              <a:t>: </a:t>
            </a:r>
            <a:r>
              <a:rPr lang="es-MX" sz="2400" dirty="0"/>
              <a:t>es el final de la historia, en el que el mundo narrado llega a una nueva situación que es consecuencia de lo ocurrido durante el desarrollo y, en general, de una última serie de sucesos.</a:t>
            </a:r>
          </a:p>
        </p:txBody>
      </p:sp>
    </p:spTree>
    <p:extLst>
      <p:ext uri="{BB962C8B-B14F-4D97-AF65-F5344CB8AC3E}">
        <p14:creationId xmlns:p14="http://schemas.microsoft.com/office/powerpoint/2010/main" val="1654880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8468" y="1052287"/>
            <a:ext cx="86824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/>
              <a:t>• El </a:t>
            </a:r>
            <a:r>
              <a:rPr lang="es-MX" sz="2800" dirty="0"/>
              <a:t>texto no dice explícitamente que la narradora sienta miedo, pero nosotros podemos inferirlo </a:t>
            </a:r>
            <a:r>
              <a:rPr lang="es-MX" sz="2800" dirty="0" smtClean="0"/>
              <a:t>fácilmente.</a:t>
            </a:r>
          </a:p>
          <a:p>
            <a:endParaRPr lang="es-MX" sz="2800" dirty="0" smtClean="0"/>
          </a:p>
          <a:p>
            <a:r>
              <a:rPr lang="es-MX" sz="2800" dirty="0" smtClean="0"/>
              <a:t>• El </a:t>
            </a:r>
            <a:r>
              <a:rPr lang="es-MX" sz="2800" dirty="0"/>
              <a:t>ambiente de inquietud y sucesos extraños proviene del planteamiento, donde se describe el sonido de los columpios.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645920" y="3944983"/>
            <a:ext cx="8934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La diferencia entre estos dos cuentos es </a:t>
            </a:r>
            <a:r>
              <a:rPr lang="es-MX" sz="2400" b="1" dirty="0" smtClean="0"/>
              <a:t>que:</a:t>
            </a:r>
          </a:p>
          <a:p>
            <a:pPr algn="ctr"/>
            <a:r>
              <a:rPr lang="es-MX" sz="2400" dirty="0" smtClean="0"/>
              <a:t>En uno los </a:t>
            </a:r>
            <a:r>
              <a:rPr lang="es-MX" sz="2400" dirty="0"/>
              <a:t>sucesos de la historia se entrelazan más fuertemente y hacen más referencia unos a otro; y en el otro los sucesos ocurren uno después de otro, en el orden en que fueron agregándose a lo largo del tiempo.</a:t>
            </a:r>
          </a:p>
        </p:txBody>
      </p:sp>
    </p:spTree>
    <p:extLst>
      <p:ext uri="{BB962C8B-B14F-4D97-AF65-F5344CB8AC3E}">
        <p14:creationId xmlns:p14="http://schemas.microsoft.com/office/powerpoint/2010/main" val="3137401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564</Words>
  <Application>Microsoft Office PowerPoint</Application>
  <PresentationFormat>Panorámica</PresentationFormat>
  <Paragraphs>45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Orgánico</vt:lpstr>
      <vt:lpstr>Presentación de PowerPoint</vt:lpstr>
      <vt:lpstr>La estructura </vt:lpstr>
      <vt:lpstr> “La camisa mágica” </vt:lpstr>
      <vt:lpstr>Presentación de PowerPoint</vt:lpstr>
      <vt:lpstr>Presentación de PowerPoint</vt:lpstr>
      <vt:lpstr> Cuento “El Columpio”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estructura</dc:title>
  <dc:creator>paulina guerrero sanchez</dc:creator>
  <cp:lastModifiedBy>paulina guerrero sanchez</cp:lastModifiedBy>
  <cp:revision>3</cp:revision>
  <dcterms:created xsi:type="dcterms:W3CDTF">2021-05-18T18:46:59Z</dcterms:created>
  <dcterms:modified xsi:type="dcterms:W3CDTF">2021-05-26T03:03:18Z</dcterms:modified>
</cp:coreProperties>
</file>