
<file path=[Content_Types].xml><?xml version="1.0" encoding="utf-8"?>
<Types xmlns="http://schemas.openxmlformats.org/package/2006/content-types">
  <Default ContentType="image/svg+xml" Extension="svg"/>
  <Default ContentType="image/png" Extension="tmp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</p:sldIdLst>
  <p:sldSz cy="21374100" cx="15113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svg"/><Relationship Id="rId50" Type="http://schemas.openxmlformats.org/officeDocument/2006/relationships/image" Target="../media/image49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sv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svg"/><Relationship Id="rId50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33" Type="http://schemas.openxmlformats.org/officeDocument/2006/relationships/image" Target="../media/image34.sv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svg"/><Relationship Id="rId41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svg"/><Relationship Id="rId40" Type="http://schemas.openxmlformats.org/officeDocument/2006/relationships/image" Target="../media/image41.png"/><Relationship Id="rId45" Type="http://schemas.openxmlformats.org/officeDocument/2006/relationships/image" Target="../media/image46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11.pn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image" Target="../media/image32.svg"/><Relationship Id="rId44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svg"/><Relationship Id="rId30" Type="http://schemas.openxmlformats.org/officeDocument/2006/relationships/image" Target="../media/image31.png"/><Relationship Id="rId35" Type="http://schemas.openxmlformats.org/officeDocument/2006/relationships/image" Target="../media/image36.svg"/><Relationship Id="rId43" Type="http://schemas.openxmlformats.org/officeDocument/2006/relationships/image" Target="../media/image44.svg"/><Relationship Id="rId48" Type="http://schemas.openxmlformats.org/officeDocument/2006/relationships/hyperlink" Target="https://padlet.com/hvictoria2702/q0v16fwevnn3h349" TargetMode="External"/><Relationship Id="rId8" Type="http://schemas.openxmlformats.org/officeDocument/2006/relationships/image" Target="../media/image7.png"/><Relationship Id="rId51" Type="http://schemas.openxmlformats.org/officeDocument/2006/relationships/image" Target="../media/image5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3687" y="2212233"/>
            <a:ext cx="3023749" cy="3023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940301" y="16481382"/>
            <a:ext cx="2765436" cy="27654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41797" flipH="1">
            <a:off x="-361226" y="14345940"/>
            <a:ext cx="2039868" cy="2567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93232" flipH="1">
            <a:off x="6020443" y="-389479"/>
            <a:ext cx="2070201" cy="2605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94664">
            <a:off x="10046662" y="19807318"/>
            <a:ext cx="2711862" cy="2598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616933" flipH="1">
            <a:off x="2608302" y="-981765"/>
            <a:ext cx="2321155" cy="22240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414025" flipH="1">
            <a:off x="12713329" y="6642633"/>
            <a:ext cx="3070288" cy="21659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207064">
            <a:off x="11314785" y="1306700"/>
            <a:ext cx="2035506" cy="2538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67147">
            <a:off x="-1047402" y="6160787"/>
            <a:ext cx="2486290" cy="19483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60372" flipH="1">
            <a:off x="8949925" y="-571641"/>
            <a:ext cx="2651763" cy="18417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229786" y="18658740"/>
            <a:ext cx="1003318" cy="9850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400000">
            <a:off x="14454212" y="17407570"/>
            <a:ext cx="912991" cy="8963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400000">
            <a:off x="-404941" y="1614164"/>
            <a:ext cx="1201369" cy="1179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3517203">
            <a:off x="14220612" y="2104596"/>
            <a:ext cx="1380190" cy="13550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5031293">
            <a:off x="5095288" y="20057793"/>
            <a:ext cx="706414" cy="8890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621846">
            <a:off x="71061" y="4595246"/>
            <a:ext cx="610691" cy="7686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621846">
            <a:off x="14814655" y="96013"/>
            <a:ext cx="610691" cy="7686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1702661">
            <a:off x="3094457" y="20282380"/>
            <a:ext cx="1273977" cy="51190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501686">
            <a:off x="14009663" y="4686349"/>
            <a:ext cx="1537208" cy="61767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2567548" flipH="1">
            <a:off x="13611633" y="867178"/>
            <a:ext cx="1069841" cy="42988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1871174">
            <a:off x="-243240" y="8914089"/>
            <a:ext cx="997061" cy="400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 rot="1716200">
            <a:off x="6386837" y="19931073"/>
            <a:ext cx="3033752" cy="47847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 rot="-835039">
            <a:off x="7809888" y="2169087"/>
            <a:ext cx="2788629" cy="43981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 rot="2067026" flipH="1">
            <a:off x="-1476040" y="-79189"/>
            <a:ext cx="3942575" cy="6218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rot="669518">
            <a:off x="13784464" y="18934758"/>
            <a:ext cx="1801288" cy="227749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 rot="-415196">
            <a:off x="13450126" y="10081092"/>
            <a:ext cx="2365636" cy="518366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720083">
            <a:off x="-1197487" y="9906805"/>
            <a:ext cx="3965987" cy="452550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>
          <a:xfrm rot="-386732">
            <a:off x="470813" y="17021021"/>
            <a:ext cx="2446658" cy="5701958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2765561" y="8844512"/>
            <a:ext cx="9497286" cy="4078005"/>
            <a:chOff x="0" y="0"/>
            <a:chExt cx="12663047" cy="543734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146402"/>
              <a:ext cx="12663047" cy="469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187"/>
                </a:lnSpc>
              </a:pPr>
              <a:r>
                <a:rPr lang="en-US" sz="10587" spc="264">
                  <a:solidFill>
                    <a:srgbClr val="038B83"/>
                  </a:solidFill>
                  <a:latin typeface="Sunday"/>
                </a:rPr>
                <a:t>MAGNITUDES Y MEDIDAS</a:t>
              </a:r>
            </a:p>
          </p:txBody>
        </p: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rcRect/>
            <a:stretch>
              <a:fillRect/>
            </a:stretch>
          </p:blipFill>
          <p:spPr>
            <a:xfrm rot="113683">
              <a:off x="621034" y="4927197"/>
              <a:ext cx="11647944" cy="317671"/>
            </a:xfrm>
            <a:prstGeom prst="rect">
              <a:avLst/>
            </a:prstGeom>
          </p:spPr>
        </p:pic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>
          <a:xfrm rot="113683">
            <a:off x="3277133" y="8268498"/>
            <a:ext cx="8735958" cy="23825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52"/>
          <a:srcRect/>
          <a:stretch>
            <a:fillRect/>
          </a:stretch>
        </p:blipFill>
        <p:spPr>
          <a:xfrm>
            <a:off x="6099907" y="2804611"/>
            <a:ext cx="3607612" cy="3119081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3049351" y="5865079"/>
            <a:ext cx="9671505" cy="1699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</a:pPr>
            <a:r>
              <a:rPr lang="en-US" sz="4861">
                <a:solidFill>
                  <a:srgbClr val="000000"/>
                </a:solidFill>
                <a:latin typeface="Yeseva One"/>
              </a:rPr>
              <a:t>Escuela Normal de Educación Preescolar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348165" y="12836792"/>
            <a:ext cx="2314426" cy="84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Shrikhand"/>
              </a:rPr>
              <a:t>Padlet.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66528" y="13745098"/>
            <a:ext cx="11739209" cy="5740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03"/>
              </a:lnSpc>
            </a:pPr>
            <a:r>
              <a:rPr lang="en-US" sz="6788" dirty="0">
                <a:solidFill>
                  <a:srgbClr val="000000"/>
                </a:solidFill>
                <a:latin typeface="Algerian" panose="04020705040A02060702" pitchFamily="82" charset="0"/>
              </a:rPr>
              <a:t>FORMA, ESPACIO Y MEDIDA</a:t>
            </a:r>
          </a:p>
          <a:p>
            <a:pPr algn="ctr">
              <a:lnSpc>
                <a:spcPts val="403"/>
              </a:lnSpc>
            </a:pPr>
            <a:endParaRPr lang="en-US" sz="6788" dirty="0">
              <a:solidFill>
                <a:srgbClr val="000000"/>
              </a:solidFill>
              <a:latin typeface="29LT Makina Bold Italics"/>
            </a:endParaRPr>
          </a:p>
          <a:p>
            <a:pPr algn="ctr">
              <a:lnSpc>
                <a:spcPts val="4323"/>
              </a:lnSpc>
            </a:pPr>
            <a:r>
              <a:rPr lang="en-US" sz="3088" dirty="0">
                <a:solidFill>
                  <a:srgbClr val="000000"/>
                </a:solidFill>
                <a:latin typeface="Source Serif Pro Bold"/>
              </a:rPr>
              <a:t>Alum.</a:t>
            </a:r>
            <a:r>
              <a:rPr lang="en-US" sz="3088" dirty="0">
                <a:solidFill>
                  <a:srgbClr val="000000"/>
                </a:solidFill>
                <a:latin typeface="Source Serif Pro"/>
              </a:rPr>
              <a:t> Hernández Herrera Victoria #10</a:t>
            </a:r>
          </a:p>
          <a:p>
            <a:pPr algn="ctr">
              <a:lnSpc>
                <a:spcPts val="4323"/>
              </a:lnSpc>
            </a:pPr>
            <a:r>
              <a:rPr lang="en-US" sz="3088" dirty="0" err="1">
                <a:solidFill>
                  <a:srgbClr val="000000"/>
                </a:solidFill>
                <a:latin typeface="Source Serif Pro"/>
              </a:rPr>
              <a:t>Mascorro</a:t>
            </a:r>
            <a:r>
              <a:rPr lang="en-US" sz="3088" dirty="0">
                <a:solidFill>
                  <a:srgbClr val="000000"/>
                </a:solidFill>
                <a:latin typeface="Source Serif Pro"/>
              </a:rPr>
              <a:t> Arellano Sofia Abigail #11</a:t>
            </a:r>
          </a:p>
          <a:p>
            <a:pPr algn="ctr">
              <a:lnSpc>
                <a:spcPts val="4323"/>
              </a:lnSpc>
            </a:pPr>
            <a:r>
              <a:rPr lang="en-US" sz="3088" dirty="0">
                <a:solidFill>
                  <a:srgbClr val="000000"/>
                </a:solidFill>
                <a:latin typeface="Source Serif Pro"/>
              </a:rPr>
              <a:t>Montoya Silva Julia Yessenia #12</a:t>
            </a:r>
          </a:p>
          <a:p>
            <a:pPr algn="ctr">
              <a:lnSpc>
                <a:spcPts val="4323"/>
              </a:lnSpc>
            </a:pPr>
            <a:r>
              <a:rPr lang="en-US" sz="3088" dirty="0">
                <a:solidFill>
                  <a:srgbClr val="000000"/>
                </a:solidFill>
                <a:latin typeface="Source Serif Pro"/>
              </a:rPr>
              <a:t>Reynoso Pérez Nataly Melissa # 13</a:t>
            </a:r>
          </a:p>
          <a:p>
            <a:pPr algn="ctr">
              <a:lnSpc>
                <a:spcPts val="4323"/>
              </a:lnSpc>
            </a:pPr>
            <a:r>
              <a:rPr lang="en-US" sz="3088" dirty="0">
                <a:solidFill>
                  <a:srgbClr val="000000"/>
                </a:solidFill>
                <a:latin typeface="Source Serif Pro"/>
              </a:rPr>
              <a:t>Sosa Domínguez Verena Concepción #17</a:t>
            </a:r>
          </a:p>
          <a:p>
            <a:pPr algn="ctr">
              <a:lnSpc>
                <a:spcPts val="1803"/>
              </a:lnSpc>
            </a:pPr>
            <a:endParaRPr lang="en-US" sz="3088" dirty="0">
              <a:solidFill>
                <a:srgbClr val="000000"/>
              </a:solidFill>
              <a:latin typeface="Source Serif Pro"/>
            </a:endParaRPr>
          </a:p>
          <a:p>
            <a:pPr algn="ctr">
              <a:lnSpc>
                <a:spcPts val="3903"/>
              </a:lnSpc>
            </a:pPr>
            <a:r>
              <a:rPr lang="en-US" sz="2788" dirty="0" err="1">
                <a:solidFill>
                  <a:srgbClr val="000000"/>
                </a:solidFill>
                <a:latin typeface="Source Serif Pro Bold"/>
              </a:rPr>
              <a:t>Profesor</a:t>
            </a:r>
            <a:r>
              <a:rPr lang="en-US" sz="2788" dirty="0">
                <a:solidFill>
                  <a:srgbClr val="000000"/>
                </a:solidFill>
                <a:latin typeface="Source Serif Pro Bold"/>
              </a:rPr>
              <a:t>: </a:t>
            </a:r>
            <a:r>
              <a:rPr lang="en-US" sz="2788" dirty="0">
                <a:solidFill>
                  <a:srgbClr val="000000"/>
                </a:solidFill>
                <a:latin typeface="Source Serif Pro"/>
              </a:rPr>
              <a:t>Oralia Gabriela </a:t>
            </a:r>
            <a:r>
              <a:rPr lang="en-US" sz="2788" dirty="0" err="1">
                <a:solidFill>
                  <a:srgbClr val="000000"/>
                </a:solidFill>
                <a:latin typeface="Source Serif Pro"/>
              </a:rPr>
              <a:t>Palmares</a:t>
            </a:r>
            <a:r>
              <a:rPr lang="en-US" sz="2788" dirty="0">
                <a:solidFill>
                  <a:srgbClr val="000000"/>
                </a:solidFill>
                <a:latin typeface="Source Serif Pro"/>
              </a:rPr>
              <a:t> Villarreal</a:t>
            </a:r>
          </a:p>
          <a:p>
            <a:pPr algn="ctr">
              <a:lnSpc>
                <a:spcPts val="3903"/>
              </a:lnSpc>
            </a:pPr>
            <a:endParaRPr lang="en-US" sz="2788" dirty="0">
              <a:solidFill>
                <a:srgbClr val="000000"/>
              </a:solidFill>
              <a:latin typeface="Source Serif Pro"/>
            </a:endParaRPr>
          </a:p>
          <a:p>
            <a:pPr algn="ctr">
              <a:lnSpc>
                <a:spcPts val="3903"/>
              </a:lnSpc>
            </a:pPr>
            <a:r>
              <a:rPr lang="en-US" sz="2788" dirty="0">
                <a:solidFill>
                  <a:srgbClr val="000000"/>
                </a:solidFill>
                <a:latin typeface="Source Serif Pro"/>
              </a:rPr>
              <a:t>31/05/2021                     Saltillo, Coahuila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lobo: flecha hacia abajo 32">
            <a:extLst>
              <a:ext uri="{FF2B5EF4-FFF2-40B4-BE49-F238E27FC236}">
                <a16:creationId xmlns:a16="http://schemas.microsoft.com/office/drawing/2014/main" id="{6697FB56-995D-4656-BBFC-B23D5D92548C}"/>
              </a:ext>
            </a:extLst>
          </p:cNvPr>
          <p:cNvSpPr/>
          <p:nvPr/>
        </p:nvSpPr>
        <p:spPr>
          <a:xfrm>
            <a:off x="2120755" y="5705708"/>
            <a:ext cx="11852166" cy="308384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3687" y="2212233"/>
            <a:ext cx="3023749" cy="30237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0940301" y="16481382"/>
            <a:ext cx="2765436" cy="27654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41797" flipH="1">
            <a:off x="-361226" y="14345940"/>
            <a:ext cx="2039868" cy="2567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93232" flipH="1">
            <a:off x="6020443" y="-389479"/>
            <a:ext cx="2070201" cy="2605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94664">
            <a:off x="10046662" y="19807318"/>
            <a:ext cx="2711862" cy="2598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616933" flipH="1">
            <a:off x="2608302" y="-981765"/>
            <a:ext cx="2321155" cy="22240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07064">
            <a:off x="11314785" y="1306700"/>
            <a:ext cx="2035506" cy="2538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67147">
            <a:off x="-217169" y="5724984"/>
            <a:ext cx="2486290" cy="194834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60372" flipH="1">
            <a:off x="8949925" y="-571641"/>
            <a:ext cx="2651763" cy="18417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229786" y="18658740"/>
            <a:ext cx="1003318" cy="9850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4454212" y="17407570"/>
            <a:ext cx="912991" cy="8963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-404941" y="1614164"/>
            <a:ext cx="1201369" cy="1179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517203">
            <a:off x="14220612" y="2104596"/>
            <a:ext cx="1380190" cy="13550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5031293">
            <a:off x="5095288" y="20057793"/>
            <a:ext cx="706414" cy="88907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621846">
            <a:off x="71061" y="4595246"/>
            <a:ext cx="610691" cy="7686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621846">
            <a:off x="14814655" y="96013"/>
            <a:ext cx="610691" cy="76860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1702661">
            <a:off x="3094457" y="20282380"/>
            <a:ext cx="1273977" cy="51190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501686">
            <a:off x="14009663" y="4686349"/>
            <a:ext cx="1537208" cy="61767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2567548" flipH="1">
            <a:off x="13611633" y="867178"/>
            <a:ext cx="1069841" cy="42988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-1871174">
            <a:off x="-243240" y="8914089"/>
            <a:ext cx="997061" cy="4006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1716200">
            <a:off x="6386837" y="19931073"/>
            <a:ext cx="3033752" cy="47847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-835039">
            <a:off x="7809888" y="2169087"/>
            <a:ext cx="2788629" cy="43981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 rot="2067026" flipH="1">
            <a:off x="-1476040" y="-79189"/>
            <a:ext cx="3942575" cy="62181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 rot="669518">
            <a:off x="13784464" y="18934758"/>
            <a:ext cx="1801288" cy="227749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 rot="-415196">
            <a:off x="13450126" y="10081092"/>
            <a:ext cx="2365636" cy="518366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 rot="720083">
            <a:off x="-1197487" y="9906805"/>
            <a:ext cx="3965987" cy="452550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-386732">
            <a:off x="470813" y="17021021"/>
            <a:ext cx="2446658" cy="5701958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2120755" y="5705708"/>
            <a:ext cx="11852166" cy="65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3"/>
              </a:lnSpc>
            </a:pPr>
            <a:r>
              <a:rPr lang="en-US" sz="3802" dirty="0">
                <a:solidFill>
                  <a:srgbClr val="F70706"/>
                </a:solidFill>
                <a:latin typeface="Open Sans Light"/>
                <a:hlinkClick r:id="rId48"/>
              </a:rPr>
              <a:t>https://padlet.com/hvictoria2702/q0v16fwevnn3h349</a:t>
            </a:r>
            <a:r>
              <a:rPr lang="en-US" sz="3802" dirty="0">
                <a:solidFill>
                  <a:srgbClr val="F70706"/>
                </a:solidFill>
                <a:latin typeface="Open Sans Light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>
            <a:fillRect/>
          </a:stretch>
        </p:blipFill>
        <p:spPr>
          <a:xfrm rot="-2414025" flipH="1">
            <a:off x="12713329" y="6642633"/>
            <a:ext cx="3070288" cy="2165949"/>
          </a:xfrm>
          <a:prstGeom prst="rect">
            <a:avLst/>
          </a:prstGeom>
        </p:spPr>
      </p:pic>
      <p:pic>
        <p:nvPicPr>
          <p:cNvPr id="35" name="Imagen 3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3135861-9611-4334-BF12-AF1D68A6858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87" y="9378753"/>
            <a:ext cx="10554379" cy="49746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