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Coming Soon"/>
      <p:regular r:id="rId14"/>
    </p:embeddedFont>
    <p:embeddedFont>
      <p:font typeface="Stardos Stencil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tardosStencil-regular.fntdata"/><Relationship Id="rId14" Type="http://schemas.openxmlformats.org/officeDocument/2006/relationships/font" Target="fonts/ComingSoon-regular.fntdata"/><Relationship Id="rId16" Type="http://schemas.openxmlformats.org/officeDocument/2006/relationships/font" Target="fonts/StardosStenci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13" Type="http://schemas.openxmlformats.org/officeDocument/2006/relationships/image" Target="../media/image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61.png"/><Relationship Id="rId13" Type="http://schemas.openxmlformats.org/officeDocument/2006/relationships/image" Target="../media/image2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5" Type="http://schemas.openxmlformats.org/officeDocument/2006/relationships/image" Target="../media/image38.png"/><Relationship Id="rId14" Type="http://schemas.openxmlformats.org/officeDocument/2006/relationships/image" Target="../media/image24.png"/><Relationship Id="rId17" Type="http://schemas.openxmlformats.org/officeDocument/2006/relationships/image" Target="../media/image28.png"/><Relationship Id="rId16" Type="http://schemas.openxmlformats.org/officeDocument/2006/relationships/image" Target="../media/image29.png"/><Relationship Id="rId5" Type="http://schemas.openxmlformats.org/officeDocument/2006/relationships/image" Target="../media/image18.png"/><Relationship Id="rId19" Type="http://schemas.openxmlformats.org/officeDocument/2006/relationships/image" Target="../media/image30.png"/><Relationship Id="rId6" Type="http://schemas.openxmlformats.org/officeDocument/2006/relationships/image" Target="../media/image22.png"/><Relationship Id="rId18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5" Type="http://schemas.openxmlformats.org/officeDocument/2006/relationships/image" Target="../media/image2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61.png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7" Type="http://schemas.openxmlformats.org/officeDocument/2006/relationships/image" Target="../media/image54.png"/><Relationship Id="rId8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Relationship Id="rId4" Type="http://schemas.openxmlformats.org/officeDocument/2006/relationships/image" Target="../media/image62.png"/><Relationship Id="rId9" Type="http://schemas.openxmlformats.org/officeDocument/2006/relationships/image" Target="../media/image58.png"/><Relationship Id="rId5" Type="http://schemas.openxmlformats.org/officeDocument/2006/relationships/image" Target="../media/image47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37525">
            <a:off x="50183" y="3344008"/>
            <a:ext cx="1241580" cy="12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1" l="-5751" r="0" t="-3333"/>
          <a:stretch/>
        </p:blipFill>
        <p:spPr>
          <a:xfrm rot="-3464629">
            <a:off x="-644562" y="4206686"/>
            <a:ext cx="1682318" cy="112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4926941">
            <a:off x="318016" y="-676858"/>
            <a:ext cx="1379048" cy="237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61896">
            <a:off x="-614824" y="8236571"/>
            <a:ext cx="1403145" cy="138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859510">
            <a:off x="12022102" y="9464972"/>
            <a:ext cx="1075028" cy="11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63128">
            <a:off x="17091429" y="7783496"/>
            <a:ext cx="1302875" cy="47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798318">
            <a:off x="4498566" y="9489861"/>
            <a:ext cx="2017772" cy="12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2211809">
            <a:off x="14736726" y="-251002"/>
            <a:ext cx="1264965" cy="13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3331250">
            <a:off x="17630074" y="4309826"/>
            <a:ext cx="1315850" cy="10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628841">
            <a:off x="17251802" y="3271141"/>
            <a:ext cx="1538166" cy="81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3">
            <a:alphaModFix/>
          </a:blip>
          <a:srcRect b="0" l="4071" r="0" t="26440"/>
          <a:stretch/>
        </p:blipFill>
        <p:spPr>
          <a:xfrm rot="1488984">
            <a:off x="7562560" y="-298784"/>
            <a:ext cx="1280492" cy="99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4191" y="922082"/>
            <a:ext cx="2195696" cy="16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4477581" y="5629024"/>
            <a:ext cx="8920102" cy="348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Alumnas: 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Mónica Guadalupe Cárdenas Tovar #2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Fabiola Dennise Escobedo García #5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Lucero de Lourdes García Vela #6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Carla Samantha Sánchez Calderón #16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Mariana Guadalupe Valdés Jiménez #19</a:t>
            </a:r>
            <a:endParaRPr/>
          </a:p>
          <a:p>
            <a:pPr indent="0" lvl="0" marL="0" marR="0" rtl="0" algn="ctr">
              <a:lnSpc>
                <a:spcPct val="145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2546895" y="4805506"/>
            <a:ext cx="13194210" cy="62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FBE675"/>
                </a:solidFill>
                <a:latin typeface="Arial"/>
                <a:ea typeface="Arial"/>
                <a:cs typeface="Arial"/>
                <a:sym typeface="Arial"/>
              </a:rPr>
              <a:t>APRENDIZAJES ESPERADOS MAGNITUDES Y MEDICIÓN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3068694" y="807782"/>
            <a:ext cx="12128458" cy="227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ESCUELA NORMAL DE EDUCACIÓN PREESCOLAR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2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Licenciatura en Educacción Preescolar</a:t>
            </a:r>
            <a:endParaRPr/>
          </a:p>
          <a:p>
            <a:pPr indent="0" lvl="0" marL="0" marR="0" rtl="0" algn="ctr">
              <a:lnSpc>
                <a:spcPct val="99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724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962802" y="3303012"/>
            <a:ext cx="10061228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FORMA ESPACIO Y MEDIDA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Profesora: ORALIA GABRIELA PALMARES VILLARREAL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676" y="988673"/>
            <a:ext cx="5187312" cy="826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981200" y="2332827"/>
            <a:ext cx="4526616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Importancia de manejar la resolución de problemas</a:t>
            </a:r>
            <a:endParaRPr b="0" i="0" sz="5400" u="none" cap="none" strike="noStrike">
              <a:solidFill>
                <a:srgbClr val="FFFFFF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9860" y="2104767"/>
            <a:ext cx="586164" cy="57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10298535" y="1440970"/>
            <a:ext cx="6187092" cy="1874412"/>
            <a:chOff x="0" y="-57150"/>
            <a:chExt cx="8249456" cy="2499217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0" y="-57150"/>
              <a:ext cx="8249456" cy="1189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7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COMPRENDER LOS PRINCIPIOS Y PROCESOS MATEMÁTICOS</a:t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1328277"/>
              <a:ext cx="8249456" cy="1113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Estudiaremos las funciones, la geometría analítica, el álgebra y más.</a:t>
              </a:r>
              <a:endParaRPr/>
            </a:p>
          </p:txBody>
        </p:sp>
      </p:grpSp>
      <p:pic>
        <p:nvPicPr>
          <p:cNvPr id="114" name="Google Shape;1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9860" y="4856280"/>
            <a:ext cx="586164" cy="57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4"/>
          <p:cNvGrpSpPr/>
          <p:nvPr/>
        </p:nvGrpSpPr>
        <p:grpSpPr>
          <a:xfrm>
            <a:off x="10298535" y="3962918"/>
            <a:ext cx="6187092" cy="2301132"/>
            <a:chOff x="0" y="-57150"/>
            <a:chExt cx="8249456" cy="3068177"/>
          </a:xfrm>
        </p:grpSpPr>
        <p:sp>
          <p:nvSpPr>
            <p:cNvPr id="116" name="Google Shape;116;p14"/>
            <p:cNvSpPr txBox="1"/>
            <p:nvPr/>
          </p:nvSpPr>
          <p:spPr>
            <a:xfrm>
              <a:off x="0" y="-57150"/>
              <a:ext cx="8249456" cy="1189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7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APRENDER A ANALIZAR Y RESOLVER PROBLEMAS MATEMÁTICOS</a:t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1328277"/>
              <a:ext cx="8249456" cy="1682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Aprenderemos a usar el razonamiento matemático y a realizar operaciones numéricas para resolver problemas.</a:t>
              </a:r>
              <a:endParaRPr/>
            </a:p>
          </p:txBody>
        </p:sp>
      </p:grpSp>
      <p:pic>
        <p:nvPicPr>
          <p:cNvPr id="118" name="Google Shape;11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9860" y="7677733"/>
            <a:ext cx="586164" cy="57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4"/>
          <p:cNvGrpSpPr/>
          <p:nvPr/>
        </p:nvGrpSpPr>
        <p:grpSpPr>
          <a:xfrm>
            <a:off x="10298535" y="7013935"/>
            <a:ext cx="6187092" cy="1874412"/>
            <a:chOff x="0" y="-57150"/>
            <a:chExt cx="8249456" cy="2499217"/>
          </a:xfrm>
        </p:grpSpPr>
        <p:sp>
          <p:nvSpPr>
            <p:cNvPr id="120" name="Google Shape;120;p14"/>
            <p:cNvSpPr txBox="1"/>
            <p:nvPr/>
          </p:nvSpPr>
          <p:spPr>
            <a:xfrm>
              <a:off x="0" y="-57150"/>
              <a:ext cx="8249456" cy="1189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7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APRENDER A APLICAR LAS MATEMÁTICAS EN SITUACIONES REALES</a:t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1328277"/>
              <a:ext cx="8249456" cy="1113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Estudiaremos conceptos, lógica proposicional y razonamiento matemático-financiero.</a:t>
              </a:r>
              <a:endParaRPr/>
            </a:p>
          </p:txBody>
        </p:sp>
      </p:grpSp>
      <p:pic>
        <p:nvPicPr>
          <p:cNvPr id="122" name="Google Shape;12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0331" y="639920"/>
            <a:ext cx="1412928" cy="149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328514">
            <a:off x="7738554" y="-211483"/>
            <a:ext cx="971559" cy="9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948732">
            <a:off x="5332639" y="7404"/>
            <a:ext cx="821859" cy="80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93260">
            <a:off x="10150374" y="-269293"/>
            <a:ext cx="1203019" cy="9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77368">
            <a:off x="38196" y="-186767"/>
            <a:ext cx="899163" cy="89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4855143">
            <a:off x="2552951" y="-504013"/>
            <a:ext cx="980101" cy="168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7905822">
            <a:off x="15279370" y="68103"/>
            <a:ext cx="1085796" cy="68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413241">
            <a:off x="17729542" y="107732"/>
            <a:ext cx="793884" cy="85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800185">
            <a:off x="12866118" y="-97571"/>
            <a:ext cx="988688" cy="104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3978358">
            <a:off x="238843" y="9178221"/>
            <a:ext cx="746338" cy="12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3669255">
            <a:off x="2771887" y="9624145"/>
            <a:ext cx="1193595" cy="116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674905">
            <a:off x="17149403" y="9221212"/>
            <a:ext cx="1411269" cy="116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2142565">
            <a:off x="14224869" y="9490438"/>
            <a:ext cx="1520228" cy="96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8244800">
            <a:off x="5617287" y="9362189"/>
            <a:ext cx="823682" cy="88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275575">
            <a:off x="11490408" y="9355593"/>
            <a:ext cx="890883" cy="131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10362912">
            <a:off x="8180559" y="9714910"/>
            <a:ext cx="1618500" cy="591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2203103" y="1098795"/>
            <a:ext cx="138819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F47279"/>
                </a:solidFill>
              </a:rPr>
              <a:t>IMPORTANCIA DE MANEJAR LA RESOLUCIÓN DE PROBLEMAS</a:t>
            </a:r>
            <a:endParaRPr b="1">
              <a:solidFill>
                <a:srgbClr val="F47279"/>
              </a:solidFill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774475" y="2976825"/>
            <a:ext cx="7094100" cy="7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importancia de resolución de problemas es que los niños comprendan situaciones de la vida cotidiana referentes a cualquier ámbito de las matemáticas y puedan resolver los por cuenta propia, como por ejemplo ir a la tienda, armar cajas, medir su estatura, saber su peso, entender las temperaturas del clima, entre otras cosas.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8902250" y="2976825"/>
            <a:ext cx="8169000" cy="6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Dentro del campo de magnitudes y medidas, importante la resolución de problemas a la hora de identificar el simple tamaño de las cosas, pues los niños deben tener noción de conceptos matemáticos simples como grande, pequeño, largo, corto, ancho, delgado, entre otros.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niño entender magnitudes y medidas puede realizar comparaciones y entender la diferencia entre clasificaciones.</a:t>
            </a:r>
            <a:endParaRPr sz="3700"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6588" y="2725475"/>
            <a:ext cx="7893000" cy="71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03975" y="2772650"/>
            <a:ext cx="9015300" cy="71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1946373">
            <a:off x="15825569" y="1544201"/>
            <a:ext cx="1653085" cy="136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6"/>
          <p:cNvGrpSpPr/>
          <p:nvPr/>
        </p:nvGrpSpPr>
        <p:grpSpPr>
          <a:xfrm>
            <a:off x="2478853" y="386503"/>
            <a:ext cx="13330294" cy="1660166"/>
            <a:chOff x="0" y="133350"/>
            <a:chExt cx="17773726" cy="2213556"/>
          </a:xfrm>
        </p:grpSpPr>
        <p:sp>
          <p:nvSpPr>
            <p:cNvPr id="154" name="Google Shape;154;p16"/>
            <p:cNvSpPr txBox="1"/>
            <p:nvPr/>
          </p:nvSpPr>
          <p:spPr>
            <a:xfrm>
              <a:off x="0" y="133350"/>
              <a:ext cx="17773726" cy="1329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APRENDIZAJES ESPERADOS</a:t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3667327" y="1654408"/>
              <a:ext cx="10439071" cy="692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6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FBE675"/>
                  </a:solidFill>
                  <a:latin typeface="Arial"/>
                  <a:ea typeface="Arial"/>
                  <a:cs typeface="Arial"/>
                  <a:sym typeface="Arial"/>
                </a:rPr>
                <a:t>MAGNITUDES Y MEDIDAS</a:t>
              </a:r>
              <a:endParaRPr/>
            </a:p>
          </p:txBody>
        </p:sp>
      </p:grpSp>
      <p:sp>
        <p:nvSpPr>
          <p:cNvPr id="156" name="Google Shape;156;p16"/>
          <p:cNvSpPr txBox="1"/>
          <p:nvPr/>
        </p:nvSpPr>
        <p:spPr>
          <a:xfrm>
            <a:off x="1191643" y="2224371"/>
            <a:ext cx="5409689" cy="1744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Identifica la longitud de varios objetos a través de la comparación directa o mediante el uso de un intermediario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250" y="2292404"/>
            <a:ext cx="437734" cy="3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1191643" y="5347721"/>
            <a:ext cx="453809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Compara distancias mediante el uso de un intermediario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383" y="5482673"/>
            <a:ext cx="437734" cy="3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1056149" y="7710440"/>
            <a:ext cx="4538096" cy="1293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8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Mide objetos o distancias mediante el uso de unidades no convencionales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404" y="7842624"/>
            <a:ext cx="437734" cy="3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6072" y="9779754"/>
            <a:ext cx="2613228" cy="57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37525">
            <a:off x="-7366" y="-155220"/>
            <a:ext cx="1379274" cy="13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464629">
            <a:off x="-599926" y="807775"/>
            <a:ext cx="1887953" cy="12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800185">
            <a:off x="17158422" y="7053432"/>
            <a:ext cx="1419015" cy="149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2249103" y="224265"/>
            <a:ext cx="2593268" cy="64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1604863" y="3422479"/>
            <a:ext cx="2411031" cy="537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1782864" y="5787369"/>
            <a:ext cx="2411031" cy="5729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7263193" y="2630520"/>
            <a:ext cx="9741639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 comparación de longitudes puede hacerse de manera directa (cuando las personas u objetos se pueden juntar) o indirecta (es necesario usar un intermediario.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La comparación de longitudes permite a los niños clasificar objetos, ordenarlos de mayor a menor longitud o viceversa, y descubrir cuáles son de igual longitud. Para llevar a cabo mediciones y comparaciones utilice listones o cordones de diferentes medidas, así como otros materiales que pueden ser usados como intermediarios; es importante que estos sean de distintos tamaños, de modo que se puedan hacer combinaciones, y que varíen en colores (para evitar que los niños identifiquen el largo de la tira por su color)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2478853" y="386503"/>
            <a:ext cx="13330294" cy="1660166"/>
            <a:chOff x="0" y="133350"/>
            <a:chExt cx="17773726" cy="2213556"/>
          </a:xfrm>
        </p:grpSpPr>
        <p:sp>
          <p:nvSpPr>
            <p:cNvPr id="176" name="Google Shape;176;p17"/>
            <p:cNvSpPr txBox="1"/>
            <p:nvPr/>
          </p:nvSpPr>
          <p:spPr>
            <a:xfrm>
              <a:off x="0" y="133350"/>
              <a:ext cx="17773726" cy="1329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APRENDIZAJES ESPERADOS</a:t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3667327" y="1654408"/>
              <a:ext cx="10439071" cy="692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16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BE675"/>
                  </a:solidFill>
                  <a:latin typeface="Arial"/>
                  <a:ea typeface="Arial"/>
                  <a:cs typeface="Arial"/>
                  <a:sym typeface="Arial"/>
                </a:rPr>
                <a:t>MAGNITUDES Y MEDIDAS</a:t>
              </a:r>
              <a:endParaRPr/>
            </a:p>
          </p:txBody>
        </p:sp>
      </p:grpSp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244800">
            <a:off x="15101659" y="9121653"/>
            <a:ext cx="1517828" cy="16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6072" y="9779754"/>
            <a:ext cx="2613228" cy="57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37525">
            <a:off x="-7366" y="-155220"/>
            <a:ext cx="1379274" cy="13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464629">
            <a:off x="-698461" y="559499"/>
            <a:ext cx="1887953" cy="12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800185">
            <a:off x="17158422" y="7053432"/>
            <a:ext cx="1419015" cy="149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03840" y="2732718"/>
            <a:ext cx="437734" cy="3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66106" y="5216302"/>
            <a:ext cx="437734" cy="3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03840" y="7993650"/>
            <a:ext cx="437734" cy="3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11279644" y="2634661"/>
            <a:ext cx="6010338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Identifica varios eventos de su vida cotidiana y dice el orden en que ocurren.</a:t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10822707" y="5016620"/>
            <a:ext cx="6010338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 expresiones temporales y representaciones gráficas para explicar la sucesión de eventos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11279078" y="7846346"/>
            <a:ext cx="6010338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 unidades no convencionales para medir la capacidad con distintos propositos</a:t>
            </a:r>
            <a:endParaRPr b="1" sz="28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12578580" y="-324657"/>
            <a:ext cx="1931299" cy="697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12097642" y="2173246"/>
            <a:ext cx="2411032" cy="733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12474994" y="4905314"/>
            <a:ext cx="2411032" cy="73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322219" y="1944887"/>
            <a:ext cx="9126728" cy="827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 relación con la capacidad, promueva actividades que permitan a los niños ordenar y comparar recipientes (sean de forma similar o distinta) de mayor, menor o igual capacidad a partir del trasvasado. Las estimaciones pueden ser acerca de “¿A qué recipiente le cabrá más arena?”, “¿Cuántos vasos pequeños se necesitarán para llenar el vaso grande?”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 el caso del tiempo los niños identifican algunas regularidades en su vida cotidiana: “Cuando oscurece se acerca la hora de ir a dormir”, “Al llegar a la escuela, la maestra repartirá el desayuno”, etcétera. En la construcción de la noción de tiempo se busca propiciar la reflexión de los niños acerca de la sucesión de eventos; para eso es útil representarlos gráficamente con letreros o dibujos. Favorezca el uso de expresiones como: día, noche, mañana, tarde, antes, después, día, semana, mes; además de reflexionar acerca de “¿Qué sucede antes de…?”, “¿Qué ocurre después de…?”, “¿Qué sucede antes de… y después de…?”, entre otras.</a:t>
            </a:r>
            <a:endParaRPr sz="2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83" y="1353833"/>
            <a:ext cx="8430440" cy="74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7343" y="1416025"/>
            <a:ext cx="8557851" cy="759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4926941">
            <a:off x="7012561" y="9300964"/>
            <a:ext cx="965999" cy="166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11809">
            <a:off x="17398239" y="8304172"/>
            <a:ext cx="1029690" cy="11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488984">
            <a:off x="17251382" y="-220648"/>
            <a:ext cx="1334812" cy="135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8">
            <a:alphaModFix/>
          </a:blip>
          <a:srcRect b="38085" l="0" r="0" t="0"/>
          <a:stretch/>
        </p:blipFill>
        <p:spPr>
          <a:xfrm rot="5399999">
            <a:off x="-359602" y="2861278"/>
            <a:ext cx="1437885" cy="71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800185">
            <a:off x="4282494" y="-640957"/>
            <a:ext cx="1379814" cy="145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95792" y="5337672"/>
            <a:ext cx="3340605" cy="250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8700" y="4669421"/>
            <a:ext cx="3211373" cy="2881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18"/>
          <p:cNvGrpSpPr/>
          <p:nvPr/>
        </p:nvGrpSpPr>
        <p:grpSpPr>
          <a:xfrm>
            <a:off x="10227376" y="2080451"/>
            <a:ext cx="7317785" cy="3152468"/>
            <a:chOff x="0" y="123825"/>
            <a:chExt cx="9757047" cy="4203291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0" y="3855311"/>
              <a:ext cx="9757047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123825"/>
              <a:ext cx="9757047" cy="2428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FFFF"/>
                  </a:solidFill>
                  <a:latin typeface="Stardos Stencil"/>
                  <a:ea typeface="Stardos Stencil"/>
                  <a:cs typeface="Stardos Stencil"/>
                  <a:sym typeface="Stardos Stencil"/>
                </a:rPr>
                <a:t>MEDIDAS NO CONVENCIONALES</a:t>
              </a:r>
              <a:endParaRPr/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0" y="2843008"/>
              <a:ext cx="9757047" cy="641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1028700" y="2087595"/>
            <a:ext cx="7534566" cy="3217608"/>
            <a:chOff x="0" y="133351"/>
            <a:chExt cx="10046087" cy="4290143"/>
          </a:xfrm>
        </p:grpSpPr>
        <p:sp>
          <p:nvSpPr>
            <p:cNvPr id="211" name="Google Shape;211;p18"/>
            <p:cNvSpPr txBox="1"/>
            <p:nvPr/>
          </p:nvSpPr>
          <p:spPr>
            <a:xfrm>
              <a:off x="0" y="3942241"/>
              <a:ext cx="10046087" cy="481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0" y="133351"/>
              <a:ext cx="10046087" cy="2496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FFFF"/>
                  </a:solidFill>
                  <a:latin typeface="Stardos Stencil"/>
                  <a:ea typeface="Stardos Stencil"/>
                  <a:cs typeface="Stardos Stencil"/>
                  <a:sym typeface="Stardos Stencil"/>
                </a:rPr>
                <a:t>MEDIDAS CONVENCIONALES</a:t>
              </a:r>
              <a:endParaRPr/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0" y="2908028"/>
              <a:ext cx="10046087" cy="65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8"/>
          <p:cNvSpPr txBox="1"/>
          <p:nvPr/>
        </p:nvSpPr>
        <p:spPr>
          <a:xfrm>
            <a:off x="4301950" y="4166396"/>
            <a:ext cx="3964603" cy="311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Las medidas convencionales son aquellas que se hacen utilizando un patrón de medida aceptado y reconocido por la mayoría de las personas, a los cuales se les llama patrones estándar de medida.</a:t>
            </a:r>
            <a:endParaRPr/>
          </a:p>
        </p:txBody>
      </p:sp>
      <p:sp>
        <p:nvSpPr>
          <p:cNvPr id="215" name="Google Shape;215;p18"/>
          <p:cNvSpPr txBox="1"/>
          <p:nvPr/>
        </p:nvSpPr>
        <p:spPr>
          <a:xfrm>
            <a:off x="13558648" y="4166396"/>
            <a:ext cx="3986513" cy="311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Las medidas no convencionales son aquellas que no están en el sistema internacional de unidades y que se realizan sin usar los patrones aceptados por la mayoría de las personas, es decir, los patrones estándar de medición.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559285">
            <a:off x="593749" y="1436532"/>
            <a:ext cx="10174895" cy="832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466" y="1093894"/>
            <a:ext cx="9941461" cy="842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" y="1755490"/>
            <a:ext cx="8760784" cy="6570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9"/>
          <p:cNvGrpSpPr/>
          <p:nvPr/>
        </p:nvGrpSpPr>
        <p:grpSpPr>
          <a:xfrm>
            <a:off x="11393474" y="1156993"/>
            <a:ext cx="6515136" cy="3380870"/>
            <a:chOff x="0" y="88265"/>
            <a:chExt cx="8686847" cy="4507828"/>
          </a:xfrm>
        </p:grpSpPr>
        <p:sp>
          <p:nvSpPr>
            <p:cNvPr id="224" name="Google Shape;224;p19"/>
            <p:cNvSpPr txBox="1"/>
            <p:nvPr/>
          </p:nvSpPr>
          <p:spPr>
            <a:xfrm>
              <a:off x="78802" y="4190328"/>
              <a:ext cx="8529243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0" y="88265"/>
              <a:ext cx="8686847" cy="3369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>
                  <a:solidFill>
                    <a:srgbClr val="FBE675"/>
                  </a:solidFill>
                  <a:latin typeface="Arial"/>
                  <a:ea typeface="Arial"/>
                  <a:cs typeface="Arial"/>
                  <a:sym typeface="Arial"/>
                </a:rPr>
                <a:t>ACTIVIDAD DE MEDIDAS CONVENCIONALES</a:t>
              </a:r>
              <a:endParaRPr/>
            </a:p>
          </p:txBody>
        </p:sp>
      </p:grpSp>
      <p:sp>
        <p:nvSpPr>
          <p:cNvPr id="226" name="Google Shape;226;p19"/>
          <p:cNvSpPr txBox="1"/>
          <p:nvPr/>
        </p:nvSpPr>
        <p:spPr>
          <a:xfrm>
            <a:off x="11292529" y="4192303"/>
            <a:ext cx="6717025" cy="215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a) Elige que conviene usar como instrumento para comparar magnitudes y saber cual objeto mide mas o pesa mas.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3474" y="9483440"/>
            <a:ext cx="676320" cy="99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60984">
            <a:off x="17666256" y="-64773"/>
            <a:ext cx="686598" cy="68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-4855143">
            <a:off x="538650" y="-563748"/>
            <a:ext cx="980101" cy="168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559285">
            <a:off x="514327" y="865072"/>
            <a:ext cx="10200483" cy="83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94" y="1068755"/>
            <a:ext cx="9618496" cy="81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/>
          <p:cNvPicPr preferRelativeResize="0"/>
          <p:nvPr/>
        </p:nvPicPr>
        <p:blipFill rotWithShape="1">
          <a:blip r:embed="rId5">
            <a:alphaModFix/>
          </a:blip>
          <a:srcRect b="15769" l="13372" r="18310" t="18745"/>
          <a:stretch/>
        </p:blipFill>
        <p:spPr>
          <a:xfrm>
            <a:off x="13245744" y="6649983"/>
            <a:ext cx="2810597" cy="347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1515" y="1619679"/>
            <a:ext cx="8399424" cy="629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20"/>
          <p:cNvGrpSpPr/>
          <p:nvPr/>
        </p:nvGrpSpPr>
        <p:grpSpPr>
          <a:xfrm>
            <a:off x="11393474" y="2012834"/>
            <a:ext cx="6515101" cy="3380870"/>
            <a:chOff x="0" y="88265"/>
            <a:chExt cx="8686800" cy="4507828"/>
          </a:xfrm>
        </p:grpSpPr>
        <p:sp>
          <p:nvSpPr>
            <p:cNvPr id="239" name="Google Shape;239;p20"/>
            <p:cNvSpPr txBox="1"/>
            <p:nvPr/>
          </p:nvSpPr>
          <p:spPr>
            <a:xfrm>
              <a:off x="78802" y="4190328"/>
              <a:ext cx="8529243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0" y="88265"/>
              <a:ext cx="86868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CCA0F4"/>
                  </a:solidFill>
                  <a:latin typeface="Arial"/>
                  <a:ea typeface="Arial"/>
                  <a:cs typeface="Arial"/>
                  <a:sym typeface="Arial"/>
                </a:rPr>
                <a:t>ACTIVIDAD DE MEDIDAS NO CONVENCIONALES</a:t>
              </a:r>
              <a:endParaRPr sz="400"/>
            </a:p>
          </p:txBody>
        </p:sp>
      </p:grpSp>
      <p:sp>
        <p:nvSpPr>
          <p:cNvPr id="241" name="Google Shape;241;p20"/>
          <p:cNvSpPr txBox="1"/>
          <p:nvPr/>
        </p:nvSpPr>
        <p:spPr>
          <a:xfrm>
            <a:off x="11292529" y="4919357"/>
            <a:ext cx="6717025" cy="161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a) Escribe el nombre del objeto y la cantidad de veces utilizaste esa medida.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16200" y="-114300"/>
            <a:ext cx="1308167" cy="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63392" y="0"/>
            <a:ext cx="1058459" cy="93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53306" y="9423926"/>
            <a:ext cx="1251391" cy="95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207863">
            <a:off x="10905426" y="9545924"/>
            <a:ext cx="1147151" cy="70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