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2"/>
  </p:notesMasterIdLst>
  <p:sldIdLst>
    <p:sldId id="257" r:id="rId3"/>
    <p:sldId id="256" r:id="rId4"/>
    <p:sldId id="316" r:id="rId5"/>
    <p:sldId id="268" r:id="rId6"/>
    <p:sldId id="271" r:id="rId7"/>
    <p:sldId id="286" r:id="rId8"/>
    <p:sldId id="317" r:id="rId9"/>
    <p:sldId id="318" r:id="rId10"/>
    <p:sldId id="315" r:id="rId11"/>
  </p:sldIdLst>
  <p:sldSz cx="9144000" cy="5143500" type="screen16x9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atrick Hand" panose="020B0604020202020204" charset="0"/>
      <p:regular r:id="rId25"/>
    </p:embeddedFont>
    <p:embeddedFont>
      <p:font typeface="Proxima Nova Semibold" panose="020B0604020202020204" charset="0"/>
      <p:regular r:id="rId26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F64D71-898A-4834-BEA2-D7024B2AA765}">
  <a:tblStyle styleId="{04F64D71-898A-4834-BEA2-D7024B2AA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624" y="72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77cf0412cd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77cf0412cd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7" name="Google Shape;20077;g77cf0412cd_0_34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8" name="Google Shape;20078;g77cf0412cd_0_34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8" r:id="rId12"/>
    <p:sldLayoutId id="2147483669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63094" y="144999"/>
            <a:ext cx="4863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 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ESCUELA NORMAL DE EDUCACIÓN PREESCOLAR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Licenciatura en Educación preescolar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Ciclo escolar 2020 – 2021</a:t>
            </a:r>
          </a:p>
          <a:p>
            <a:pPr algn="ctr"/>
            <a:endParaRPr lang="es-MX" b="1" dirty="0"/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3" y="321980"/>
            <a:ext cx="1153717" cy="8578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8257" y="1356853"/>
            <a:ext cx="77527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Materia: </a:t>
            </a:r>
            <a:r>
              <a:rPr lang="es-MX" sz="1200" dirty="0">
                <a:latin typeface="Century Gothic" panose="020B0502020202020204" pitchFamily="34" charset="0"/>
              </a:rPr>
              <a:t>Forma, espacio y medida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Nombre del trabajo: </a:t>
            </a:r>
            <a:r>
              <a:rPr lang="es-MX" sz="1200" dirty="0">
                <a:latin typeface="Century Gothic" panose="020B0502020202020204" pitchFamily="34" charset="0"/>
              </a:rPr>
              <a:t>Aprendizajes esperados “magnitudes y medición”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Docente:</a:t>
            </a:r>
            <a:r>
              <a:rPr lang="es-MX" sz="1200" dirty="0">
                <a:latin typeface="Century Gothic" panose="020B0502020202020204" pitchFamily="34" charset="0"/>
              </a:rPr>
              <a:t> Oralia Gabriela Palmares Villarreal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Competencia de la unidad: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 </a:t>
            </a:r>
            <a:endParaRPr lang="es-MX" sz="12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 Equipo: 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Angélyca Pamela Rodríguez de la Peña. </a:t>
            </a:r>
            <a:r>
              <a:rPr lang="es-MX" sz="1200" b="1" dirty="0">
                <a:latin typeface="Century Gothic" panose="020B0502020202020204" pitchFamily="34" charset="0"/>
              </a:rPr>
              <a:t>#14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Jatziry Wendolyne Guillen Cabello. </a:t>
            </a:r>
            <a:r>
              <a:rPr lang="es-MX" sz="1200" b="1" dirty="0">
                <a:latin typeface="Century Gothic" panose="020B0502020202020204" pitchFamily="34" charset="0"/>
              </a:rPr>
              <a:t>#8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Melanie Yazmin Varela Jaramillo </a:t>
            </a:r>
            <a:r>
              <a:rPr lang="es-MX" sz="1200" b="1" dirty="0">
                <a:latin typeface="Century Gothic" panose="020B0502020202020204" pitchFamily="34" charset="0"/>
              </a:rPr>
              <a:t>#20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/>
            </a:r>
            <a:br>
              <a:rPr lang="es-MX" sz="1200" dirty="0">
                <a:latin typeface="Century Gothic" panose="020B0502020202020204" pitchFamily="34" charset="0"/>
              </a:rPr>
            </a:br>
            <a:r>
              <a:rPr lang="es-MX" sz="1200" b="1" dirty="0">
                <a:latin typeface="Century Gothic" panose="020B0502020202020204" pitchFamily="34" charset="0"/>
              </a:rPr>
              <a:t>Grado: </a:t>
            </a:r>
            <a:r>
              <a:rPr lang="es-MX" sz="1200" dirty="0">
                <a:latin typeface="Century Gothic" panose="020B0502020202020204" pitchFamily="34" charset="0"/>
              </a:rPr>
              <a:t>1 </a:t>
            </a:r>
            <a:r>
              <a:rPr lang="es-MX" sz="1200" b="1" dirty="0">
                <a:latin typeface="Century Gothic" panose="020B0502020202020204" pitchFamily="34" charset="0"/>
              </a:rPr>
              <a:t>Sección: </a:t>
            </a:r>
            <a:r>
              <a:rPr lang="es-MX" sz="1200" dirty="0">
                <a:latin typeface="Century Gothic" panose="020B0502020202020204" pitchFamily="34" charset="0"/>
              </a:rPr>
              <a:t>C  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2 de junio del 2021 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Saltillo, Coahuila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1312822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3089716" y="906106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Importancia de la resolución de problemas</a:t>
            </a:r>
            <a:endParaRPr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A86A53-8198-43B3-A187-CD3A69E06F42}"/>
              </a:ext>
            </a:extLst>
          </p:cNvPr>
          <p:cNvSpPr/>
          <p:nvPr/>
        </p:nvSpPr>
        <p:spPr>
          <a:xfrm>
            <a:off x="2445372" y="596164"/>
            <a:ext cx="4695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Patrick Hand" panose="020B0604020202020204" charset="0"/>
              </a:rPr>
              <a:t>Resolución de problemas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050E0B-3766-4D83-85A8-884908EBCFA1}"/>
              </a:ext>
            </a:extLst>
          </p:cNvPr>
          <p:cNvSpPr txBox="1"/>
          <p:nvPr/>
        </p:nvSpPr>
        <p:spPr>
          <a:xfrm>
            <a:off x="659422" y="1901201"/>
            <a:ext cx="7578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El pensamiento matemático es deductivo, desarrolla en el niño la capacidad para inferir resultados o conclusiones con base en condiciones y datos conocidos. Para su desarrollo es necesario que los alumnos realicen diversas actividades y resolver numerosas situaciones que representen un problema o un reto. En la búsqueda de solución se adquiere el conocimiento matemático implicado en dichas situaciones. En este proceso se posibilita también que los niños desarrollen formas de pensar para formular conjeturas y procedimientos. Esta perspectiva se basa en el planteamiento y la resolución de problemas también conocido como aprender resolviendo.</a:t>
            </a:r>
          </a:p>
        </p:txBody>
      </p:sp>
    </p:spTree>
    <p:extLst>
      <p:ext uri="{BB962C8B-B14F-4D97-AF65-F5344CB8AC3E}">
        <p14:creationId xmlns:p14="http://schemas.microsoft.com/office/powerpoint/2010/main" val="36117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52"/>
          <p:cNvGrpSpPr/>
          <p:nvPr/>
        </p:nvGrpSpPr>
        <p:grpSpPr>
          <a:xfrm>
            <a:off x="5691895" y="807561"/>
            <a:ext cx="2346215" cy="4114954"/>
            <a:chOff x="6093502" y="731375"/>
            <a:chExt cx="2104606" cy="3691204"/>
          </a:xfrm>
        </p:grpSpPr>
        <p:sp>
          <p:nvSpPr>
            <p:cNvPr id="123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52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1396" name="Google Shape;1396;p52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52"/>
          <p:cNvGrpSpPr/>
          <p:nvPr/>
        </p:nvGrpSpPr>
        <p:grpSpPr>
          <a:xfrm>
            <a:off x="4572447" y="555372"/>
            <a:ext cx="971068" cy="1282171"/>
            <a:chOff x="-5969450" y="12871025"/>
            <a:chExt cx="1275875" cy="1684850"/>
          </a:xfrm>
        </p:grpSpPr>
        <p:sp>
          <p:nvSpPr>
            <p:cNvPr id="1400" name="Google Shape;1400;p5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52">
            <a:hlinkClick r:id="" action="ppaction://noaction"/>
          </p:cNvPr>
          <p:cNvSpPr/>
          <p:nvPr/>
        </p:nvSpPr>
        <p:spPr>
          <a:xfrm>
            <a:off x="10868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1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5" name="Google Shape;1415;p52">
            <a:hlinkClick r:id="rId3" action="ppaction://hlinksldjump"/>
          </p:cNvPr>
          <p:cNvSpPr/>
          <p:nvPr/>
        </p:nvSpPr>
        <p:spPr>
          <a:xfrm>
            <a:off x="19515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2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6" name="Google Shape;1416;p52">
            <a:hlinkClick r:id="" action="ppaction://noaction"/>
          </p:cNvPr>
          <p:cNvSpPr/>
          <p:nvPr/>
        </p:nvSpPr>
        <p:spPr>
          <a:xfrm>
            <a:off x="28163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3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7" name="Google Shape;1417;p52">
            <a:hlinkClick r:id="" action="ppaction://noaction"/>
          </p:cNvPr>
          <p:cNvSpPr/>
          <p:nvPr/>
        </p:nvSpPr>
        <p:spPr>
          <a:xfrm>
            <a:off x="36810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4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8" name="Google Shape;1418;p5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1489;p55"/>
          <p:cNvSpPr txBox="1">
            <a:spLocks noGrp="1"/>
          </p:cNvSpPr>
          <p:nvPr>
            <p:ph type="title"/>
          </p:nvPr>
        </p:nvSpPr>
        <p:spPr>
          <a:xfrm>
            <a:off x="-164457" y="1393734"/>
            <a:ext cx="545218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Aprendizajes esperados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55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5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1" name="Google Shape;1501;p5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74" name="Google Shape;1139;p50"/>
          <p:cNvGrpSpPr/>
          <p:nvPr/>
        </p:nvGrpSpPr>
        <p:grpSpPr>
          <a:xfrm rot="1620753">
            <a:off x="-173146" y="3603298"/>
            <a:ext cx="1370107" cy="1422839"/>
            <a:chOff x="6414475" y="2335775"/>
            <a:chExt cx="958950" cy="1331075"/>
          </a:xfrm>
        </p:grpSpPr>
        <p:sp>
          <p:nvSpPr>
            <p:cNvPr id="175" name="Google Shape;1140;p50"/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41;p50"/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42;p50"/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43;p50"/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44;p50"/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45;p50"/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46;p50"/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47;p50"/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48;p50"/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49;p50"/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50;p50"/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51;p50"/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52;p50"/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53;p50"/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54;p50"/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55;p50"/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56;p50"/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57;p50"/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58;p50"/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59;p50"/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60;p50"/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61;p50"/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3829;p80"/>
          <p:cNvGrpSpPr/>
          <p:nvPr/>
        </p:nvGrpSpPr>
        <p:grpSpPr>
          <a:xfrm>
            <a:off x="7850395" y="1876211"/>
            <a:ext cx="1262024" cy="2452604"/>
            <a:chOff x="-2564875" y="6298728"/>
            <a:chExt cx="783725" cy="1818034"/>
          </a:xfrm>
        </p:grpSpPr>
        <p:sp>
          <p:nvSpPr>
            <p:cNvPr id="199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8F705-A58A-4588-9859-D79A5593838A}"/>
              </a:ext>
            </a:extLst>
          </p:cNvPr>
          <p:cNvSpPr txBox="1"/>
          <p:nvPr/>
        </p:nvSpPr>
        <p:spPr>
          <a:xfrm>
            <a:off x="569028" y="1449484"/>
            <a:ext cx="7598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Identifica la longitud de varios objetos a través de la comparación directa o mediante el uso de un intermediario. Logra identificar a través de la verificación </a:t>
            </a:r>
            <a:r>
              <a:rPr lang="es-MX" sz="1200">
                <a:latin typeface="Century Gothic" panose="020B0502020202020204" pitchFamily="34" charset="0"/>
              </a:rPr>
              <a:t>que objetos </a:t>
            </a:r>
            <a:r>
              <a:rPr lang="es-MX" sz="1200" dirty="0">
                <a:latin typeface="Century Gothic" panose="020B0502020202020204" pitchFamily="34" charset="0"/>
              </a:rPr>
              <a:t>comparte o no la misma longitud.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Compara distancias mediante el uso de un intermediario. Se ayuda del metro, de un listón o bien de una persona para medir las distancias.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Mide objetos o distancias mediante el uso de unidades no convencionales. Usualmente podemos medir “4 pasos” a la puerta, pero llevando un conteo y medición de las distancias.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Usa expresiones temporales y representaciones gráficas para explicar la sucesión de eventos. Lo común es que los niños logren identificar que pasó primero en el día, y </a:t>
            </a:r>
            <a:r>
              <a:rPr lang="es-MX" sz="1200" dirty="0" err="1">
                <a:latin typeface="Century Gothic" panose="020B0502020202020204" pitchFamily="34" charset="0"/>
              </a:rPr>
              <a:t>cimo</a:t>
            </a:r>
            <a:r>
              <a:rPr lang="es-MX" sz="1200" dirty="0">
                <a:latin typeface="Century Gothic" panose="020B0502020202020204" pitchFamily="34" charset="0"/>
              </a:rPr>
              <a:t> fueron las demás actividades, llevando un orden.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Usa unidades no convencionales para medir la capacidad con distintos propósitos. La medida utilizada puede ser 4 tazas en un bote grande, o bien saber que puede medir con objetos otros objetos.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Identifica varios eventos de su vida cotidiana y dice el orden en que ocurren. Esto puede ser desde que actividades realiza durante su día, o bien puede marcarlo en un calendario para saber su cumpleaños, meses, días.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5D0864-2D2A-478A-9F43-C9BE6690B636}"/>
              </a:ext>
            </a:extLst>
          </p:cNvPr>
          <p:cNvSpPr/>
          <p:nvPr/>
        </p:nvSpPr>
        <p:spPr>
          <a:xfrm>
            <a:off x="2445372" y="596164"/>
            <a:ext cx="4507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Patrick Hand" panose="020B0604020202020204" charset="0"/>
              </a:rPr>
              <a:t>Aprendizajes esperados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0"/>
          <p:cNvSpPr txBox="1">
            <a:spLocks noGrp="1"/>
          </p:cNvSpPr>
          <p:nvPr>
            <p:ph type="title"/>
          </p:nvPr>
        </p:nvSpPr>
        <p:spPr>
          <a:xfrm>
            <a:off x="573985" y="1008128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</a:t>
            </a:r>
            <a:endParaRPr dirty="0"/>
          </a:p>
        </p:txBody>
      </p:sp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70"/>
          <p:cNvGrpSpPr/>
          <p:nvPr/>
        </p:nvGrpSpPr>
        <p:grpSpPr>
          <a:xfrm>
            <a:off x="5675286" y="816120"/>
            <a:ext cx="2379432" cy="4103650"/>
            <a:chOff x="6093972" y="739900"/>
            <a:chExt cx="2135361" cy="3682716"/>
          </a:xfrm>
        </p:grpSpPr>
        <p:sp>
          <p:nvSpPr>
            <p:cNvPr id="2429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70">
            <a:hlinkClick r:id="" action="ppaction://noaction"/>
          </p:cNvPr>
          <p:cNvSpPr/>
          <p:nvPr/>
        </p:nvSpPr>
        <p:spPr>
          <a:xfrm>
            <a:off x="10868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1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7" name="Google Shape;2587;p70">
            <a:hlinkClick r:id="" action="ppaction://noaction"/>
          </p:cNvPr>
          <p:cNvSpPr/>
          <p:nvPr/>
        </p:nvSpPr>
        <p:spPr>
          <a:xfrm>
            <a:off x="19515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2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8" name="Google Shape;2588;p70">
            <a:hlinkClick r:id="" action="ppaction://noaction"/>
          </p:cNvPr>
          <p:cNvSpPr/>
          <p:nvPr/>
        </p:nvSpPr>
        <p:spPr>
          <a:xfrm>
            <a:off x="28163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3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9" name="Google Shape;2589;p70">
            <a:hlinkClick r:id="" action="ppaction://noaction"/>
          </p:cNvPr>
          <p:cNvSpPr/>
          <p:nvPr/>
        </p:nvSpPr>
        <p:spPr>
          <a:xfrm>
            <a:off x="36810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4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4440839" y="731398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as De Longitud Capacidad Y Peso Para Niños Pdf - Hay Ni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/>
          <a:stretch/>
        </p:blipFill>
        <p:spPr bwMode="auto">
          <a:xfrm>
            <a:off x="1769807" y="1553425"/>
            <a:ext cx="4955458" cy="32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99303" y="85763"/>
            <a:ext cx="4925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Medidas no convencionales</a:t>
            </a:r>
          </a:p>
          <a:p>
            <a:r>
              <a:rPr lang="es-MX" sz="1200" dirty="0" smtClean="0">
                <a:latin typeface="Century Gothic" panose="020B0502020202020204" pitchFamily="34" charset="0"/>
              </a:rPr>
              <a:t>Busca </a:t>
            </a:r>
            <a:r>
              <a:rPr lang="es-MX" sz="1200" dirty="0">
                <a:latin typeface="Century Gothic" panose="020B0502020202020204" pitchFamily="34" charset="0"/>
              </a:rPr>
              <a:t>a tu alrededor los siguientes y mídelos con: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Dibujo 1: </a:t>
            </a:r>
            <a:r>
              <a:rPr lang="es-MX" sz="1200" dirty="0">
                <a:latin typeface="Century Gothic" panose="020B0502020202020204" pitchFamily="34" charset="0"/>
              </a:rPr>
              <a:t>Borradores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Dibujo 2: </a:t>
            </a:r>
            <a:r>
              <a:rPr lang="es-MX" sz="1200" dirty="0">
                <a:latin typeface="Century Gothic" panose="020B0502020202020204" pitchFamily="34" charset="0"/>
              </a:rPr>
              <a:t>Lápices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Dibujo 3: </a:t>
            </a:r>
            <a:r>
              <a:rPr lang="es-MX" sz="1200" dirty="0">
                <a:latin typeface="Century Gothic" panose="020B0502020202020204" pitchFamily="34" charset="0"/>
              </a:rPr>
              <a:t>Sacapuntas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Dibujo 4: </a:t>
            </a:r>
            <a:r>
              <a:rPr lang="es-MX" sz="1200" dirty="0">
                <a:latin typeface="Century Gothic" panose="020B0502020202020204" pitchFamily="34" charset="0"/>
              </a:rPr>
              <a:t>Colores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Dibujo 5: </a:t>
            </a:r>
            <a:r>
              <a:rPr lang="es-MX" sz="1200" dirty="0">
                <a:latin typeface="Century Gothic" panose="020B0502020202020204" pitchFamily="34" charset="0"/>
              </a:rPr>
              <a:t>Con tus dedos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Dibujo 6: </a:t>
            </a:r>
            <a:r>
              <a:rPr lang="es-MX" sz="1200" dirty="0">
                <a:latin typeface="Century Gothic" panose="020B0502020202020204" pitchFamily="34" charset="0"/>
              </a:rPr>
              <a:t>Con la mano </a:t>
            </a:r>
          </a:p>
        </p:txBody>
      </p:sp>
      <p:grpSp>
        <p:nvGrpSpPr>
          <p:cNvPr id="63" name="Google Shape;3616;p80"/>
          <p:cNvGrpSpPr/>
          <p:nvPr/>
        </p:nvGrpSpPr>
        <p:grpSpPr>
          <a:xfrm>
            <a:off x="94881" y="3215148"/>
            <a:ext cx="1143983" cy="1202533"/>
            <a:chOff x="6449700" y="4408088"/>
            <a:chExt cx="656575" cy="667050"/>
          </a:xfrm>
        </p:grpSpPr>
        <p:sp>
          <p:nvSpPr>
            <p:cNvPr id="64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" name="Picture 10" descr="Niño en clase levantando la mano para re... | Premium Vector #Freepik  #vector #escuela #personas #libro #m… | Kids clipart, Drawing for kids,  Creative clips clip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85" r="99681">
                        <a14:foregroundMark x1="50160" y1="11661" x2="48882" y2="6550"/>
                        <a14:foregroundMark x1="31949" y1="26997" x2="43291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2" y="2089397"/>
            <a:ext cx="2471123" cy="2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9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7677" y="424122"/>
            <a:ext cx="385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Medidas convencionales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entury Gothic" panose="020B0502020202020204" pitchFamily="34" charset="0"/>
              </a:rPr>
              <a:t>Selecciona </a:t>
            </a:r>
            <a:r>
              <a:rPr lang="es-MX" sz="1200" dirty="0">
                <a:latin typeface="Century Gothic" panose="020B0502020202020204" pitchFamily="34" charset="0"/>
              </a:rPr>
              <a:t>un objeto, recórtalo y mídelo con la regla para conocer su longitud. Después anótala en el recuadro azul.</a:t>
            </a:r>
          </a:p>
        </p:txBody>
      </p:sp>
      <p:pic>
        <p:nvPicPr>
          <p:cNvPr id="2054" name="Picture 6" descr="LONGITUD, CAPACIDAD Y PESO | Fichas de matematicas, Actividades de  medición, Matematicas fac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54487" r="19870" b="9878"/>
          <a:stretch/>
        </p:blipFill>
        <p:spPr bwMode="auto">
          <a:xfrm>
            <a:off x="763612" y="1377402"/>
            <a:ext cx="568304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NGITUD, CAPACIDAD Y PESO | Fichas de matematicas, Actividades de  medición, Matematicas fac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0" t="13667" b="9546"/>
          <a:stretch/>
        </p:blipFill>
        <p:spPr bwMode="auto">
          <a:xfrm>
            <a:off x="6892412" y="1111043"/>
            <a:ext cx="1494503" cy="32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bujo niños midiendo: vectores, gráficos, imágenes vectoriales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2" r="98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1" y="2901403"/>
            <a:ext cx="1895853" cy="22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3597;p80"/>
          <p:cNvGrpSpPr/>
          <p:nvPr/>
        </p:nvGrpSpPr>
        <p:grpSpPr>
          <a:xfrm rot="20087605">
            <a:off x="4511693" y="3852242"/>
            <a:ext cx="993340" cy="297407"/>
            <a:chOff x="5210025" y="4740413"/>
            <a:chExt cx="1063875" cy="318525"/>
          </a:xfrm>
        </p:grpSpPr>
        <p:sp>
          <p:nvSpPr>
            <p:cNvPr id="12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524;p80"/>
          <p:cNvGrpSpPr/>
          <p:nvPr/>
        </p:nvGrpSpPr>
        <p:grpSpPr>
          <a:xfrm>
            <a:off x="3714476" y="3208636"/>
            <a:ext cx="1348800" cy="587694"/>
            <a:chOff x="853575" y="4182525"/>
            <a:chExt cx="1444575" cy="629425"/>
          </a:xfrm>
        </p:grpSpPr>
        <p:sp>
          <p:nvSpPr>
            <p:cNvPr id="31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680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0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0" name="Google Shape;20080;p9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499</Words>
  <Application>Microsoft Office PowerPoint</Application>
  <PresentationFormat>Presentación en pantalla (16:9)</PresentationFormat>
  <Paragraphs>46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Proxima Nova</vt:lpstr>
      <vt:lpstr>Lato</vt:lpstr>
      <vt:lpstr>Arial</vt:lpstr>
      <vt:lpstr>Roboto Condensed Light</vt:lpstr>
      <vt:lpstr>Century Gothic</vt:lpstr>
      <vt:lpstr>Patrick Hand</vt:lpstr>
      <vt:lpstr>Proxima Nova Semibold</vt:lpstr>
      <vt:lpstr>End of Course Jeopardy by Slidesgo</vt:lpstr>
      <vt:lpstr>Slidesgo Final Pages</vt:lpstr>
      <vt:lpstr>Presentación de PowerPoint</vt:lpstr>
      <vt:lpstr>Importancia de la resolución de problemas</vt:lpstr>
      <vt:lpstr>Presentación de PowerPoint</vt:lpstr>
      <vt:lpstr>Aprendizajes esperados</vt:lpstr>
      <vt:lpstr>Presentación de PowerPoint</vt:lpstr>
      <vt:lpstr>Actividades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10</cp:revision>
  <dcterms:modified xsi:type="dcterms:W3CDTF">2021-06-03T22:15:56Z</dcterms:modified>
</cp:coreProperties>
</file>