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6858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8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122363"/>
            <a:ext cx="58293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3602038"/>
            <a:ext cx="5143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C97CA-F70D-4A80-9841-1D3A72E474AB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F5BE-CFFB-4336-A8D6-EA984601E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8096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C97CA-F70D-4A80-9841-1D3A72E474AB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F5BE-CFFB-4336-A8D6-EA984601E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5263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50544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C97CA-F70D-4A80-9841-1D3A72E474AB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F5BE-CFFB-4336-A8D6-EA984601E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2700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C97CA-F70D-4A80-9841-1D3A72E474AB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F5BE-CFFB-4336-A8D6-EA984601E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1286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709740"/>
            <a:ext cx="59150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4589465"/>
            <a:ext cx="59150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C97CA-F70D-4A80-9841-1D3A72E474AB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F5BE-CFFB-4336-A8D6-EA984601E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8875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825625"/>
            <a:ext cx="291465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825625"/>
            <a:ext cx="291465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C97CA-F70D-4A80-9841-1D3A72E474AB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F5BE-CFFB-4336-A8D6-EA984601E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5028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65127"/>
            <a:ext cx="59150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681163"/>
            <a:ext cx="290125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2505075"/>
            <a:ext cx="2901255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681163"/>
            <a:ext cx="2915543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2505075"/>
            <a:ext cx="2915543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C97CA-F70D-4A80-9841-1D3A72E474AB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F5BE-CFFB-4336-A8D6-EA984601E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5966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C97CA-F70D-4A80-9841-1D3A72E474AB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F5BE-CFFB-4336-A8D6-EA984601E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2396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C97CA-F70D-4A80-9841-1D3A72E474AB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F5BE-CFFB-4336-A8D6-EA984601E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3977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987427"/>
            <a:ext cx="347186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C97CA-F70D-4A80-9841-1D3A72E474AB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F5BE-CFFB-4336-A8D6-EA984601E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783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987427"/>
            <a:ext cx="3471863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C97CA-F70D-4A80-9841-1D3A72E474AB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F5BE-CFFB-4336-A8D6-EA984601E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4250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C97CA-F70D-4A80-9841-1D3A72E474AB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4F5BE-CFFB-4336-A8D6-EA984601E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3543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qNGNrYP03MY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751A0D77-E9C9-4634-96EE-78D07D434298}"/>
              </a:ext>
            </a:extLst>
          </p:cNvPr>
          <p:cNvSpPr/>
          <p:nvPr/>
        </p:nvSpPr>
        <p:spPr>
          <a:xfrm>
            <a:off x="0" y="48536"/>
            <a:ext cx="6858000" cy="357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563"/>
              </a:spcAft>
            </a:pPr>
            <a:r>
              <a:rPr lang="es-ES_tradnl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 descr="http://187.160.244.18/sistema/Data/tareas/enep-00041/_Logos/escudo.jpg">
            <a:extLst>
              <a:ext uri="{FF2B5EF4-FFF2-40B4-BE49-F238E27FC236}">
                <a16:creationId xmlns:a16="http://schemas.microsoft.com/office/drawing/2014/main" id="{CD9325E7-B233-414D-B6AF-D8716E89A71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209" y="405750"/>
            <a:ext cx="1543582" cy="108727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F95898B-BB57-4DC6-B5F3-832299F6C47C}"/>
              </a:ext>
            </a:extLst>
          </p:cNvPr>
          <p:cNvSpPr/>
          <p:nvPr/>
        </p:nvSpPr>
        <p:spPr>
          <a:xfrm>
            <a:off x="0" y="1493023"/>
            <a:ext cx="6857999" cy="1082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563"/>
              </a:spcAft>
            </a:pPr>
            <a:r>
              <a:rPr lang="es-ES_tradnl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 </a:t>
            </a:r>
            <a:endParaRPr lang="es-MX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s-ES_tradnl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Materia: </a:t>
            </a:r>
            <a:r>
              <a:rPr lang="es-ES_tradnl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Creación literaria  </a:t>
            </a:r>
            <a:endParaRPr lang="es-MX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563"/>
              </a:spcAft>
            </a:pPr>
            <a:r>
              <a:rPr lang="es-ES_tradnl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Maestro: </a:t>
            </a:r>
            <a:r>
              <a:rPr lang="es-ES_tradnl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Silvia Banda Servín </a:t>
            </a:r>
            <a:endParaRPr lang="es-MX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563"/>
              </a:spcAft>
            </a:pPr>
            <a:r>
              <a:rPr lang="es-ES_tradnl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aprendizaje 2: </a:t>
            </a:r>
            <a:r>
              <a:rPr lang="es-MX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Multimodalidad en los textos literarios</a:t>
            </a:r>
            <a:endParaRPr lang="es-MX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9824EEF9-8128-4765-9C13-F19F37EB504C}"/>
              </a:ext>
            </a:extLst>
          </p:cNvPr>
          <p:cNvSpPr/>
          <p:nvPr/>
        </p:nvSpPr>
        <p:spPr>
          <a:xfrm>
            <a:off x="-1" y="2575050"/>
            <a:ext cx="6858000" cy="3771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s-ES_tradnl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Competencias de la unidad de aprendizaje: </a:t>
            </a:r>
            <a:endParaRPr lang="es-MX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92881" indent="-192881" algn="ctr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s-E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Detecta los procesos de aprendizaje de sus alumnos para favorecer su desarrollo cognitivo y socioemocional.</a:t>
            </a:r>
            <a:endParaRPr lang="es-MX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92881" indent="-192881" algn="ctr">
              <a:lnSpc>
                <a:spcPct val="115000"/>
              </a:lnSpc>
              <a:spcAft>
                <a:spcPts val="563"/>
              </a:spcAft>
              <a:buFont typeface="Symbol" panose="05050102010706020507" pitchFamily="18" charset="2"/>
              <a:buChar char=""/>
            </a:pPr>
            <a:r>
              <a:rPr lang="es-E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 recursos de la investigación educativa para enriquecer su práctica profesional expresando su interés por el conocimiento, la ciencia y la mejora de la educación.</a:t>
            </a:r>
          </a:p>
          <a:p>
            <a:pPr marL="192881" indent="-192881" algn="ctr">
              <a:lnSpc>
                <a:spcPct val="115000"/>
              </a:lnSpc>
              <a:spcAft>
                <a:spcPts val="563"/>
              </a:spcAft>
              <a:buFont typeface="Symbol" panose="05050102010706020507" pitchFamily="18" charset="2"/>
              <a:buChar char=""/>
            </a:pPr>
            <a:r>
              <a:rPr lang="es-MX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Actúa de manera ética ante la diversidad de situaciones que se presentan en la práctica profesional.</a:t>
            </a:r>
          </a:p>
          <a:p>
            <a:pPr algn="ctr">
              <a:spcBef>
                <a:spcPts val="211"/>
              </a:spcBef>
              <a:spcAft>
                <a:spcPts val="211"/>
              </a:spcAft>
            </a:pPr>
            <a:r>
              <a:rPr lang="es-MX" sz="1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EVIDENCIA SEGUNDA UNIDAD</a:t>
            </a:r>
          </a:p>
          <a:p>
            <a:pPr algn="ctr">
              <a:spcBef>
                <a:spcPts val="211"/>
              </a:spcBef>
              <a:spcAft>
                <a:spcPts val="211"/>
              </a:spcAft>
            </a:pPr>
            <a:endParaRPr lang="es-MX" sz="12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211"/>
              </a:spcBef>
              <a:spcAft>
                <a:spcPts val="211"/>
              </a:spcAft>
            </a:pPr>
            <a:r>
              <a:rPr lang="es-ES_tradnl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Alumnas: </a:t>
            </a:r>
            <a:br>
              <a:rPr lang="es-ES_tradnl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i-FI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Midori Karely Arias Sosa, #1</a:t>
            </a:r>
            <a:br>
              <a:rPr lang="es-ES_tradnl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María José Palacios López, #13</a:t>
            </a:r>
            <a:br>
              <a:rPr lang="es-ES_tradnl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_tradnl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Yazmin </a:t>
            </a:r>
            <a:r>
              <a:rPr lang="es-ES_tradnl" sz="12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Tellez</a:t>
            </a:r>
            <a:r>
              <a:rPr lang="es-ES_tradnl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Fuentes, #20</a:t>
            </a:r>
            <a:endParaRPr lang="es-MX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563"/>
              </a:spcAft>
            </a:pPr>
            <a:r>
              <a:rPr lang="es-ES_tradnl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Sexto semestre Sección A</a:t>
            </a:r>
          </a:p>
          <a:p>
            <a:pPr>
              <a:lnSpc>
                <a:spcPct val="115000"/>
              </a:lnSpc>
              <a:spcAft>
                <a:spcPts val="563"/>
              </a:spcAft>
            </a:pPr>
            <a:r>
              <a:rPr lang="es-ES_tradnl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Saltillo, Coahuila</a:t>
            </a:r>
          </a:p>
          <a:p>
            <a:pPr algn="r">
              <a:lnSpc>
                <a:spcPct val="115000"/>
              </a:lnSpc>
              <a:spcAft>
                <a:spcPts val="563"/>
              </a:spcAft>
            </a:pPr>
            <a:r>
              <a:rPr lang="es-ES_tradnl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 de mayo de 2020</a:t>
            </a:r>
            <a:endParaRPr lang="es-MX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332607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0913E825-5593-4E42-8CDC-4CD404E265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DAF552E6-993A-4DA8-B2E0-60C4A3B85724}"/>
              </a:ext>
            </a:extLst>
          </p:cNvPr>
          <p:cNvSpPr/>
          <p:nvPr/>
        </p:nvSpPr>
        <p:spPr>
          <a:xfrm>
            <a:off x="0" y="331304"/>
            <a:ext cx="6857999" cy="106017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ENLACE AL VIDEO:</a:t>
            </a:r>
          </a:p>
          <a:p>
            <a:pPr algn="ctr"/>
            <a:r>
              <a:rPr lang="es-MX" dirty="0">
                <a:hlinkClick r:id="rId3"/>
              </a:rPr>
              <a:t>https://youtu.be/qNGNrYP03MY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51864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13AA165B-1973-4CE9-A73C-148BA05780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858000" cy="2010693"/>
          </a:xfrm>
          <a:prstGeom prst="rect">
            <a:avLst/>
          </a:prstGeom>
        </p:spPr>
      </p:pic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60FDF068-24F9-40C7-A3C0-EA4D431401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044925"/>
              </p:ext>
            </p:extLst>
          </p:nvPr>
        </p:nvGraphicFramePr>
        <p:xfrm>
          <a:off x="0" y="1563757"/>
          <a:ext cx="6857998" cy="532941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323454">
                  <a:extLst>
                    <a:ext uri="{9D8B030D-6E8A-4147-A177-3AD203B41FA5}">
                      <a16:colId xmlns:a16="http://schemas.microsoft.com/office/drawing/2014/main" val="411897368"/>
                    </a:ext>
                  </a:extLst>
                </a:gridCol>
                <a:gridCol w="440188">
                  <a:extLst>
                    <a:ext uri="{9D8B030D-6E8A-4147-A177-3AD203B41FA5}">
                      <a16:colId xmlns:a16="http://schemas.microsoft.com/office/drawing/2014/main" val="2993763839"/>
                    </a:ext>
                  </a:extLst>
                </a:gridCol>
                <a:gridCol w="440188">
                  <a:extLst>
                    <a:ext uri="{9D8B030D-6E8A-4147-A177-3AD203B41FA5}">
                      <a16:colId xmlns:a16="http://schemas.microsoft.com/office/drawing/2014/main" val="689385547"/>
                    </a:ext>
                  </a:extLst>
                </a:gridCol>
                <a:gridCol w="353889">
                  <a:extLst>
                    <a:ext uri="{9D8B030D-6E8A-4147-A177-3AD203B41FA5}">
                      <a16:colId xmlns:a16="http://schemas.microsoft.com/office/drawing/2014/main" val="1976973135"/>
                    </a:ext>
                  </a:extLst>
                </a:gridCol>
                <a:gridCol w="1760133">
                  <a:extLst>
                    <a:ext uri="{9D8B030D-6E8A-4147-A177-3AD203B41FA5}">
                      <a16:colId xmlns:a16="http://schemas.microsoft.com/office/drawing/2014/main" val="2974042137"/>
                    </a:ext>
                  </a:extLst>
                </a:gridCol>
                <a:gridCol w="540146">
                  <a:extLst>
                    <a:ext uri="{9D8B030D-6E8A-4147-A177-3AD203B41FA5}">
                      <a16:colId xmlns:a16="http://schemas.microsoft.com/office/drawing/2014/main" val="509082930"/>
                    </a:ext>
                  </a:extLst>
                </a:gridCol>
              </a:tblGrid>
              <a:tr h="4803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                             INDICADORES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LO TIENE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NO LO TIENE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PTS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OBSERVACIONES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TOTAL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1521054"/>
                  </a:ext>
                </a:extLst>
              </a:tr>
              <a:tr h="175757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                                  TEXTO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011952"/>
                  </a:ext>
                </a:extLst>
              </a:tr>
              <a:tr h="3487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1. Posee un título  creativo, llamativo y está relacionado al  cuento.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5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877015"/>
                  </a:ext>
                </a:extLst>
              </a:tr>
              <a:tr h="3624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 2. Contiene  variedad de personajes a parte del principal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(antagonista, secundarios  e incidentales).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6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5292417"/>
                  </a:ext>
                </a:extLst>
              </a:tr>
              <a:tr h="3624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3. Presenta el cuento a partir de un  planteamiento, desarrollo y desenlace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9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220772"/>
                  </a:ext>
                </a:extLst>
              </a:tr>
              <a:tr h="3624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4. Se identifica fácilmente el problema o conflicto  que los personajes enfrentan.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5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2198366"/>
                  </a:ext>
                </a:extLst>
              </a:tr>
              <a:tr h="3624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5. Se observa la secuencia lógica de las acciones en la trama de la historia.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5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9061275"/>
                  </a:ext>
                </a:extLst>
              </a:tr>
              <a:tr h="3487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 6. Maneja algunos marcadores temporales  en la narración.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5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1926443"/>
                  </a:ext>
                </a:extLst>
              </a:tr>
              <a:tr h="3624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7. Se aprecian muchos detalles creativos y/o descripciones que contribuyen al disfrute de la historia.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15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2066002"/>
                  </a:ext>
                </a:extLst>
              </a:tr>
              <a:tr h="175757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>
                          <a:effectLst/>
                        </a:rPr>
                        <a:t>                               VIDEO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907733"/>
                  </a:ext>
                </a:extLst>
              </a:tr>
              <a:tr h="1757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8. Hay nitidez  en las imágenes presentadas en el video 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5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755417"/>
                  </a:ext>
                </a:extLst>
              </a:tr>
              <a:tr h="3624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9. Utiliza recursos materiales o didácticos para presentar la historia (marioneta, imágenes, títeres, etc.)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20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3085973"/>
                  </a:ext>
                </a:extLst>
              </a:tr>
              <a:tr h="1757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10. Emplea música de fondo para recrear la historia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5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4693517"/>
                  </a:ext>
                </a:extLst>
              </a:tr>
              <a:tr h="3624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11. Hace diferentes modulaciones de voz según el personaje que aparece.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5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251875"/>
                  </a:ext>
                </a:extLst>
              </a:tr>
              <a:tr h="1757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12. Maneja un volumen de voz durante toda la narración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5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6022751"/>
                  </a:ext>
                </a:extLst>
              </a:tr>
              <a:tr h="1757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13. Presenta un video editado (sin cortes)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5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9115741"/>
                  </a:ext>
                </a:extLst>
              </a:tr>
              <a:tr h="3487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14. Respeta el tiempo establecido de máximo de 15 minutos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5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1127787"/>
                  </a:ext>
                </a:extLst>
              </a:tr>
              <a:tr h="1757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TOTAL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100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72125" algn="l"/>
                        </a:tabLs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7" marR="539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383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95449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334</Words>
  <Application>Microsoft Office PowerPoint</Application>
  <PresentationFormat>Personalizado</PresentationFormat>
  <Paragraphs>116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Yazmin Fuentes</dc:creator>
  <cp:lastModifiedBy>Yazmin Fuentes</cp:lastModifiedBy>
  <cp:revision>3</cp:revision>
  <dcterms:created xsi:type="dcterms:W3CDTF">2021-05-29T18:19:17Z</dcterms:created>
  <dcterms:modified xsi:type="dcterms:W3CDTF">2021-05-29T19:23:25Z</dcterms:modified>
</cp:coreProperties>
</file>