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46" d="100"/>
          <a:sy n="46" d="100"/>
        </p:scale>
        <p:origin x="1656"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0F8B9FDC-9BEB-4264-A652-83D8B0DAAEB5}" type="datetimeFigureOut">
              <a:rPr lang="es-MX" smtClean="0"/>
              <a:t>09/06/2021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406791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F8B9FDC-9BEB-4264-A652-83D8B0DAAEB5}" type="datetimeFigureOut">
              <a:rPr lang="es-MX" smtClean="0"/>
              <a:t>09/06/2021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234823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F8B9FDC-9BEB-4264-A652-83D8B0DAAEB5}" type="datetimeFigureOut">
              <a:rPr lang="es-MX" smtClean="0"/>
              <a:t>09/06/2021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3518238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F8B9FDC-9BEB-4264-A652-83D8B0DAAEB5}" type="datetimeFigureOut">
              <a:rPr lang="es-MX" smtClean="0"/>
              <a:t>09/06/2021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263640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F8B9FDC-9BEB-4264-A652-83D8B0DAAEB5}" type="datetimeFigureOut">
              <a:rPr lang="es-MX" smtClean="0"/>
              <a:t>09/06/2021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364380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0F8B9FDC-9BEB-4264-A652-83D8B0DAAEB5}" type="datetimeFigureOut">
              <a:rPr lang="es-MX" smtClean="0"/>
              <a:t>09/06/2021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230004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0F8B9FDC-9BEB-4264-A652-83D8B0DAAEB5}" type="datetimeFigureOut">
              <a:rPr lang="es-MX" smtClean="0"/>
              <a:t>09/06/2021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163067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0F8B9FDC-9BEB-4264-A652-83D8B0DAAEB5}" type="datetimeFigureOut">
              <a:rPr lang="es-MX" smtClean="0"/>
              <a:t>09/06/2021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110437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F8B9FDC-9BEB-4264-A652-83D8B0DAAEB5}" type="datetimeFigureOut">
              <a:rPr lang="es-MX" smtClean="0"/>
              <a:t>09/06/2021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302341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F8B9FDC-9BEB-4264-A652-83D8B0DAAEB5}" type="datetimeFigureOut">
              <a:rPr lang="es-MX" smtClean="0"/>
              <a:t>09/06/2021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328046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F8B9FDC-9BEB-4264-A652-83D8B0DAAEB5}" type="datetimeFigureOut">
              <a:rPr lang="es-MX" smtClean="0"/>
              <a:t>09/06/2021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1DC2D4-21E4-4644-9AD8-87D736FC0A20}" type="slidenum">
              <a:rPr lang="es-MX" smtClean="0"/>
              <a:t>‹Nº›</a:t>
            </a:fld>
            <a:endParaRPr lang="es-MX"/>
          </a:p>
        </p:txBody>
      </p:sp>
    </p:spTree>
    <p:extLst>
      <p:ext uri="{BB962C8B-B14F-4D97-AF65-F5344CB8AC3E}">
        <p14:creationId xmlns:p14="http://schemas.microsoft.com/office/powerpoint/2010/main" val="45945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B9FDC-9BEB-4264-A652-83D8B0DAAEB5}" type="datetimeFigureOut">
              <a:rPr lang="es-MX" smtClean="0"/>
              <a:t>09/06/2021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DC2D4-21E4-4644-9AD8-87D736FC0A20}" type="slidenum">
              <a:rPr lang="es-MX" smtClean="0"/>
              <a:t>‹Nº›</a:t>
            </a:fld>
            <a:endParaRPr lang="es-MX"/>
          </a:p>
        </p:txBody>
      </p:sp>
    </p:spTree>
    <p:extLst>
      <p:ext uri="{BB962C8B-B14F-4D97-AF65-F5344CB8AC3E}">
        <p14:creationId xmlns:p14="http://schemas.microsoft.com/office/powerpoint/2010/main" val="363883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ángulo 3"/>
          <p:cNvSpPr/>
          <p:nvPr/>
        </p:nvSpPr>
        <p:spPr>
          <a:xfrm>
            <a:off x="0" y="-79513"/>
            <a:ext cx="12192000" cy="6986528"/>
          </a:xfrm>
          <a:prstGeom prst="rect">
            <a:avLst/>
          </a:prstGeom>
        </p:spPr>
        <p:txBody>
          <a:bodyPr wrap="square">
            <a:spAutoFit/>
          </a:bodyPr>
          <a:lstStyle/>
          <a:p>
            <a:pPr algn="ctr">
              <a:spcBef>
                <a:spcPts val="1200"/>
              </a:spcBef>
              <a:spcAft>
                <a:spcPts val="0"/>
              </a:spcAft>
            </a:pPr>
            <a:r>
              <a:rPr lang="es-MX" b="1" dirty="0" smtClean="0">
                <a:solidFill>
                  <a:srgbClr val="000000"/>
                </a:solidFill>
                <a:latin typeface="Century Gothic" panose="020B0502020202020204" pitchFamily="34" charset="0"/>
                <a:ea typeface="Times New Roman" panose="02020603050405020304" pitchFamily="18" charset="0"/>
              </a:rPr>
              <a:t>Escuela Normal De Educación Preescolar</a:t>
            </a:r>
          </a:p>
          <a:p>
            <a:pPr algn="ctr">
              <a:spcBef>
                <a:spcPts val="1200"/>
              </a:spcBef>
              <a:spcAft>
                <a:spcPts val="0"/>
              </a:spcAft>
            </a:pPr>
            <a:endParaRPr lang="es-MX" b="1" dirty="0" smtClean="0">
              <a:solidFill>
                <a:srgbClr val="000000"/>
              </a:solidFill>
              <a:latin typeface="Century Gothic" panose="020B0502020202020204" pitchFamily="34" charset="0"/>
              <a:ea typeface="Times New Roman" panose="02020603050405020304" pitchFamily="18" charset="0"/>
            </a:endParaRPr>
          </a:p>
          <a:p>
            <a:pPr algn="ctr"/>
            <a:endParaRPr lang="es-MX" b="1" dirty="0" smtClean="0">
              <a:latin typeface="Century Gothic" panose="020B0502020202020204" pitchFamily="34" charset="0"/>
            </a:endParaRPr>
          </a:p>
          <a:p>
            <a:pPr algn="ctr"/>
            <a:endParaRPr lang="es-MX" b="1" dirty="0">
              <a:latin typeface="Century Gothic" panose="020B0502020202020204" pitchFamily="34" charset="0"/>
            </a:endParaRPr>
          </a:p>
          <a:p>
            <a:pPr algn="ctr"/>
            <a:endParaRPr lang="es-MX" b="1" dirty="0" smtClean="0">
              <a:latin typeface="Century Gothic" panose="020B0502020202020204" pitchFamily="34" charset="0"/>
            </a:endParaRPr>
          </a:p>
          <a:p>
            <a:pPr algn="ctr"/>
            <a:endParaRPr lang="es-MX" b="1" dirty="0">
              <a:latin typeface="Century Gothic" panose="020B0502020202020204" pitchFamily="34" charset="0"/>
            </a:endParaRPr>
          </a:p>
          <a:p>
            <a:pPr algn="ctr"/>
            <a:r>
              <a:rPr lang="es-MX" b="1" dirty="0" smtClean="0">
                <a:latin typeface="Century Gothic" panose="020B0502020202020204" pitchFamily="34" charset="0"/>
              </a:rPr>
              <a:t>Licenciatura en educación preescolar</a:t>
            </a:r>
            <a:endParaRPr lang="es-ES" dirty="0" smtClean="0">
              <a:latin typeface="Century Gothic" panose="020B0502020202020204" pitchFamily="34" charset="0"/>
            </a:endParaRPr>
          </a:p>
          <a:p>
            <a:pPr algn="ctr"/>
            <a:r>
              <a:rPr lang="es-MX" b="1" dirty="0" smtClean="0">
                <a:latin typeface="Century Gothic" panose="020B0502020202020204" pitchFamily="34" charset="0"/>
              </a:rPr>
              <a:t>Materia: </a:t>
            </a:r>
            <a:r>
              <a:rPr lang="es-MX" dirty="0" smtClean="0">
                <a:latin typeface="Century Gothic" panose="020B0502020202020204" pitchFamily="34" charset="0"/>
              </a:rPr>
              <a:t>Teatro</a:t>
            </a:r>
            <a:endParaRPr lang="es-ES" dirty="0" smtClean="0">
              <a:latin typeface="Century Gothic" panose="020B0502020202020204" pitchFamily="34" charset="0"/>
            </a:endParaRPr>
          </a:p>
          <a:p>
            <a:pPr algn="ctr"/>
            <a:r>
              <a:rPr lang="es-MX" b="1" dirty="0" smtClean="0">
                <a:latin typeface="Century Gothic" panose="020B0502020202020204" pitchFamily="34" charset="0"/>
              </a:rPr>
              <a:t>Maestro: </a:t>
            </a:r>
            <a:r>
              <a:rPr lang="es-MX" dirty="0" smtClean="0">
                <a:latin typeface="Century Gothic" panose="020B0502020202020204" pitchFamily="34" charset="0"/>
              </a:rPr>
              <a:t>Miguel Andrés Rivera Castro</a:t>
            </a:r>
            <a:endParaRPr lang="es-ES" dirty="0" smtClean="0">
              <a:latin typeface="Century Gothic" panose="020B0502020202020204" pitchFamily="34" charset="0"/>
            </a:endParaRPr>
          </a:p>
          <a:p>
            <a:pPr algn="ctr"/>
            <a:r>
              <a:rPr lang="es-MX" b="1" dirty="0" smtClean="0">
                <a:latin typeface="Century Gothic" panose="020B0502020202020204" pitchFamily="34" charset="0"/>
              </a:rPr>
              <a:t>Unidad de aprendizaje 3: </a:t>
            </a:r>
            <a:r>
              <a:rPr lang="es-MX" dirty="0" smtClean="0">
                <a:latin typeface="Century Gothic" panose="020B0502020202020204" pitchFamily="34" charset="0"/>
              </a:rPr>
              <a:t>La expresión teatral</a:t>
            </a:r>
            <a:endParaRPr lang="es-ES" dirty="0" smtClean="0">
              <a:latin typeface="Century Gothic" panose="020B0502020202020204" pitchFamily="34" charset="0"/>
            </a:endParaRPr>
          </a:p>
          <a:p>
            <a:pPr algn="ctr"/>
            <a:r>
              <a:rPr lang="es-MX" b="1" dirty="0" smtClean="0">
                <a:latin typeface="Century Gothic" panose="020B0502020202020204" pitchFamily="34" charset="0"/>
              </a:rPr>
              <a:t>Competencias de la unidad de aprendizaje:</a:t>
            </a:r>
            <a:endParaRPr lang="es-ES" dirty="0" smtClean="0">
              <a:latin typeface="Century Gothic" panose="020B0502020202020204" pitchFamily="34" charset="0"/>
            </a:endParaRPr>
          </a:p>
          <a:p>
            <a:pPr marL="285750" lvl="0" indent="-285750" fontAlgn="base">
              <a:buFont typeface="Arial" panose="020B0604020202020204" pitchFamily="34" charset="0"/>
              <a:buChar char="•"/>
            </a:pPr>
            <a:r>
              <a:rPr lang="es-ES" dirty="0" smtClean="0">
                <a:latin typeface="Century Gothic" panose="020B0502020202020204" pitchFamily="34" charset="0"/>
              </a:rPr>
              <a:t>Aplica el plan y programas de estudio para alcanzar los propósitos educativos y contribuir al pleno desenvolvimiento de las capacidades de sus alumnos y alumnas. </a:t>
            </a:r>
          </a:p>
          <a:p>
            <a:pPr marL="285750" lvl="0" indent="-285750" fontAlgn="base">
              <a:buFont typeface="Arial" panose="020B0604020202020204" pitchFamily="34" charset="0"/>
              <a:buChar char="•"/>
            </a:pPr>
            <a:r>
              <a:rPr lang="es-ES" dirty="0" smtClean="0">
                <a:latin typeface="Century Gothic" panose="020B0502020202020204" pitchFamily="34" charset="0"/>
              </a:rPr>
              <a:t>Diseña planeaciones aplicando sus conocimientos curriculares, psicopedagógicos, disciplinares, didácticos y tecnológicos para propiciar espacios de aprendizaje incluyentes que respondan a las necesidades de todos los alumnos y las alumnas en el marco del plan y programas de estudio. </a:t>
            </a:r>
          </a:p>
          <a:p>
            <a:pPr marL="285750" lvl="0" indent="-285750" fontAlgn="base">
              <a:buFont typeface="Arial" panose="020B0604020202020204" pitchFamily="34" charset="0"/>
              <a:buChar char="•"/>
            </a:pPr>
            <a:r>
              <a:rPr lang="es-ES" dirty="0" smtClean="0">
                <a:latin typeface="Century Gothic" panose="020B0502020202020204" pitchFamily="34" charset="0"/>
              </a:rPr>
              <a:t>Emplea la evaluación para intervenir en los diferentes ámbitos y momentos de la tarea educativa para mejorar los aprendizajes de sus alumnos. </a:t>
            </a:r>
          </a:p>
          <a:p>
            <a:pPr marL="285750" lvl="0" indent="-285750" fontAlgn="base">
              <a:buFont typeface="Arial" panose="020B0604020202020204" pitchFamily="34" charset="0"/>
              <a:buChar char="•"/>
            </a:pPr>
            <a:r>
              <a:rPr lang="es-ES" dirty="0" smtClean="0">
                <a:latin typeface="Century Gothic" panose="020B0502020202020204" pitchFamily="34" charset="0"/>
              </a:rPr>
              <a:t>Actúa de manera ética ante la diversidad de situaciones que se presentan en la práctica profesional. </a:t>
            </a:r>
          </a:p>
          <a:p>
            <a:pPr lvl="0" algn="ctr" fontAlgn="base"/>
            <a:r>
              <a:rPr lang="es-MX" dirty="0" smtClean="0">
                <a:latin typeface="Century Gothic" panose="020B0502020202020204" pitchFamily="34" charset="0"/>
              </a:rPr>
              <a:t>Lectura: El arte de contar cuentos. Teatro con mascaras, títeres, teatro.   </a:t>
            </a:r>
            <a:endParaRPr lang="es-ES" dirty="0" smtClean="0">
              <a:latin typeface="Century Gothic" panose="020B0502020202020204" pitchFamily="34" charset="0"/>
            </a:endParaRPr>
          </a:p>
          <a:p>
            <a:pPr algn="ctr"/>
            <a:r>
              <a:rPr lang="es-MX" b="1" dirty="0" smtClean="0">
                <a:latin typeface="Century Gothic" panose="020B0502020202020204" pitchFamily="34" charset="0"/>
              </a:rPr>
              <a:t>Presentado por Midori Karely Arias Sosa #1</a:t>
            </a:r>
          </a:p>
          <a:p>
            <a:pPr algn="ctr"/>
            <a:r>
              <a:rPr lang="es-MX" b="1" dirty="0" smtClean="0">
                <a:latin typeface="Century Gothic" panose="020B0502020202020204" pitchFamily="34" charset="0"/>
              </a:rPr>
              <a:t>Sexto semestre Sección A</a:t>
            </a:r>
            <a:endParaRPr lang="es-ES" dirty="0" smtClean="0">
              <a:latin typeface="Century Gothic" panose="020B0502020202020204" pitchFamily="34" charset="0"/>
            </a:endParaRPr>
          </a:p>
          <a:p>
            <a:pPr algn="r"/>
            <a:r>
              <a:rPr lang="es-MX" dirty="0" smtClean="0">
                <a:latin typeface="Century Gothic" panose="020B0502020202020204" pitchFamily="34" charset="0"/>
              </a:rPr>
              <a:t>Saltillo, Coahuila                                                                            </a:t>
            </a:r>
            <a:endParaRPr lang="es-ES" dirty="0" smtClean="0">
              <a:latin typeface="Century Gothic" panose="020B0502020202020204" pitchFamily="34" charset="0"/>
            </a:endParaRPr>
          </a:p>
          <a:p>
            <a:pPr algn="r"/>
            <a:r>
              <a:rPr lang="es-MX" dirty="0" smtClean="0">
                <a:latin typeface="Century Gothic" panose="020B0502020202020204" pitchFamily="34" charset="0"/>
              </a:rPr>
              <a:t>10 de junio de 2021</a:t>
            </a:r>
            <a:endParaRPr lang="es-ES" sz="2400" dirty="0">
              <a:effectLst/>
              <a:latin typeface="Century Gothic" panose="020B0502020202020204" pitchFamily="34" charset="0"/>
              <a:ea typeface="Times New Roman" panose="02020603050405020304" pitchFamily="18" charset="0"/>
            </a:endParaRPr>
          </a:p>
        </p:txBody>
      </p:sp>
      <p:pic>
        <p:nvPicPr>
          <p:cNvPr id="6" name="Imagen 5">
            <a:extLst>
              <a:ext uri="{FF2B5EF4-FFF2-40B4-BE49-F238E27FC236}">
                <a16:creationId xmlns:a16="http://schemas.microsoft.com/office/drawing/2014/main" xmlns="" id="{BDF6C335-0DF6-43BA-851B-8678CEB6D1D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153892" y="249382"/>
            <a:ext cx="2015836" cy="1517072"/>
          </a:xfrm>
          <a:prstGeom prst="rect">
            <a:avLst/>
          </a:prstGeom>
          <a:noFill/>
          <a:ln>
            <a:noFill/>
          </a:ln>
        </p:spPr>
      </p:pic>
    </p:spTree>
    <p:extLst>
      <p:ext uri="{BB962C8B-B14F-4D97-AF65-F5344CB8AC3E}">
        <p14:creationId xmlns:p14="http://schemas.microsoft.com/office/powerpoint/2010/main" val="397029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scenario de teatro de dibujos animados con cortinas rojas | Vector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0" y="674400"/>
            <a:ext cx="12192000" cy="5509200"/>
          </a:xfrm>
          <a:prstGeom prst="rect">
            <a:avLst/>
          </a:prstGeom>
          <a:noFill/>
        </p:spPr>
        <p:txBody>
          <a:bodyPr wrap="square" lIns="91440" tIns="45720" rIns="91440" bIns="45720">
            <a:spAutoFit/>
          </a:bodyPr>
          <a:lstStyle/>
          <a:p>
            <a:pPr algn="ctr"/>
            <a:r>
              <a:rPr lang="es-ES" sz="3200" b="1" dirty="0" smtClean="0">
                <a:ln w="12700" cmpd="sng">
                  <a:solidFill>
                    <a:schemeClr val="accent4"/>
                  </a:solidFill>
                  <a:prstDash val="solid"/>
                </a:ln>
                <a:latin typeface="Berlin Sans FB" panose="020E0602020502020306" pitchFamily="34" charset="0"/>
              </a:rPr>
              <a:t>Lo que más me ha gustado de la lectura es que habla </a:t>
            </a:r>
          </a:p>
          <a:p>
            <a:pPr algn="ctr"/>
            <a:r>
              <a:rPr lang="es-ES" sz="3200" b="1" dirty="0">
                <a:ln w="12700" cmpd="sng">
                  <a:solidFill>
                    <a:schemeClr val="accent4"/>
                  </a:solidFill>
                  <a:prstDash val="solid"/>
                </a:ln>
                <a:latin typeface="Berlin Sans FB" panose="020E0602020502020306" pitchFamily="34" charset="0"/>
              </a:rPr>
              <a:t>d</a:t>
            </a:r>
            <a:r>
              <a:rPr lang="es-ES" sz="3200" b="1" dirty="0" smtClean="0">
                <a:ln w="12700" cmpd="sng">
                  <a:solidFill>
                    <a:schemeClr val="accent4"/>
                  </a:solidFill>
                  <a:prstDash val="solid"/>
                </a:ln>
                <a:latin typeface="Berlin Sans FB" panose="020E0602020502020306" pitchFamily="34" charset="0"/>
              </a:rPr>
              <a:t>el como es el trabajar en el teatro y los beneficios que tiene este. </a:t>
            </a:r>
          </a:p>
          <a:p>
            <a:pPr algn="ctr"/>
            <a:r>
              <a:rPr lang="es-ES" sz="3200" b="1" dirty="0" smtClean="0">
                <a:ln w="12700" cmpd="sng">
                  <a:solidFill>
                    <a:schemeClr val="accent4"/>
                  </a:solidFill>
                  <a:prstDash val="solid"/>
                </a:ln>
                <a:latin typeface="Berlin Sans FB" panose="020E0602020502020306" pitchFamily="34" charset="0"/>
              </a:rPr>
              <a:t>Nos explica la importancia del vestuario, la escenografía y lo más importante la narración y entonación. Desde muy pequeña al leer cuentos me ha gustado darle ese sentimiento al narrar, ya que es lo que le da vida al personaje y es lo que atrapa a los infantes, por ende considero que la lectura “El arte de leer cuentos”  es muy interesante porque nos enseña desde la modulación de la voz, hasta el como no lastimarnos la voz. </a:t>
            </a:r>
            <a:endParaRPr lang="es-ES" sz="3200" b="1" dirty="0">
              <a:ln w="12700" cmpd="sng">
                <a:solidFill>
                  <a:schemeClr val="accent4"/>
                </a:solidFill>
                <a:prstDash val="solid"/>
              </a:ln>
              <a:latin typeface="Berlin Sans FB" panose="020E0602020502020306" pitchFamily="34" charset="0"/>
            </a:endParaRPr>
          </a:p>
        </p:txBody>
      </p:sp>
    </p:spTree>
    <p:extLst>
      <p:ext uri="{BB962C8B-B14F-4D97-AF65-F5344CB8AC3E}">
        <p14:creationId xmlns:p14="http://schemas.microsoft.com/office/powerpoint/2010/main" val="2162367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xmlns="" id="{3781EA75-B00F-4368-A632-49C2A63EE2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4575" y="0"/>
            <a:ext cx="50228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737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290</Words>
  <Application>Microsoft Office PowerPoint</Application>
  <PresentationFormat>Panorámica</PresentationFormat>
  <Paragraphs>23</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Berlin Sans FB</vt:lpstr>
      <vt:lpstr>Calibri</vt:lpstr>
      <vt:lpstr>Calibri Light</vt:lpstr>
      <vt:lpstr>Century Gothic</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compensa1</dc:creator>
  <cp:lastModifiedBy>compensa1</cp:lastModifiedBy>
  <cp:revision>2</cp:revision>
  <dcterms:created xsi:type="dcterms:W3CDTF">2021-06-10T01:48:22Z</dcterms:created>
  <dcterms:modified xsi:type="dcterms:W3CDTF">2021-06-10T01:55:37Z</dcterms:modified>
</cp:coreProperties>
</file>