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49" d="100"/>
          <a:sy n="49"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34FD6-0F6A-4177-BA11-A7540508CAE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55B9C2E-9F1B-45F4-A277-0DD5073AF4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5F43C4AF-E612-4220-BA3D-B9826D6BE7E2}"/>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375F8206-1F40-446B-8EEA-4BDC877130D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170CBCB-AEB6-4BCB-9CFE-2E0A0A4BE051}"/>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1398682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8029B-2EA3-46B7-ACEE-B8DCED2D0D9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4959CF8-DE13-4710-8C78-E836C4F0C2D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6573E27-4CCD-492A-9ACD-CF5E49C40318}"/>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7CB78249-357A-4380-A487-7AEB3F60852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25E5B3C-22CB-488F-B433-0A0D68807F26}"/>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401994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F6C5292-1515-4BBC-BAE6-D241F4E71FB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25419DD-28FE-402D-93AD-2480234D4CE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4274A17-F196-4C05-9E0E-50AE50CDFF0B}"/>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688AA2CB-650F-4608-AD75-94D53051983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AE53BB6-4AB3-47F6-86F6-69F52B058CE2}"/>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2321710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8AE757-25A5-405B-B8A9-85091B1AA20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B82B107-A06C-4EE4-BE6B-C21CFE71076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3181589-8EF1-4E82-872D-84F60BF4E7FB}"/>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9B899647-CAE0-4DC4-9538-8649E615FA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74BCD45-CD82-44FA-9B69-F9A8B69EB5B0}"/>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75603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8C1685-5FF3-416B-947D-D11B9F557C1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9D99E8-EE0B-4020-A821-5CEB7BBEF0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82C9E4F-D0F9-40B3-A889-5B0CC9B366CC}"/>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94112A60-756F-420F-BC81-A87B932CFF8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346451-8B9F-4849-B198-12E92B15B060}"/>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128602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84E3B3-219A-4E35-8E6D-3726478B22B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8902278-BD46-4A66-ABA0-943B34BA1A6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ED51010F-D33D-42E7-B61F-22EA89FFB11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8831465-4555-450B-A987-08329F56FB8A}"/>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6" name="Marcador de pie de página 5">
            <a:extLst>
              <a:ext uri="{FF2B5EF4-FFF2-40B4-BE49-F238E27FC236}">
                <a16:creationId xmlns:a16="http://schemas.microsoft.com/office/drawing/2014/main" id="{BCD5522E-EC05-49BE-9428-72F28A4BC79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A0E70D3-1F62-421B-9694-B05FDA375936}"/>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298769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6F1CDB-96C4-4D5F-B095-3A83043788D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14370BC-39F2-432E-B141-A9254E760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90BF564-3E56-45A1-AF77-BDFC61542C0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3BB80D3-BC52-4847-87FD-FF2322B108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2367E2C-3C82-48BF-AA28-6BA7832A387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D528A7E-690C-4E5C-BC3C-5CEBE5A50CB2}"/>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8" name="Marcador de pie de página 7">
            <a:extLst>
              <a:ext uri="{FF2B5EF4-FFF2-40B4-BE49-F238E27FC236}">
                <a16:creationId xmlns:a16="http://schemas.microsoft.com/office/drawing/2014/main" id="{AF5124C8-000B-4A2C-8AEA-F840A80F8F6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18E535C-EC54-4A97-BC78-BF9909564C45}"/>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1382154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6595F1-B52B-49DF-9133-299AE00C964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8A20E34-9FFD-49F6-84AD-263BFE5F2FE8}"/>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4" name="Marcador de pie de página 3">
            <a:extLst>
              <a:ext uri="{FF2B5EF4-FFF2-40B4-BE49-F238E27FC236}">
                <a16:creationId xmlns:a16="http://schemas.microsoft.com/office/drawing/2014/main" id="{966B9BE3-A7D1-4898-9319-BA8BD7749FB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38DE34C-2E2F-46A1-8F9F-5FBB281C7B87}"/>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413583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05AE5CC-79FE-48DB-B0F9-F20FE47A7197}"/>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3" name="Marcador de pie de página 2">
            <a:extLst>
              <a:ext uri="{FF2B5EF4-FFF2-40B4-BE49-F238E27FC236}">
                <a16:creationId xmlns:a16="http://schemas.microsoft.com/office/drawing/2014/main" id="{EEC78AE1-6C9D-4380-A16E-BC1FC387284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3D5F271-E334-4953-9697-3815DCA90F81}"/>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324106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0F3181-61AB-46A1-9FCB-0ACE3F228A4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B0DCF60-2376-427F-9031-A75AA27B2A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6E69773-45CA-406E-8A98-7FCDBB6999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DFCF69-76DE-4A1E-A4C0-DF1BCA7A5B4C}"/>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6" name="Marcador de pie de página 5">
            <a:extLst>
              <a:ext uri="{FF2B5EF4-FFF2-40B4-BE49-F238E27FC236}">
                <a16:creationId xmlns:a16="http://schemas.microsoft.com/office/drawing/2014/main" id="{11A883DF-A416-489D-A275-D686B4A977D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0792233-FA64-485B-B1F0-A7B51D17D617}"/>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119928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04888-BF46-43B7-856B-E7F359D8761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0DF4670-77F4-42C2-BEB2-E04217BAAC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A747384-2155-416F-BBEB-B13960C61F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0338D8D-B2B4-43C5-AAC9-8976BF0576CF}"/>
              </a:ext>
            </a:extLst>
          </p:cNvPr>
          <p:cNvSpPr>
            <a:spLocks noGrp="1"/>
          </p:cNvSpPr>
          <p:nvPr>
            <p:ph type="dt" sz="half" idx="10"/>
          </p:nvPr>
        </p:nvSpPr>
        <p:spPr/>
        <p:txBody>
          <a:bodyPr/>
          <a:lstStyle/>
          <a:p>
            <a:fld id="{2B582971-53BE-423B-B390-47156D5BB91E}" type="datetimeFigureOut">
              <a:rPr lang="es-MX" smtClean="0"/>
              <a:t>08/06/2021</a:t>
            </a:fld>
            <a:endParaRPr lang="es-MX"/>
          </a:p>
        </p:txBody>
      </p:sp>
      <p:sp>
        <p:nvSpPr>
          <p:cNvPr id="6" name="Marcador de pie de página 5">
            <a:extLst>
              <a:ext uri="{FF2B5EF4-FFF2-40B4-BE49-F238E27FC236}">
                <a16:creationId xmlns:a16="http://schemas.microsoft.com/office/drawing/2014/main" id="{F580A031-50C6-4CE5-8BD8-11002ABCCE4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6E5863-1A85-45AF-B76A-0460B17385E3}"/>
              </a:ext>
            </a:extLst>
          </p:cNvPr>
          <p:cNvSpPr>
            <a:spLocks noGrp="1"/>
          </p:cNvSpPr>
          <p:nvPr>
            <p:ph type="sldNum" sz="quarter" idx="12"/>
          </p:nvPr>
        </p:nvSpPr>
        <p:spPr/>
        <p:txBody>
          <a:bodyPr/>
          <a:lstStyle/>
          <a:p>
            <a:fld id="{45AFA062-5E23-4ABA-97D8-2C13613F7BBD}" type="slidenum">
              <a:rPr lang="es-MX" smtClean="0"/>
              <a:t>‹Nº›</a:t>
            </a:fld>
            <a:endParaRPr lang="es-MX"/>
          </a:p>
        </p:txBody>
      </p:sp>
    </p:spTree>
    <p:extLst>
      <p:ext uri="{BB962C8B-B14F-4D97-AF65-F5344CB8AC3E}">
        <p14:creationId xmlns:p14="http://schemas.microsoft.com/office/powerpoint/2010/main" val="378998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3441427-AD59-4971-B4A6-C34E7A7E43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5DEC8F7-729A-4C72-A115-F634B8064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B73AB12-4304-4A81-A070-991197CE8D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82971-53BE-423B-B390-47156D5BB91E}" type="datetimeFigureOut">
              <a:rPr lang="es-MX" smtClean="0"/>
              <a:t>08/06/2021</a:t>
            </a:fld>
            <a:endParaRPr lang="es-MX"/>
          </a:p>
        </p:txBody>
      </p:sp>
      <p:sp>
        <p:nvSpPr>
          <p:cNvPr id="5" name="Marcador de pie de página 4">
            <a:extLst>
              <a:ext uri="{FF2B5EF4-FFF2-40B4-BE49-F238E27FC236}">
                <a16:creationId xmlns:a16="http://schemas.microsoft.com/office/drawing/2014/main" id="{806C66A1-9339-4299-84F8-55C8D39EC1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1A9D568F-595E-4406-8862-2CEA3AD8D8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FA062-5E23-4ABA-97D8-2C13613F7BBD}" type="slidenum">
              <a:rPr lang="es-MX" smtClean="0"/>
              <a:t>‹Nº›</a:t>
            </a:fld>
            <a:endParaRPr lang="es-MX"/>
          </a:p>
        </p:txBody>
      </p:sp>
    </p:spTree>
    <p:extLst>
      <p:ext uri="{BB962C8B-B14F-4D97-AF65-F5344CB8AC3E}">
        <p14:creationId xmlns:p14="http://schemas.microsoft.com/office/powerpoint/2010/main" val="3184278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2CE5AEDD-9D88-463C-B61A-F773BFE5FFAE}"/>
              </a:ext>
            </a:extLst>
          </p:cNvPr>
          <p:cNvSpPr/>
          <p:nvPr/>
        </p:nvSpPr>
        <p:spPr>
          <a:xfrm>
            <a:off x="0" y="14754"/>
            <a:ext cx="12191999" cy="7201972"/>
          </a:xfrm>
          <a:prstGeom prst="rect">
            <a:avLst/>
          </a:prstGeom>
        </p:spPr>
        <p:txBody>
          <a:bodyPr wrap="square">
            <a:spAutoFit/>
          </a:bodyPr>
          <a:lstStyle/>
          <a:p>
            <a:pPr algn="ctr">
              <a:spcBef>
                <a:spcPts val="1200"/>
              </a:spcBef>
              <a:spcAft>
                <a:spcPts val="0"/>
              </a:spcAft>
            </a:pPr>
            <a:r>
              <a:rPr lang="es-MX" sz="2400" b="1" dirty="0">
                <a:solidFill>
                  <a:srgbClr val="000000"/>
                </a:solidFill>
                <a:latin typeface="Arial" panose="020B0604020202020204" pitchFamily="34" charset="0"/>
                <a:ea typeface="Times New Roman" panose="02020603050405020304" pitchFamily="18" charset="0"/>
              </a:rPr>
              <a:t>Escuela Normal De Educación Preescolar</a:t>
            </a:r>
          </a:p>
          <a:p>
            <a:pPr algn="ctr">
              <a:spcBef>
                <a:spcPts val="1200"/>
              </a:spcBef>
              <a:spcAft>
                <a:spcPts val="0"/>
              </a:spcAft>
            </a:pPr>
            <a:endParaRPr lang="es-MX" sz="2800" b="1" dirty="0">
              <a:solidFill>
                <a:srgbClr val="000000"/>
              </a:solidFill>
              <a:latin typeface="Arial" panose="020B0604020202020204" pitchFamily="34" charset="0"/>
              <a:ea typeface="Times New Roman" panose="02020603050405020304" pitchFamily="18" charset="0"/>
            </a:endParaRPr>
          </a:p>
          <a:p>
            <a:pPr algn="ctr">
              <a:spcBef>
                <a:spcPts val="1200"/>
              </a:spcBef>
              <a:spcAft>
                <a:spcPts val="0"/>
              </a:spcAft>
            </a:pPr>
            <a:endParaRPr lang="es-MX" sz="3200" b="1" dirty="0">
              <a:solidFill>
                <a:srgbClr val="000000"/>
              </a:solidFill>
              <a:latin typeface="Arial" panose="020B0604020202020204" pitchFamily="34" charset="0"/>
              <a:ea typeface="Times New Roman" panose="02020603050405020304" pitchFamily="18" charset="0"/>
            </a:endParaRPr>
          </a:p>
          <a:p>
            <a:pPr algn="ctr"/>
            <a:r>
              <a:rPr lang="es-MX" b="1" dirty="0"/>
              <a:t>Licenciatura en educación preescolar</a:t>
            </a:r>
            <a:endParaRPr lang="es-ES" dirty="0"/>
          </a:p>
          <a:p>
            <a:pPr algn="ctr"/>
            <a:r>
              <a:rPr lang="es-MX" sz="2000" b="1" dirty="0"/>
              <a:t>Materia: </a:t>
            </a:r>
            <a:r>
              <a:rPr lang="es-MX" sz="2000" dirty="0"/>
              <a:t>Teatro</a:t>
            </a:r>
            <a:endParaRPr lang="es-ES" sz="2000" dirty="0"/>
          </a:p>
          <a:p>
            <a:pPr algn="ctr"/>
            <a:r>
              <a:rPr lang="es-MX" sz="2000" b="1" dirty="0"/>
              <a:t>Maestro: </a:t>
            </a:r>
            <a:r>
              <a:rPr lang="es-MX" sz="2000" dirty="0"/>
              <a:t>Miguel Andrés Rivera Castro</a:t>
            </a:r>
            <a:endParaRPr lang="es-ES" sz="2000" dirty="0"/>
          </a:p>
          <a:p>
            <a:pPr algn="ctr"/>
            <a:r>
              <a:rPr lang="es-MX" sz="2000" b="1" dirty="0"/>
              <a:t>Unidad de aprendizaje 3: </a:t>
            </a:r>
            <a:r>
              <a:rPr lang="es-MX" sz="2000" dirty="0"/>
              <a:t>La expresión teatral</a:t>
            </a:r>
            <a:endParaRPr lang="es-ES" sz="2000" dirty="0"/>
          </a:p>
          <a:p>
            <a:pPr algn="ctr"/>
            <a:r>
              <a:rPr lang="es-MX" sz="2000" b="1" dirty="0"/>
              <a:t>Competencias de la unidad de aprendizaje:</a:t>
            </a:r>
            <a:endParaRPr lang="es-ES" sz="2000" dirty="0"/>
          </a:p>
          <a:p>
            <a:pPr marL="285750" lvl="0" indent="-285750" fontAlgn="base">
              <a:buFont typeface="Arial" panose="020B0604020202020204" pitchFamily="34" charset="0"/>
              <a:buChar char="•"/>
            </a:pPr>
            <a:r>
              <a:rPr lang="es-ES" sz="1600" dirty="0"/>
              <a:t>Aplica el plan y programas de estudio para alcanzar los propósitos educativos y contribuir al pleno desenvolvimiento de las capacidades de sus alumnos y alumnas. </a:t>
            </a:r>
          </a:p>
          <a:p>
            <a:pPr marL="285750" lvl="0" indent="-285750" fontAlgn="base">
              <a:buFont typeface="Arial" panose="020B0604020202020204" pitchFamily="34" charset="0"/>
              <a:buChar char="•"/>
            </a:pPr>
            <a:r>
              <a:rPr lang="es-ES" sz="1600" dirty="0"/>
              <a:t>Diseña planeaciones aplicando sus conocimientos curriculares, psicopedagógicos, disciplinares, didácticos y tecnológicos para propiciar espacios de aprendizaje incluyentes que respondan a las necesidades de todos los alumnos y las alumnas en el marco del plan y programas de estudio. </a:t>
            </a:r>
          </a:p>
          <a:p>
            <a:pPr marL="285750" lvl="0" indent="-285750" fontAlgn="base">
              <a:buFont typeface="Arial" panose="020B0604020202020204" pitchFamily="34" charset="0"/>
              <a:buChar char="•"/>
            </a:pPr>
            <a:r>
              <a:rPr lang="es-ES" sz="1600" dirty="0"/>
              <a:t>Emplea la evaluación para intervenir en los diferentes ámbitos y momentos de la tarea educativa para mejorar los aprendizajes de sus alumnos. </a:t>
            </a:r>
          </a:p>
          <a:p>
            <a:pPr marL="285750" lvl="0" indent="-285750" fontAlgn="base">
              <a:buFont typeface="Arial" panose="020B0604020202020204" pitchFamily="34" charset="0"/>
              <a:buChar char="•"/>
            </a:pPr>
            <a:r>
              <a:rPr lang="es-ES" sz="1600" dirty="0"/>
              <a:t>Actúa de manera ética ante la diversidad de situaciones que se presentan en la práctica profesional. </a:t>
            </a:r>
          </a:p>
          <a:p>
            <a:pPr lvl="0" algn="ctr" fontAlgn="base"/>
            <a:r>
              <a:rPr lang="es-MX" sz="2000" u="sng" dirty="0"/>
              <a:t>Lectura: El arte de contar cuentos. Teatro con mascaras, títeres, teatro.   </a:t>
            </a:r>
            <a:endParaRPr lang="es-ES" sz="2000" dirty="0"/>
          </a:p>
          <a:p>
            <a:pPr algn="ctr"/>
            <a:r>
              <a:rPr lang="es-MX" sz="2000" b="1" dirty="0"/>
              <a:t>Alumna:</a:t>
            </a:r>
            <a:endParaRPr lang="es-ES" sz="2000" dirty="0"/>
          </a:p>
          <a:p>
            <a:pPr algn="ctr"/>
            <a:r>
              <a:rPr lang="es-MX" sz="2000" dirty="0"/>
              <a:t>Griselda Estefanía García Barrera N.L. 4</a:t>
            </a:r>
            <a:endParaRPr lang="es-ES" sz="2000" dirty="0"/>
          </a:p>
          <a:p>
            <a:pPr algn="ctr"/>
            <a:r>
              <a:rPr lang="es-MX" sz="2000" b="1" dirty="0"/>
              <a:t>Sexto semestre Sección </a:t>
            </a:r>
            <a:endParaRPr lang="es-ES" sz="2000" dirty="0"/>
          </a:p>
          <a:p>
            <a:pPr algn="r"/>
            <a:r>
              <a:rPr lang="es-MX" dirty="0"/>
              <a:t>Saltillo, Coahuila                                                                            </a:t>
            </a:r>
            <a:endParaRPr lang="es-ES" dirty="0"/>
          </a:p>
          <a:p>
            <a:pPr algn="r"/>
            <a:r>
              <a:rPr lang="es-MX" dirty="0"/>
              <a:t>10 de junio de 2021</a:t>
            </a:r>
            <a:endParaRPr lang="es-ES" sz="2000" dirty="0">
              <a:effectLst/>
              <a:latin typeface="Times New Roman" panose="02020603050405020304" pitchFamily="18" charset="0"/>
              <a:ea typeface="Times New Roman" panose="02020603050405020304" pitchFamily="18" charset="0"/>
            </a:endParaRPr>
          </a:p>
        </p:txBody>
      </p:sp>
      <p:pic>
        <p:nvPicPr>
          <p:cNvPr id="5" name="Imagen 4">
            <a:extLst>
              <a:ext uri="{FF2B5EF4-FFF2-40B4-BE49-F238E27FC236}">
                <a16:creationId xmlns:a16="http://schemas.microsoft.com/office/drawing/2014/main" id="{BDF6C335-0DF6-43BA-851B-8678CEB6D1D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286374" y="411705"/>
            <a:ext cx="1619250" cy="1209675"/>
          </a:xfrm>
          <a:prstGeom prst="rect">
            <a:avLst/>
          </a:prstGeom>
          <a:noFill/>
          <a:ln>
            <a:noFill/>
          </a:ln>
        </p:spPr>
      </p:pic>
    </p:spTree>
    <p:extLst>
      <p:ext uri="{BB962C8B-B14F-4D97-AF65-F5344CB8AC3E}">
        <p14:creationId xmlns:p14="http://schemas.microsoft.com/office/powerpoint/2010/main" val="132424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lón de teatro cortina de escritorio, telón de fondo, diverso, diseño de  interiores, decoración png | Klipartz">
            <a:extLst>
              <a:ext uri="{FF2B5EF4-FFF2-40B4-BE49-F238E27FC236}">
                <a16:creationId xmlns:a16="http://schemas.microsoft.com/office/drawing/2014/main" id="{166DCF87-40AC-44BC-B372-C0BB9F55ADAC}"/>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575" b="99213" l="1351" r="99730">
                        <a14:foregroundMark x1="8649" y1="8268" x2="6486" y2="38189"/>
                        <a14:foregroundMark x1="2432" y1="9449" x2="3514" y2="95669"/>
                        <a14:foregroundMark x1="3514" y1="95669" x2="3784" y2="96063"/>
                        <a14:foregroundMark x1="270" y1="6693" x2="5946" y2="7480"/>
                        <a14:foregroundMark x1="5946" y1="7480" x2="15676" y2="4724"/>
                        <a14:foregroundMark x1="15676" y1="4724" x2="17297" y2="4724"/>
                        <a14:foregroundMark x1="2432" y1="2756" x2="17027" y2="1575"/>
                        <a14:foregroundMark x1="17027" y1="1575" x2="27297" y2="4331"/>
                        <a14:foregroundMark x1="30541" y1="2362" x2="62432" y2="12598"/>
                        <a14:foregroundMark x1="20270" y1="7874" x2="12973" y2="16535"/>
                        <a14:foregroundMark x1="12973" y1="16535" x2="11622" y2="25984"/>
                        <a14:foregroundMark x1="11622" y1="25984" x2="11892" y2="29921"/>
                        <a14:foregroundMark x1="8108" y1="77953" x2="8649" y2="88976"/>
                        <a14:foregroundMark x1="1081" y1="92913" x2="4865" y2="98425"/>
                        <a14:foregroundMark x1="4865" y1="98425" x2="13784" y2="99213"/>
                        <a14:foregroundMark x1="17027" y1="19685" x2="2973" y2="67323"/>
                        <a14:foregroundMark x1="2973" y1="67323" x2="2703" y2="66535"/>
                        <a14:foregroundMark x1="33243" y1="8661" x2="42703" y2="17323"/>
                        <a14:foregroundMark x1="42703" y1="17323" x2="49459" y2="17717"/>
                        <a14:foregroundMark x1="49459" y1="17717" x2="70811" y2="5118"/>
                        <a14:foregroundMark x1="50270" y1="24016" x2="54595" y2="24016"/>
                        <a14:foregroundMark x1="54595" y1="24016" x2="65405" y2="16535"/>
                        <a14:foregroundMark x1="65405" y1="16535" x2="75135" y2="5118"/>
                        <a14:foregroundMark x1="75135" y1="5118" x2="75676" y2="3937"/>
                        <a14:foregroundMark x1="79189" y1="4724" x2="92432" y2="23228"/>
                        <a14:foregroundMark x1="92432" y1="23228" x2="97027" y2="32283"/>
                        <a14:foregroundMark x1="97027" y1="32283" x2="98649" y2="38976"/>
                        <a14:foregroundMark x1="84595" y1="3937" x2="92703" y2="6299"/>
                        <a14:foregroundMark x1="92703" y1="6299" x2="98108" y2="6299"/>
                        <a14:foregroundMark x1="98108" y1="6299" x2="99459" y2="13780"/>
                        <a14:foregroundMark x1="99459" y1="13780" x2="99189" y2="21260"/>
                        <a14:foregroundMark x1="98378" y1="42520" x2="99459" y2="63386"/>
                        <a14:foregroundMark x1="99459" y1="63386" x2="99730" y2="65354"/>
                        <a14:foregroundMark x1="1622" y1="24016" x2="1351" y2="69291"/>
                        <a14:foregroundMark x1="18108" y1="98425" x2="28378" y2="97244"/>
                        <a14:foregroundMark x1="71081" y1="97638" x2="87027" y2="98819"/>
                        <a14:foregroundMark x1="87027" y1="98819" x2="89459" y2="98425"/>
                        <a14:foregroundMark x1="31622" y1="97244" x2="48378" y2="96457"/>
                        <a14:foregroundMark x1="48378" y1="96457" x2="49189" y2="96850"/>
                        <a14:foregroundMark x1="51622" y1="96850" x2="68108" y2="98031"/>
                        <a14:backgroundMark x1="27297" y1="25984" x2="28378" y2="48031"/>
                        <a14:backgroundMark x1="15405" y1="60630" x2="26216" y2="33071"/>
                        <a14:backgroundMark x1="21081" y1="36220" x2="24054" y2="16142"/>
                        <a14:backgroundMark x1="25676" y1="16535" x2="28919" y2="28740"/>
                        <a14:backgroundMark x1="28919" y1="28740" x2="42703" y2="49606"/>
                        <a14:backgroundMark x1="42703" y1="49606" x2="43514" y2="50000"/>
                        <a14:backgroundMark x1="21351" y1="12598" x2="21351" y2="12598"/>
                        <a14:backgroundMark x1="21351" y1="12205" x2="22432" y2="11417"/>
                        <a14:backgroundMark x1="39189" y1="42126" x2="59459" y2="47244"/>
                        <a14:backgroundMark x1="30270" y1="22047" x2="44865" y2="37402"/>
                        <a14:backgroundMark x1="44865" y1="37402" x2="50000" y2="39370"/>
                        <a14:backgroundMark x1="50000" y1="39370" x2="59459" y2="35827"/>
                        <a14:backgroundMark x1="50000" y1="32677" x2="75946" y2="20079"/>
                        <a14:backgroundMark x1="75946" y1="20079" x2="77297" y2="18898"/>
                        <a14:backgroundMark x1="72973" y1="12598" x2="78108" y2="29134"/>
                        <a14:backgroundMark x1="76757" y1="35433" x2="79459" y2="55906"/>
                        <a14:backgroundMark x1="79459" y1="55906" x2="81892" y2="61417"/>
                        <a14:backgroundMark x1="81892" y1="61417" x2="82432" y2="61811"/>
                        <a14:backgroundMark x1="76216" y1="11024" x2="77838" y2="14567"/>
                        <a14:backgroundMark x1="70270" y1="35039" x2="69730" y2="65354"/>
                        <a14:backgroundMark x1="69730" y1="65354" x2="69189" y2="63386"/>
                        <a14:backgroundMark x1="64324" y1="41339" x2="68108" y2="78740"/>
                        <a14:backgroundMark x1="70541" y1="88583" x2="79459" y2="77165"/>
                        <a14:backgroundMark x1="79459" y1="66929" x2="87568" y2="84252"/>
                        <a14:backgroundMark x1="14324" y1="62992" x2="18378" y2="76772"/>
                        <a14:backgroundMark x1="18378" y1="76772" x2="22162" y2="81890"/>
                        <a14:backgroundMark x1="22162" y1="81890" x2="33784" y2="78346"/>
                        <a14:backgroundMark x1="33784" y1="78346" x2="34865" y2="78346"/>
                        <a14:backgroundMark x1="11892" y1="70472" x2="13514" y2="79921"/>
                        <a14:backgroundMark x1="13514" y1="79921" x2="16486" y2="88583"/>
                        <a14:backgroundMark x1="16486" y1="88583" x2="20000" y2="90945"/>
                        <a14:backgroundMark x1="31351" y1="88189" x2="56216" y2="75591"/>
                      </a14:backgroundRemoval>
                    </a14:imgEffect>
                  </a14:imgLayer>
                </a14:imgProps>
              </a:ext>
              <a:ext uri="{28A0092B-C50C-407E-A947-70E740481C1C}">
                <a14:useLocalDpi xmlns:a14="http://schemas.microsoft.com/office/drawing/2010/main" val="0"/>
              </a:ext>
            </a:extLst>
          </a:blip>
          <a:srcRect/>
          <a:stretch>
            <a:fillRect/>
          </a:stretch>
        </p:blipFill>
        <p:spPr bwMode="auto">
          <a:xfrm>
            <a:off x="0" y="0"/>
            <a:ext cx="12191999" cy="685464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6D58EAEE-37E8-4D26-A890-77E9F4470A75}"/>
              </a:ext>
            </a:extLst>
          </p:cNvPr>
          <p:cNvSpPr txBox="1"/>
          <p:nvPr/>
        </p:nvSpPr>
        <p:spPr>
          <a:xfrm>
            <a:off x="2217906" y="1887167"/>
            <a:ext cx="7840494" cy="4524315"/>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LO QUE MÁS ME GUSTÓ DE LA LECTURA “EL ARTE DE CONTAR CUENTOS”</a:t>
            </a:r>
          </a:p>
          <a:p>
            <a:pPr algn="just"/>
            <a:r>
              <a:rPr lang="es-MX" sz="1600" dirty="0">
                <a:latin typeface="Arial" panose="020B0604020202020204" pitchFamily="34" charset="0"/>
                <a:cs typeface="Arial" panose="020B0604020202020204" pitchFamily="34" charset="0"/>
              </a:rPr>
              <a:t>Dentro de la lectura abordada el día de hoy se pudieron detectar una serie de características y estrategias que pueden ser útiles a la hora de contar un cuento a los alumnos, algo que disfrute mucho de esta que no solo son aspectos que cuentan en la narración, sino que pueden favorecer la expresión oral en general. </a:t>
            </a:r>
          </a:p>
          <a:p>
            <a:pPr algn="just"/>
            <a:endParaRPr lang="es-MX" sz="1600" dirty="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El tema de como expresarse oralmente siempre me ha interesado mucho, de igual manera aquellos aspectos que tienen que ver con la modulación de la voz puesto que es algo con lo que muchas veces tengo complicación, en esta lectura nos hablan de la voz como un medio de comunicación y agrada como se nos explica todo lo que esta engloba y las recomendaciones para no cansarla, como es el no hablar muy fuerte o apoyarnos en el estomago para no forzar la garganta. Otra cosa que llama mi atención es el uso de las palabras, pues es común que al hablar repitamos algunas y se pierda el sentido de lo que decimos. </a:t>
            </a:r>
          </a:p>
          <a:p>
            <a:pPr algn="just"/>
            <a:endParaRPr lang="es-MX" sz="1600" dirty="0">
              <a:latin typeface="Arial" panose="020B0604020202020204" pitchFamily="34" charset="0"/>
              <a:cs typeface="Arial" panose="020B0604020202020204" pitchFamily="34" charset="0"/>
            </a:endParaRPr>
          </a:p>
          <a:p>
            <a:pPr algn="just"/>
            <a:r>
              <a:rPr lang="es-MX" sz="1600" dirty="0">
                <a:latin typeface="Arial" panose="020B0604020202020204" pitchFamily="34" charset="0"/>
                <a:cs typeface="Arial" panose="020B0604020202020204" pitchFamily="34" charset="0"/>
              </a:rPr>
              <a:t>En general me pareció una lectura de lo más interesante y que realmente fortalece la labor docente desde las intervenciones generales hasta aquellas especificas de contar cuentos. </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05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781EA75-B00F-4368-A632-49C2A63EE2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4575" y="0"/>
            <a:ext cx="50228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335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401</Words>
  <Application>Microsoft Office PowerPoint</Application>
  <PresentationFormat>Panorámica</PresentationFormat>
  <Paragraphs>24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GRISELDA ESTEFANIA GARCIA BARRERA</dc:creator>
  <cp:lastModifiedBy>GRISELDA ESTEFANIA GARCIA BARRERA</cp:lastModifiedBy>
  <cp:revision>4</cp:revision>
  <dcterms:created xsi:type="dcterms:W3CDTF">2021-06-08T23:27:18Z</dcterms:created>
  <dcterms:modified xsi:type="dcterms:W3CDTF">2021-06-09T00:23:19Z</dcterms:modified>
</cp:coreProperties>
</file>