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60" r:id="rId5"/>
    <p:sldId id="261" r:id="rId6"/>
    <p:sldId id="258" r:id="rId7"/>
    <p:sldId id="259" r:id="rId8"/>
    <p:sldId id="262" r:id="rId9"/>
    <p:sldId id="263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06/06/2021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678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06/06/2021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701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06/06/2021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614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06/06/2021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89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06/06/2021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667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06/06/2021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95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06/06/2021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785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06/06/2021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107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06/06/2021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849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06/06/2021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923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06/06/2021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649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91713-F4E8-4525-A8CA-9E0210BDA284}" type="datetimeFigureOut">
              <a:rPr lang="es-MX" smtClean="0"/>
              <a:t>06/06/2021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964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usY59n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bqB7sO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QxjX54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QxjX54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88" b="1218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3417220" y="2047434"/>
            <a:ext cx="535755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NOTAS </a:t>
            </a:r>
          </a:p>
          <a:p>
            <a:pPr algn="ctr"/>
            <a:r>
              <a:rPr lang="es-ES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CIENTÍFICAS</a:t>
            </a:r>
            <a:endParaRPr lang="es-ES" sz="8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992897" y="4601979"/>
            <a:ext cx="4206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FERNANDA A. GONZÁLEZ MÉNDEZ</a:t>
            </a:r>
            <a:endParaRPr lang="es-MX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014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Фотографии на стене сообщества | ВКонтакт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98" b="8520"/>
          <a:stretch/>
        </p:blipFill>
        <p:spPr bwMode="auto">
          <a:xfrm rot="16200000">
            <a:off x="2661290" y="-2672710"/>
            <a:ext cx="6869418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2179472" y="2167138"/>
            <a:ext cx="796004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200" dirty="0">
                <a:latin typeface="Berlin Sans FB" panose="020E0602020502020306" pitchFamily="34" charset="0"/>
              </a:rPr>
              <a:t>Un ábaco es un artefacto que sirve para efectuar operaciones aritméticas sencillas (sumas, restas y multiplicaciones). Consiste en un cuadro de madera con barras paralelas por las que corren bolas movibles, útil también para enseñar estos cálculos simples</a:t>
            </a:r>
            <a:endParaRPr lang="es-MX" sz="2200" dirty="0" smtClean="0">
              <a:latin typeface="Berlin Sans FB" panose="020E0602020502020306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7145378" y="751664"/>
            <a:ext cx="3433788" cy="523220"/>
          </a:xfrm>
          <a:prstGeom prst="rect">
            <a:avLst/>
          </a:prstGeom>
          <a:solidFill>
            <a:srgbClr val="F292C2">
              <a:alpha val="80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s-MX" sz="2800" dirty="0" smtClean="0">
                <a:latin typeface="Berlin Sans FB" panose="020E0602020502020306" pitchFamily="34" charset="0"/>
              </a:rPr>
              <a:t>ÁBACO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882910" y="5455951"/>
            <a:ext cx="2222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u="sng" dirty="0">
                <a:latin typeface="Berlin Sans FB" panose="020E0602020502020306" pitchFamily="34" charset="0"/>
                <a:hlinkClick r:id="rId3"/>
              </a:rPr>
              <a:t>https://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bit.ly</a:t>
            </a:r>
            <a:r>
              <a:rPr lang="es-MX" u="sng" dirty="0" smtClean="0">
                <a:latin typeface="Berlin Sans FB" panose="020E0602020502020306" pitchFamily="34" charset="0"/>
                <a:hlinkClick r:id="rId3"/>
              </a:rPr>
              <a:t>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3usY59n</a:t>
            </a:r>
            <a:r>
              <a:rPr lang="es-MX" u="sng" dirty="0" smtClean="0">
                <a:latin typeface="Berlin Sans FB" panose="020E0602020502020306" pitchFamily="34" charset="0"/>
              </a:rPr>
              <a:t> </a:t>
            </a:r>
            <a:endParaRPr lang="es-MX" u="sng" dirty="0">
              <a:latin typeface="Berlin Sans FB" panose="020E0602020502020306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94534" y="351554"/>
            <a:ext cx="30380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CIENTÍFICA</a:t>
            </a:r>
            <a:endParaRPr lang="es-MX" sz="2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05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0" b="18274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153801" y="863934"/>
            <a:ext cx="38843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PARA EL ALUMNO</a:t>
            </a:r>
            <a:endParaRPr lang="es-MX" sz="2000" dirty="0">
              <a:latin typeface="Berlin Sans FB" panose="020E0602020502020306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176648" y="2598003"/>
            <a:ext cx="58387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 smtClean="0">
                <a:latin typeface="Berlin Sans FB" panose="020E0602020502020306" pitchFamily="34" charset="0"/>
              </a:rPr>
              <a:t>Un ábaco es un instrumento que sirve para realizar operaciones como sumar, restar e incluso jugar.</a:t>
            </a:r>
          </a:p>
        </p:txBody>
      </p:sp>
    </p:spTree>
    <p:extLst>
      <p:ext uri="{BB962C8B-B14F-4D97-AF65-F5344CB8AC3E}">
        <p14:creationId xmlns:p14="http://schemas.microsoft.com/office/powerpoint/2010/main" val="1694790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Фотографии на стене сообщества | ВКонтакт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98" b="8520"/>
          <a:stretch/>
        </p:blipFill>
        <p:spPr bwMode="auto">
          <a:xfrm rot="16200000">
            <a:off x="2661290" y="-2672710"/>
            <a:ext cx="6869418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954663" y="1853629"/>
            <a:ext cx="8282674" cy="2059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200" dirty="0">
                <a:latin typeface="Berlin Sans FB" panose="020E0602020502020306" pitchFamily="34" charset="0"/>
              </a:rPr>
              <a:t>Señales de tráfico o señales de tránsito son los signos usados en la vía pública para impartir la información necesaria a los usuarios que transitan por un camino o carretera, en especial los conductores de vehículos y peatones de señales de </a:t>
            </a:r>
            <a:r>
              <a:rPr lang="es-MX" sz="2200" dirty="0" smtClean="0">
                <a:latin typeface="Berlin Sans FB" panose="020E0602020502020306" pitchFamily="34" charset="0"/>
              </a:rPr>
              <a:t>tránsito.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6361611" y="882292"/>
            <a:ext cx="4217555" cy="523220"/>
          </a:xfrm>
          <a:prstGeom prst="rect">
            <a:avLst/>
          </a:prstGeom>
          <a:solidFill>
            <a:srgbClr val="F292C2">
              <a:alpha val="80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s-MX" sz="2800" dirty="0" smtClean="0">
                <a:latin typeface="Berlin Sans FB" panose="020E0602020502020306" pitchFamily="34" charset="0"/>
              </a:rPr>
              <a:t>SEÑALES DE TRÁNSITO</a:t>
            </a:r>
            <a:endParaRPr lang="es-MX" sz="2800" dirty="0">
              <a:latin typeface="Berlin Sans FB" panose="020E0602020502020306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882910" y="5455951"/>
            <a:ext cx="2276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u="sng" dirty="0">
                <a:latin typeface="Berlin Sans FB" panose="020E0602020502020306" pitchFamily="34" charset="0"/>
                <a:hlinkClick r:id="rId3"/>
              </a:rPr>
              <a:t>https://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bit.ly</a:t>
            </a:r>
            <a:r>
              <a:rPr lang="es-MX" u="sng" dirty="0" smtClean="0">
                <a:latin typeface="Berlin Sans FB" panose="020E0602020502020306" pitchFamily="34" charset="0"/>
                <a:hlinkClick r:id="rId3"/>
              </a:rPr>
              <a:t>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3bqB7sO</a:t>
            </a:r>
            <a:r>
              <a:rPr lang="es-MX" u="sng" dirty="0" smtClean="0">
                <a:latin typeface="Berlin Sans FB" panose="020E0602020502020306" pitchFamily="34" charset="0"/>
              </a:rPr>
              <a:t> </a:t>
            </a:r>
            <a:endParaRPr lang="es-MX" u="sng" dirty="0">
              <a:latin typeface="Berlin Sans FB" panose="020E0602020502020306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94534" y="351554"/>
            <a:ext cx="30380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CIENTÍFICA</a:t>
            </a:r>
            <a:endParaRPr lang="es-MX" sz="2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957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0" b="18274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153801" y="863934"/>
            <a:ext cx="38843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PARA EL ALUMNO</a:t>
            </a:r>
            <a:endParaRPr lang="es-MX" sz="2000" dirty="0">
              <a:latin typeface="Berlin Sans FB" panose="020E0602020502020306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001289" y="2274838"/>
            <a:ext cx="618942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Berlin Sans FB" panose="020E0602020502020306" pitchFamily="34" charset="0"/>
              </a:rPr>
              <a:t>Las señales de tránsito son muy importantes para la seguridad, diariamente las podemos observar en la calle, cuando venimos al jardín o cuando vamos en el carro con nuestros padres. Nos sirven para ordenar el trafico en la calle y seguir reglas.</a:t>
            </a:r>
            <a:endParaRPr lang="es-MX" sz="2400" dirty="0" smtClean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2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Фотографии на стене сообщества | ВКонтакт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98" b="8520"/>
          <a:stretch/>
        </p:blipFill>
        <p:spPr bwMode="auto">
          <a:xfrm rot="16200000">
            <a:off x="2661290" y="-2672710"/>
            <a:ext cx="6869418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842688" y="1400786"/>
            <a:ext cx="850662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400" dirty="0">
                <a:latin typeface="Berlin Sans FB" panose="020E0602020502020306" pitchFamily="34" charset="0"/>
              </a:rPr>
              <a:t>Son aquellas placas de color amarillo con un símbolo al interior, como su nombre lo indica, tienen la finalidad de prevenirte como conductor sobre los peligros del camino, por ejemplo: Curva, curva cerrada, curva sinuosa, entronque, incorporación de tránsito, estrechamiento del camino, ancho libre, superficie </a:t>
            </a:r>
            <a:r>
              <a:rPr lang="es-MX" sz="2400" dirty="0" err="1">
                <a:latin typeface="Berlin Sans FB" panose="020E0602020502020306" pitchFamily="34" charset="0"/>
              </a:rPr>
              <a:t>derrapante</a:t>
            </a:r>
            <a:r>
              <a:rPr lang="es-MX" sz="2400" dirty="0">
                <a:latin typeface="Berlin Sans FB" panose="020E0602020502020306" pitchFamily="34" charset="0"/>
              </a:rPr>
              <a:t>, pendiente peligrosa, cruce de escolares, cruce de ferrocarril, camino dividido.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6095998" y="694973"/>
            <a:ext cx="4406539" cy="584775"/>
          </a:xfrm>
          <a:prstGeom prst="rect">
            <a:avLst/>
          </a:prstGeom>
          <a:solidFill>
            <a:srgbClr val="F292C2">
              <a:alpha val="80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s-MX" sz="3200" dirty="0" smtClean="0">
                <a:latin typeface="Berlin Sans FB" panose="020E0602020502020306" pitchFamily="34" charset="0"/>
              </a:rPr>
              <a:t>SEÑALES PREVENTIVAS</a:t>
            </a:r>
            <a:endParaRPr lang="es-MX" sz="3200" dirty="0">
              <a:latin typeface="Berlin Sans FB" panose="020E0602020502020306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13539" y="5492142"/>
            <a:ext cx="2222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u="sng" dirty="0">
                <a:latin typeface="Berlin Sans FB" panose="020E0602020502020306" pitchFamily="34" charset="0"/>
                <a:hlinkClick r:id="rId3"/>
              </a:rPr>
              <a:t>https://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bit.ly</a:t>
            </a:r>
            <a:r>
              <a:rPr lang="es-MX" u="sng" dirty="0" smtClean="0">
                <a:latin typeface="Berlin Sans FB" panose="020E0602020502020306" pitchFamily="34" charset="0"/>
                <a:hlinkClick r:id="rId3"/>
              </a:rPr>
              <a:t>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2QxjX54</a:t>
            </a:r>
            <a:r>
              <a:rPr lang="es-MX" u="sng" dirty="0" smtClean="0">
                <a:latin typeface="Berlin Sans FB" panose="020E0602020502020306" pitchFamily="34" charset="0"/>
              </a:rPr>
              <a:t> </a:t>
            </a:r>
            <a:endParaRPr lang="es-MX" u="sng" dirty="0">
              <a:latin typeface="Berlin Sans FB" panose="020E0602020502020306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94534" y="351554"/>
            <a:ext cx="30380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CIENTÍFICA</a:t>
            </a:r>
            <a:endParaRPr lang="es-MX" sz="2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934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eliz lindo niño pequeño niño y niña cuaderno Vector Premium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50" b="1725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4259283" y="772854"/>
            <a:ext cx="36734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0" i="0" dirty="0" smtClean="0">
                <a:solidFill>
                  <a:srgbClr val="231F20"/>
                </a:solidFill>
                <a:effectLst/>
                <a:latin typeface="Berlin Sans FB" panose="020E0602020502020306" pitchFamily="34" charset="0"/>
              </a:rPr>
              <a:t>EXPLICACIÓN PARA EL ALUMNO </a:t>
            </a:r>
            <a:endParaRPr lang="es-MX" dirty="0">
              <a:latin typeface="Berlin Sans FB" panose="020E0602020502020306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546302" y="1586323"/>
            <a:ext cx="48329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>
                <a:latin typeface="Berlin Sans FB" panose="020E0602020502020306" pitchFamily="34" charset="0"/>
              </a:rPr>
              <a:t>Las señales preventivas son de color amarilla, las podemos observar en la calle y sirven para prevenir a los conductores como sus papas de alguna situación un ejemplo de esto es la señal de semáforo, o de zona escolar.</a:t>
            </a:r>
            <a:endParaRPr lang="es-MX" sz="2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007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Фотографии на стене сообщества | ВКонтакт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98" b="8520"/>
          <a:stretch/>
        </p:blipFill>
        <p:spPr bwMode="auto">
          <a:xfrm rot="16200000">
            <a:off x="2661290" y="-2672710"/>
            <a:ext cx="6869418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2020799" y="1677785"/>
            <a:ext cx="815039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Berlin Sans FB" panose="020E0602020502020306" pitchFamily="34" charset="0"/>
              </a:rPr>
              <a:t>Estas señales de tránsito generalmente son de color blanco con rojo y tienen el objetivo de indicar las limitaciones del camino, así como las prohibiciones que lo regulan, por lo tanto, infringirlas es motivo de multas de tránsito. Por ejemplo: alto, ceda el paso, límite máximo de velocidad, vuelta derecha continua, solo vuelta izquierda, doble circulación, conserve su derecha, paso restringido, prohibido rebasar, prohibido estacionarse, prohibida la vuelta a la derecha, prohibido paso de vehículos pesados.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6095998" y="694973"/>
            <a:ext cx="4406539" cy="584775"/>
          </a:xfrm>
          <a:prstGeom prst="rect">
            <a:avLst/>
          </a:prstGeom>
          <a:solidFill>
            <a:srgbClr val="F292C2">
              <a:alpha val="80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SEÑALES RESTRICTIVAS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013539" y="5492142"/>
            <a:ext cx="2222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u="sng" dirty="0">
                <a:latin typeface="Berlin Sans FB" panose="020E0602020502020306" pitchFamily="34" charset="0"/>
                <a:hlinkClick r:id="rId3"/>
              </a:rPr>
              <a:t>https://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bit.ly</a:t>
            </a:r>
            <a:r>
              <a:rPr lang="es-MX" u="sng" dirty="0" smtClean="0">
                <a:latin typeface="Berlin Sans FB" panose="020E0602020502020306" pitchFamily="34" charset="0"/>
                <a:hlinkClick r:id="rId3"/>
              </a:rPr>
              <a:t>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2QxjX54</a:t>
            </a:r>
            <a:r>
              <a:rPr lang="es-MX" u="sng" dirty="0" smtClean="0">
                <a:latin typeface="Berlin Sans FB" panose="020E0602020502020306" pitchFamily="34" charset="0"/>
              </a:rPr>
              <a:t> </a:t>
            </a:r>
            <a:endParaRPr lang="es-MX" u="sng" dirty="0">
              <a:latin typeface="Berlin Sans FB" panose="020E0602020502020306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94534" y="351554"/>
            <a:ext cx="30380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CIENTÍFICA</a:t>
            </a:r>
            <a:endParaRPr lang="es-MX" sz="2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779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0" b="18274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153801" y="863934"/>
            <a:ext cx="38843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PARA EL ALUMNO</a:t>
            </a:r>
            <a:endParaRPr lang="es-MX" sz="2000" dirty="0">
              <a:latin typeface="Berlin Sans FB" panose="020E0602020502020306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001289" y="2274838"/>
            <a:ext cx="618942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Berlin Sans FB" panose="020E0602020502020306" pitchFamily="34" charset="0"/>
              </a:rPr>
              <a:t>Estas señales son de color rojo con blanco, y nos indican las limitaciones y cosas que no debemos hacer (prohibiciones) por ejemplo, alto, prohibido estacionarse o prohibido dar vuelta a la </a:t>
            </a:r>
            <a:r>
              <a:rPr lang="es-MX" sz="2400" dirty="0" smtClean="0">
                <a:latin typeface="Berlin Sans FB" panose="020E0602020502020306" pitchFamily="34" charset="0"/>
              </a:rPr>
              <a:t>derecha.</a:t>
            </a:r>
          </a:p>
        </p:txBody>
      </p:sp>
    </p:spTree>
    <p:extLst>
      <p:ext uri="{BB962C8B-B14F-4D97-AF65-F5344CB8AC3E}">
        <p14:creationId xmlns:p14="http://schemas.microsoft.com/office/powerpoint/2010/main" val="8781399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446</Words>
  <Application>Microsoft Office PowerPoint</Application>
  <PresentationFormat>Panorámica</PresentationFormat>
  <Paragraphs>27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Berlin Sans FB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Testing Program</dc:creator>
  <cp:lastModifiedBy>Testing Program</cp:lastModifiedBy>
  <cp:revision>13</cp:revision>
  <dcterms:created xsi:type="dcterms:W3CDTF">2021-03-12T05:38:47Z</dcterms:created>
  <dcterms:modified xsi:type="dcterms:W3CDTF">2021-06-07T03:37:03Z</dcterms:modified>
</cp:coreProperties>
</file>