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2" r:id="rId15"/>
    <p:sldId id="271" r:id="rId16"/>
    <p:sldId id="273" r:id="rId17"/>
    <p:sldId id="274" r:id="rId18"/>
    <p:sldId id="275" r:id="rId19"/>
    <p:sldId id="276" r:id="rId20"/>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216"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333399"/>
    <a:srgbClr val="660066"/>
    <a:srgbClr val="FF9999"/>
    <a:srgbClr val="006600"/>
    <a:srgbClr val="FF6600"/>
    <a:srgbClr val="CC0000"/>
    <a:srgbClr val="33CCCC"/>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52" d="100"/>
          <a:sy n="52" d="100"/>
        </p:scale>
        <p:origin x="2232" y="150"/>
      </p:cViewPr>
      <p:guideLst>
        <p:guide orient="horz" pos="5216"/>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993125F4-5B96-4900-BAF6-E585E1F3162B}" type="datetimeFigureOut">
              <a:rPr lang="es-MX" smtClean="0"/>
              <a:t>04/06/2021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B5F3CAF-F4E2-4DF0-9174-9D0F2BD1561B}" type="slidenum">
              <a:rPr lang="es-MX" smtClean="0"/>
              <a:t>‹Nº›</a:t>
            </a:fld>
            <a:endParaRPr lang="es-MX"/>
          </a:p>
        </p:txBody>
      </p:sp>
    </p:spTree>
    <p:extLst>
      <p:ext uri="{BB962C8B-B14F-4D97-AF65-F5344CB8AC3E}">
        <p14:creationId xmlns:p14="http://schemas.microsoft.com/office/powerpoint/2010/main" val="3092877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93125F4-5B96-4900-BAF6-E585E1F3162B}" type="datetimeFigureOut">
              <a:rPr lang="es-MX" smtClean="0"/>
              <a:t>04/06/2021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B5F3CAF-F4E2-4DF0-9174-9D0F2BD1561B}" type="slidenum">
              <a:rPr lang="es-MX" smtClean="0"/>
              <a:t>‹Nº›</a:t>
            </a:fld>
            <a:endParaRPr lang="es-MX"/>
          </a:p>
        </p:txBody>
      </p:sp>
    </p:spTree>
    <p:extLst>
      <p:ext uri="{BB962C8B-B14F-4D97-AF65-F5344CB8AC3E}">
        <p14:creationId xmlns:p14="http://schemas.microsoft.com/office/powerpoint/2010/main" val="3363132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93125F4-5B96-4900-BAF6-E585E1F3162B}" type="datetimeFigureOut">
              <a:rPr lang="es-MX" smtClean="0"/>
              <a:t>04/06/2021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B5F3CAF-F4E2-4DF0-9174-9D0F2BD1561B}" type="slidenum">
              <a:rPr lang="es-MX" smtClean="0"/>
              <a:t>‹Nº›</a:t>
            </a:fld>
            <a:endParaRPr lang="es-MX"/>
          </a:p>
        </p:txBody>
      </p:sp>
    </p:spTree>
    <p:extLst>
      <p:ext uri="{BB962C8B-B14F-4D97-AF65-F5344CB8AC3E}">
        <p14:creationId xmlns:p14="http://schemas.microsoft.com/office/powerpoint/2010/main" val="2298115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93125F4-5B96-4900-BAF6-E585E1F3162B}" type="datetimeFigureOut">
              <a:rPr lang="es-MX" smtClean="0"/>
              <a:t>04/06/2021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B5F3CAF-F4E2-4DF0-9174-9D0F2BD1561B}" type="slidenum">
              <a:rPr lang="es-MX" smtClean="0"/>
              <a:t>‹Nº›</a:t>
            </a:fld>
            <a:endParaRPr lang="es-MX"/>
          </a:p>
        </p:txBody>
      </p:sp>
    </p:spTree>
    <p:extLst>
      <p:ext uri="{BB962C8B-B14F-4D97-AF65-F5344CB8AC3E}">
        <p14:creationId xmlns:p14="http://schemas.microsoft.com/office/powerpoint/2010/main" val="1235681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93125F4-5B96-4900-BAF6-E585E1F3162B}" type="datetimeFigureOut">
              <a:rPr lang="es-MX" smtClean="0"/>
              <a:t>04/06/2021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B5F3CAF-F4E2-4DF0-9174-9D0F2BD1561B}" type="slidenum">
              <a:rPr lang="es-MX" smtClean="0"/>
              <a:t>‹Nº›</a:t>
            </a:fld>
            <a:endParaRPr lang="es-MX"/>
          </a:p>
        </p:txBody>
      </p:sp>
    </p:spTree>
    <p:extLst>
      <p:ext uri="{BB962C8B-B14F-4D97-AF65-F5344CB8AC3E}">
        <p14:creationId xmlns:p14="http://schemas.microsoft.com/office/powerpoint/2010/main" val="2709917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93125F4-5B96-4900-BAF6-E585E1F3162B}" type="datetimeFigureOut">
              <a:rPr lang="es-MX" smtClean="0"/>
              <a:t>04/06/2021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B5F3CAF-F4E2-4DF0-9174-9D0F2BD1561B}" type="slidenum">
              <a:rPr lang="es-MX" smtClean="0"/>
              <a:t>‹Nº›</a:t>
            </a:fld>
            <a:endParaRPr lang="es-MX"/>
          </a:p>
        </p:txBody>
      </p:sp>
    </p:spTree>
    <p:extLst>
      <p:ext uri="{BB962C8B-B14F-4D97-AF65-F5344CB8AC3E}">
        <p14:creationId xmlns:p14="http://schemas.microsoft.com/office/powerpoint/2010/main" val="521379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93125F4-5B96-4900-BAF6-E585E1F3162B}" type="datetimeFigureOut">
              <a:rPr lang="es-MX" smtClean="0"/>
              <a:t>04/06/2021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4B5F3CAF-F4E2-4DF0-9174-9D0F2BD1561B}" type="slidenum">
              <a:rPr lang="es-MX" smtClean="0"/>
              <a:t>‹Nº›</a:t>
            </a:fld>
            <a:endParaRPr lang="es-MX"/>
          </a:p>
        </p:txBody>
      </p:sp>
    </p:spTree>
    <p:extLst>
      <p:ext uri="{BB962C8B-B14F-4D97-AF65-F5344CB8AC3E}">
        <p14:creationId xmlns:p14="http://schemas.microsoft.com/office/powerpoint/2010/main" val="458125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93125F4-5B96-4900-BAF6-E585E1F3162B}" type="datetimeFigureOut">
              <a:rPr lang="es-MX" smtClean="0"/>
              <a:t>04/06/2021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4B5F3CAF-F4E2-4DF0-9174-9D0F2BD1561B}" type="slidenum">
              <a:rPr lang="es-MX" smtClean="0"/>
              <a:t>‹Nº›</a:t>
            </a:fld>
            <a:endParaRPr lang="es-MX"/>
          </a:p>
        </p:txBody>
      </p:sp>
    </p:spTree>
    <p:extLst>
      <p:ext uri="{BB962C8B-B14F-4D97-AF65-F5344CB8AC3E}">
        <p14:creationId xmlns:p14="http://schemas.microsoft.com/office/powerpoint/2010/main" val="1035484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3125F4-5B96-4900-BAF6-E585E1F3162B}" type="datetimeFigureOut">
              <a:rPr lang="es-MX" smtClean="0"/>
              <a:t>04/06/2021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4B5F3CAF-F4E2-4DF0-9174-9D0F2BD1561B}" type="slidenum">
              <a:rPr lang="es-MX" smtClean="0"/>
              <a:t>‹Nº›</a:t>
            </a:fld>
            <a:endParaRPr lang="es-MX"/>
          </a:p>
        </p:txBody>
      </p:sp>
    </p:spTree>
    <p:extLst>
      <p:ext uri="{BB962C8B-B14F-4D97-AF65-F5344CB8AC3E}">
        <p14:creationId xmlns:p14="http://schemas.microsoft.com/office/powerpoint/2010/main" val="1444976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93125F4-5B96-4900-BAF6-E585E1F3162B}" type="datetimeFigureOut">
              <a:rPr lang="es-MX" smtClean="0"/>
              <a:t>04/06/2021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B5F3CAF-F4E2-4DF0-9174-9D0F2BD1561B}" type="slidenum">
              <a:rPr lang="es-MX" smtClean="0"/>
              <a:t>‹Nº›</a:t>
            </a:fld>
            <a:endParaRPr lang="es-MX"/>
          </a:p>
        </p:txBody>
      </p:sp>
    </p:spTree>
    <p:extLst>
      <p:ext uri="{BB962C8B-B14F-4D97-AF65-F5344CB8AC3E}">
        <p14:creationId xmlns:p14="http://schemas.microsoft.com/office/powerpoint/2010/main" val="3785114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93125F4-5B96-4900-BAF6-E585E1F3162B}" type="datetimeFigureOut">
              <a:rPr lang="es-MX" smtClean="0"/>
              <a:t>04/06/2021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B5F3CAF-F4E2-4DF0-9174-9D0F2BD1561B}" type="slidenum">
              <a:rPr lang="es-MX" smtClean="0"/>
              <a:t>‹Nº›</a:t>
            </a:fld>
            <a:endParaRPr lang="es-MX"/>
          </a:p>
        </p:txBody>
      </p:sp>
    </p:spTree>
    <p:extLst>
      <p:ext uri="{BB962C8B-B14F-4D97-AF65-F5344CB8AC3E}">
        <p14:creationId xmlns:p14="http://schemas.microsoft.com/office/powerpoint/2010/main" val="1074582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993125F4-5B96-4900-BAF6-E585E1F3162B}" type="datetimeFigureOut">
              <a:rPr lang="es-MX" smtClean="0"/>
              <a:t>04/06/2021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4B5F3CAF-F4E2-4DF0-9174-9D0F2BD1561B}" type="slidenum">
              <a:rPr lang="es-MX" smtClean="0"/>
              <a:t>‹Nº›</a:t>
            </a:fld>
            <a:endParaRPr lang="es-MX"/>
          </a:p>
        </p:txBody>
      </p:sp>
    </p:spTree>
    <p:extLst>
      <p:ext uri="{BB962C8B-B14F-4D97-AF65-F5344CB8AC3E}">
        <p14:creationId xmlns:p14="http://schemas.microsoft.com/office/powerpoint/2010/main" val="4293466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7"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514350" y="1496484"/>
            <a:ext cx="5829300" cy="3183467"/>
          </a:xfrm>
        </p:spPr>
        <p:txBody>
          <a:bodyPr/>
          <a:lstStyle/>
          <a:p>
            <a:endParaRPr lang="es-MX" dirty="0"/>
          </a:p>
        </p:txBody>
      </p:sp>
      <p:sp>
        <p:nvSpPr>
          <p:cNvPr id="3" name="Subtítulo 2"/>
          <p:cNvSpPr>
            <a:spLocks noGrp="1"/>
          </p:cNvSpPr>
          <p:nvPr>
            <p:ph type="subTitle" idx="1"/>
          </p:nvPr>
        </p:nvSpPr>
        <p:spPr>
          <a:xfrm>
            <a:off x="857250" y="4802717"/>
            <a:ext cx="5143500" cy="2207683"/>
          </a:xfrm>
        </p:spPr>
        <p:txBody>
          <a:bodyPr/>
          <a:lstStyle/>
          <a:p>
            <a:endParaRPr lang="es-MX"/>
          </a:p>
        </p:txBody>
      </p:sp>
      <p:grpSp>
        <p:nvGrpSpPr>
          <p:cNvPr id="4" name="Grupo 3"/>
          <p:cNvGrpSpPr/>
          <p:nvPr/>
        </p:nvGrpSpPr>
        <p:grpSpPr>
          <a:xfrm>
            <a:off x="0" y="0"/>
            <a:ext cx="6858000" cy="9144000"/>
            <a:chOff x="0" y="0"/>
            <a:chExt cx="6858000" cy="9144000"/>
          </a:xfrm>
        </p:grpSpPr>
        <p:pic>
          <p:nvPicPr>
            <p:cNvPr id="5" name="Picture 2" descr="MAGNÍFICO DIARIO PARA LA EDUCADORA – Imagenes Educativ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144000"/>
            </a:xfrm>
            <a:prstGeom prst="rect">
              <a:avLst/>
            </a:prstGeom>
            <a:noFill/>
            <a:extLst>
              <a:ext uri="{909E8E84-426E-40DD-AFC4-6F175D3DCCD1}">
                <a14:hiddenFill xmlns:a14="http://schemas.microsoft.com/office/drawing/2010/main">
                  <a:solidFill>
                    <a:srgbClr val="FFFFFF"/>
                  </a:solidFill>
                </a14:hiddenFill>
              </a:ext>
            </a:extLst>
          </p:spPr>
        </p:pic>
        <p:sp>
          <p:nvSpPr>
            <p:cNvPr id="6" name="Rectángulo 5"/>
            <p:cNvSpPr/>
            <p:nvPr/>
          </p:nvSpPr>
          <p:spPr>
            <a:xfrm>
              <a:off x="4957010" y="2430379"/>
              <a:ext cx="697832" cy="6978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ángulo redondeado 6"/>
            <p:cNvSpPr/>
            <p:nvPr/>
          </p:nvSpPr>
          <p:spPr>
            <a:xfrm>
              <a:off x="745959" y="3128211"/>
              <a:ext cx="4908884" cy="1179094"/>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ángulo 7"/>
            <p:cNvSpPr/>
            <p:nvPr/>
          </p:nvSpPr>
          <p:spPr>
            <a:xfrm>
              <a:off x="5654842" y="3128211"/>
              <a:ext cx="264695" cy="117909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pic>
        <p:nvPicPr>
          <p:cNvPr id="10" name="Imagen 9"/>
          <p:cNvPicPr>
            <a:picLocks noChangeAspect="1"/>
          </p:cNvPicPr>
          <p:nvPr/>
        </p:nvPicPr>
        <p:blipFill rotWithShape="1">
          <a:blip r:embed="rId3"/>
          <a:srcRect b="19768"/>
          <a:stretch/>
        </p:blipFill>
        <p:spPr>
          <a:xfrm>
            <a:off x="249660" y="1496484"/>
            <a:ext cx="6358679" cy="2934839"/>
          </a:xfrm>
          <a:prstGeom prst="rect">
            <a:avLst/>
          </a:prstGeom>
        </p:spPr>
      </p:pic>
      <p:sp>
        <p:nvSpPr>
          <p:cNvPr id="9" name="CuadroTexto 8"/>
          <p:cNvSpPr txBox="1"/>
          <p:nvPr/>
        </p:nvSpPr>
        <p:spPr>
          <a:xfrm>
            <a:off x="514349" y="4572000"/>
            <a:ext cx="3635619" cy="52322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s-MX" sz="2800" noProof="0" dirty="0" smtClean="0">
                <a:solidFill>
                  <a:prstClr val="black"/>
                </a:solidFill>
                <a:latin typeface="Berlin Sans FB" panose="020E0602020502020306" pitchFamily="34" charset="0"/>
              </a:rPr>
              <a:t>Mayo</a:t>
            </a:r>
            <a:r>
              <a:rPr kumimoji="0" lang="es-MX" sz="2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 2021 </a:t>
            </a:r>
            <a:endParaRPr kumimoji="0" lang="es-MX" sz="2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spTree>
    <p:extLst>
      <p:ext uri="{BB962C8B-B14F-4D97-AF65-F5344CB8AC3E}">
        <p14:creationId xmlns:p14="http://schemas.microsoft.com/office/powerpoint/2010/main" val="2319728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585621" y="2177149"/>
            <a:ext cx="4627984" cy="2554545"/>
          </a:xfrm>
          <a:prstGeom prst="rect">
            <a:avLst/>
          </a:prstGeom>
          <a:noFill/>
        </p:spPr>
        <p:txBody>
          <a:bodyPr wrap="square" rtlCol="0">
            <a:spAutoFit/>
          </a:bodyPr>
          <a:lstStyle/>
          <a:p>
            <a:pPr lvl="0" fontAlgn="base"/>
            <a:r>
              <a:rPr lang="es-MX" sz="2000" dirty="0">
                <a:latin typeface="Berlin Sans FB" panose="020E0602020502020306" pitchFamily="34" charset="0"/>
              </a:rPr>
              <a:t>Cualidad se refiere a las características propias e innatas atribuibles a un ser animado o inanimado. De acuerdo con el diccionario significa: 1) Un carácter natural o adquirido que distingue del resto de los de su especie a personas, seres vivos u objetos. A esta definición, hay que añadir dos acotaciones</a:t>
            </a:r>
          </a:p>
        </p:txBody>
      </p:sp>
      <p:sp>
        <p:nvSpPr>
          <p:cNvPr id="21" name="CuadroTexto 20"/>
          <p:cNvSpPr txBox="1"/>
          <p:nvPr/>
        </p:nvSpPr>
        <p:spPr>
          <a:xfrm>
            <a:off x="1410362" y="5217728"/>
            <a:ext cx="4978502" cy="1631216"/>
          </a:xfrm>
          <a:prstGeom prst="rect">
            <a:avLst/>
          </a:prstGeom>
          <a:noFill/>
        </p:spPr>
        <p:txBody>
          <a:bodyPr wrap="square" rtlCol="0">
            <a:spAutoFit/>
          </a:bodyPr>
          <a:lstStyle/>
          <a:p>
            <a:pPr lvl="0" defTabSz="914400">
              <a:defRPr/>
            </a:pPr>
            <a:r>
              <a:rPr lang="es-MX" sz="2000" dirty="0">
                <a:solidFill>
                  <a:prstClr val="black"/>
                </a:solidFill>
                <a:latin typeface="Berlin Sans FB" panose="020E0602020502020306" pitchFamily="34" charset="0"/>
              </a:rPr>
              <a:t>Las cualidades son todas aquellas características definitorias de alguien o algo, refiriéndonos a cosas positivas de la forma de ser o actuar de una persona. Por ejemplo: soñador, creativo, amigable ,</a:t>
            </a:r>
            <a:r>
              <a:rPr lang="es-MX" sz="2000" dirty="0" smtClean="0">
                <a:solidFill>
                  <a:prstClr val="black"/>
                </a:solidFill>
                <a:latin typeface="Berlin Sans FB" panose="020E0602020502020306" pitchFamily="34" charset="0"/>
              </a:rPr>
              <a:t>amoroso , etc.</a:t>
            </a:r>
            <a:endParaRPr lang="es-MX" sz="2000" dirty="0">
              <a:solidFill>
                <a:prstClr val="black"/>
              </a:solidFill>
              <a:latin typeface="Berlin Sans FB" panose="020E0602020502020306" pitchFamily="34" charset="0"/>
            </a:endParaRP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34</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43932" y="4604309"/>
            <a:ext cx="2115495" cy="859611"/>
          </a:xfrm>
          <a:prstGeom prst="rect">
            <a:avLst/>
          </a:prstGeom>
        </p:spPr>
      </p:pic>
      <p:pic>
        <p:nvPicPr>
          <p:cNvPr id="6" name="Imagen 5"/>
          <p:cNvPicPr>
            <a:picLocks noChangeAspect="1"/>
          </p:cNvPicPr>
          <p:nvPr/>
        </p:nvPicPr>
        <p:blipFill>
          <a:blip r:embed="rId5"/>
          <a:stretch>
            <a:fillRect/>
          </a:stretch>
        </p:blipFill>
        <p:spPr>
          <a:xfrm>
            <a:off x="-43932" y="1458461"/>
            <a:ext cx="2115495" cy="859611"/>
          </a:xfrm>
          <a:prstGeom prst="rect">
            <a:avLst/>
          </a:prstGeom>
        </p:spPr>
      </p:pic>
      <p:sp>
        <p:nvSpPr>
          <p:cNvPr id="7" name="Rectángulo 6"/>
          <p:cNvSpPr/>
          <p:nvPr/>
        </p:nvSpPr>
        <p:spPr>
          <a:xfrm>
            <a:off x="474785" y="621369"/>
            <a:ext cx="5914079" cy="574386"/>
          </a:xfrm>
          <a:prstGeom prst="rect">
            <a:avLst/>
          </a:prstGeom>
          <a:solidFill>
            <a:srgbClr val="CC0000"/>
          </a:solid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sz="4800" noProof="0" dirty="0" smtClean="0">
                <a:solidFill>
                  <a:prstClr val="white"/>
                </a:solidFill>
                <a:latin typeface="Berlin Sans FB" panose="020E0602020502020306" pitchFamily="34" charset="0"/>
              </a:rPr>
              <a:t>Cualidad </a:t>
            </a:r>
            <a:r>
              <a:rPr kumimoji="0" lang="es-MX" sz="4800" b="0" i="0" u="none" strike="noStrike" kern="1200" cap="none" spc="0" normalizeH="0" noProof="0" dirty="0" smtClean="0">
                <a:ln>
                  <a:noFill/>
                </a:ln>
                <a:solidFill>
                  <a:prstClr val="white"/>
                </a:solidFill>
                <a:effectLst/>
                <a:uLnTx/>
                <a:uFillTx/>
                <a:latin typeface="Berlin Sans FB" panose="020E0602020502020306" pitchFamily="34" charset="0"/>
                <a:ea typeface="+mn-ea"/>
                <a:cs typeface="+mn-cs"/>
              </a:rPr>
              <a:t> </a:t>
            </a: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  </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32204947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585621" y="2177149"/>
            <a:ext cx="4627984" cy="1938992"/>
          </a:xfrm>
          <a:prstGeom prst="rect">
            <a:avLst/>
          </a:prstGeom>
          <a:noFill/>
        </p:spPr>
        <p:txBody>
          <a:bodyPr wrap="square" rtlCol="0">
            <a:spAutoFit/>
          </a:bodyPr>
          <a:lstStyle/>
          <a:p>
            <a:pPr lvl="0" fontAlgn="base"/>
            <a:r>
              <a:rPr lang="es-MX" sz="2000" dirty="0">
                <a:latin typeface="Berlin Sans FB" panose="020E0602020502020306" pitchFamily="34" charset="0"/>
              </a:rPr>
              <a:t>Todo lo que nos rodea tiene unas cualidades objetivas, unas singularidades. Para referirnos a ellas hablamos de las características físicas de algo, que puede ser una persona, una animal, un mineral o un continente.</a:t>
            </a:r>
          </a:p>
        </p:txBody>
      </p:sp>
      <p:sp>
        <p:nvSpPr>
          <p:cNvPr id="21" name="CuadroTexto 20"/>
          <p:cNvSpPr txBox="1"/>
          <p:nvPr/>
        </p:nvSpPr>
        <p:spPr>
          <a:xfrm>
            <a:off x="1410362" y="5217728"/>
            <a:ext cx="4978502" cy="1015663"/>
          </a:xfrm>
          <a:prstGeom prst="rect">
            <a:avLst/>
          </a:prstGeom>
          <a:noFill/>
        </p:spPr>
        <p:txBody>
          <a:bodyPr wrap="square" rtlCol="0">
            <a:spAutoFit/>
          </a:bodyPr>
          <a:lstStyle/>
          <a:p>
            <a:pPr lvl="0" defTabSz="914400">
              <a:defRPr/>
            </a:pPr>
            <a:r>
              <a:rPr lang="es-MX" sz="2000" dirty="0" smtClean="0">
                <a:solidFill>
                  <a:prstClr val="black"/>
                </a:solidFill>
                <a:latin typeface="Berlin Sans FB" panose="020E0602020502020306" pitchFamily="34" charset="0"/>
              </a:rPr>
              <a:t>Si </a:t>
            </a:r>
            <a:r>
              <a:rPr lang="es-MX" sz="2000" dirty="0">
                <a:solidFill>
                  <a:prstClr val="black"/>
                </a:solidFill>
                <a:latin typeface="Berlin Sans FB" panose="020E0602020502020306" pitchFamily="34" charset="0"/>
              </a:rPr>
              <a:t>nos referimos a las características físicas hacemos referencia a su altura, contextura, color de cabello y de ojos, su piel, etc. </a:t>
            </a: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34</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43932" y="4604309"/>
            <a:ext cx="2115495" cy="859611"/>
          </a:xfrm>
          <a:prstGeom prst="rect">
            <a:avLst/>
          </a:prstGeom>
        </p:spPr>
      </p:pic>
      <p:pic>
        <p:nvPicPr>
          <p:cNvPr id="6" name="Imagen 5"/>
          <p:cNvPicPr>
            <a:picLocks noChangeAspect="1"/>
          </p:cNvPicPr>
          <p:nvPr/>
        </p:nvPicPr>
        <p:blipFill>
          <a:blip r:embed="rId5"/>
          <a:stretch>
            <a:fillRect/>
          </a:stretch>
        </p:blipFill>
        <p:spPr>
          <a:xfrm>
            <a:off x="-43932" y="1458461"/>
            <a:ext cx="2115495" cy="859611"/>
          </a:xfrm>
          <a:prstGeom prst="rect">
            <a:avLst/>
          </a:prstGeom>
        </p:spPr>
      </p:pic>
      <p:sp>
        <p:nvSpPr>
          <p:cNvPr id="7" name="Rectángulo 6"/>
          <p:cNvSpPr/>
          <p:nvPr/>
        </p:nvSpPr>
        <p:spPr>
          <a:xfrm>
            <a:off x="474785" y="621369"/>
            <a:ext cx="5914079" cy="574386"/>
          </a:xfrm>
          <a:prstGeom prst="rect">
            <a:avLst/>
          </a:prstGeom>
          <a:solidFill>
            <a:srgbClr val="FF6600"/>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sz="4800" noProof="0" dirty="0" smtClean="0">
                <a:solidFill>
                  <a:prstClr val="white"/>
                </a:solidFill>
                <a:latin typeface="Berlin Sans FB" panose="020E0602020502020306" pitchFamily="34" charset="0"/>
              </a:rPr>
              <a:t>Características físicas </a:t>
            </a:r>
            <a:r>
              <a:rPr kumimoji="0" lang="es-MX" sz="4800" b="0" i="0" u="none" strike="noStrike" kern="1200" cap="none" spc="0" normalizeH="0" noProof="0" dirty="0" smtClean="0">
                <a:ln>
                  <a:noFill/>
                </a:ln>
                <a:solidFill>
                  <a:prstClr val="white"/>
                </a:solidFill>
                <a:effectLst/>
                <a:uLnTx/>
                <a:uFillTx/>
                <a:latin typeface="Berlin Sans FB" panose="020E0602020502020306" pitchFamily="34" charset="0"/>
                <a:ea typeface="+mn-ea"/>
                <a:cs typeface="+mn-cs"/>
              </a:rPr>
              <a:t> </a:t>
            </a: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  </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2090662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585621" y="2177149"/>
            <a:ext cx="4627984" cy="2723823"/>
          </a:xfrm>
          <a:prstGeom prst="rect">
            <a:avLst/>
          </a:prstGeom>
          <a:noFill/>
        </p:spPr>
        <p:txBody>
          <a:bodyPr wrap="square" rtlCol="0">
            <a:spAutoFit/>
          </a:bodyPr>
          <a:lstStyle/>
          <a:p>
            <a:pPr lvl="0" fontAlgn="base"/>
            <a:r>
              <a:rPr lang="es-MX" sz="1900" dirty="0">
                <a:latin typeface="Berlin Sans FB" panose="020E0602020502020306" pitchFamily="34" charset="0"/>
              </a:rPr>
              <a:t>La identidad personal es la identidad única de una persona a lo largo del tiempo (meses, años, </a:t>
            </a:r>
            <a:r>
              <a:rPr lang="es-MX" sz="1900" dirty="0" err="1">
                <a:latin typeface="Berlin Sans FB" panose="020E0602020502020306" pitchFamily="34" charset="0"/>
              </a:rPr>
              <a:t>etc</a:t>
            </a:r>
            <a:r>
              <a:rPr lang="es-MX" sz="1900" dirty="0">
                <a:latin typeface="Berlin Sans FB" panose="020E0602020502020306" pitchFamily="34" charset="0"/>
              </a:rPr>
              <a:t>). </a:t>
            </a:r>
            <a:r>
              <a:rPr lang="es-MX" sz="1900" dirty="0" smtClean="0">
                <a:latin typeface="Berlin Sans FB" panose="020E0602020502020306" pitchFamily="34" charset="0"/>
              </a:rPr>
              <a:t>Las </a:t>
            </a:r>
            <a:r>
              <a:rPr lang="es-MX" sz="1900" dirty="0">
                <a:latin typeface="Berlin Sans FB" panose="020E0602020502020306" pitchFamily="34" charset="0"/>
              </a:rPr>
              <a:t>discusiones sobre la identidad personal típicamente apuntan a determinar las condiciones necesarias y suficientes bajo las cuales se puede decir que una persona en un momento y una persona en otro momento son la misma persona, persistiendo en el tiempo.</a:t>
            </a:r>
          </a:p>
        </p:txBody>
      </p:sp>
      <p:sp>
        <p:nvSpPr>
          <p:cNvPr id="21" name="CuadroTexto 20"/>
          <p:cNvSpPr txBox="1"/>
          <p:nvPr/>
        </p:nvSpPr>
        <p:spPr>
          <a:xfrm>
            <a:off x="1410362" y="5423698"/>
            <a:ext cx="4978502" cy="2031325"/>
          </a:xfrm>
          <a:prstGeom prst="rect">
            <a:avLst/>
          </a:prstGeom>
          <a:noFill/>
        </p:spPr>
        <p:txBody>
          <a:bodyPr wrap="square" rtlCol="0">
            <a:spAutoFit/>
          </a:bodyPr>
          <a:lstStyle/>
          <a:p>
            <a:pPr lvl="0" defTabSz="914400">
              <a:defRPr/>
            </a:pPr>
            <a:r>
              <a:rPr lang="es-MX" dirty="0">
                <a:solidFill>
                  <a:prstClr val="black"/>
                </a:solidFill>
                <a:latin typeface="Berlin Sans FB" panose="020E0602020502020306" pitchFamily="34" charset="0"/>
              </a:rPr>
              <a:t>La identidad es el conjunto de características, actitudes, competencias y capacidades que definen a una persona. Se va construyendo en los primeros años de vida. Empieza cuando el niño toma conciencia de sí mismo como una persona diferente a quienes lo rodean, e intenta definirse a sí mismo.</a:t>
            </a: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34</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26177" y="4802181"/>
            <a:ext cx="2115495" cy="859611"/>
          </a:xfrm>
          <a:prstGeom prst="rect">
            <a:avLst/>
          </a:prstGeom>
        </p:spPr>
      </p:pic>
      <p:pic>
        <p:nvPicPr>
          <p:cNvPr id="6" name="Imagen 5"/>
          <p:cNvPicPr>
            <a:picLocks noChangeAspect="1"/>
          </p:cNvPicPr>
          <p:nvPr/>
        </p:nvPicPr>
        <p:blipFill>
          <a:blip r:embed="rId5"/>
          <a:stretch>
            <a:fillRect/>
          </a:stretch>
        </p:blipFill>
        <p:spPr>
          <a:xfrm>
            <a:off x="-43932" y="1458461"/>
            <a:ext cx="2115495" cy="859611"/>
          </a:xfrm>
          <a:prstGeom prst="rect">
            <a:avLst/>
          </a:prstGeom>
        </p:spPr>
      </p:pic>
      <p:sp>
        <p:nvSpPr>
          <p:cNvPr id="7" name="Rectángulo 6"/>
          <p:cNvSpPr/>
          <p:nvPr/>
        </p:nvSpPr>
        <p:spPr>
          <a:xfrm>
            <a:off x="474785" y="621369"/>
            <a:ext cx="5914079" cy="574386"/>
          </a:xfrm>
          <a:prstGeom prst="rect">
            <a:avLst/>
          </a:prstGeom>
          <a:solidFill>
            <a:srgbClr val="006600"/>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sz="4800" noProof="0" dirty="0" smtClean="0">
                <a:solidFill>
                  <a:prstClr val="white"/>
                </a:solidFill>
                <a:latin typeface="Berlin Sans FB" panose="020E0602020502020306" pitchFamily="34" charset="0"/>
              </a:rPr>
              <a:t>Identidad personal</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16740975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410362" y="2177149"/>
            <a:ext cx="4803243" cy="2554545"/>
          </a:xfrm>
          <a:prstGeom prst="rect">
            <a:avLst/>
          </a:prstGeom>
          <a:noFill/>
        </p:spPr>
        <p:txBody>
          <a:bodyPr wrap="square" rtlCol="0">
            <a:spAutoFit/>
          </a:bodyPr>
          <a:lstStyle/>
          <a:p>
            <a:pPr lvl="0" fontAlgn="base"/>
            <a:r>
              <a:rPr lang="es-MX" sz="2000" dirty="0">
                <a:latin typeface="Berlin Sans FB" panose="020E0602020502020306" pitchFamily="34" charset="0"/>
              </a:rPr>
              <a:t>El autoestima es un conjunto de percepciones, pensamientos, evaluaciones, sentimientos y tendencias de comportamientos dirigidos hacia uno mismo, hacia nuestra manera de ser, y hacia los rasgos de nuestro cuerpo y nuestro carácter. En resumen: es la evaluación perceptiva de nosotros mismos.​</a:t>
            </a:r>
          </a:p>
        </p:txBody>
      </p:sp>
      <p:sp>
        <p:nvSpPr>
          <p:cNvPr id="21" name="CuadroTexto 20"/>
          <p:cNvSpPr txBox="1"/>
          <p:nvPr/>
        </p:nvSpPr>
        <p:spPr>
          <a:xfrm>
            <a:off x="1322732" y="5350449"/>
            <a:ext cx="4978502" cy="1631216"/>
          </a:xfrm>
          <a:prstGeom prst="rect">
            <a:avLst/>
          </a:prstGeom>
          <a:noFill/>
        </p:spPr>
        <p:txBody>
          <a:bodyPr wrap="square" rtlCol="0">
            <a:spAutoFit/>
          </a:bodyPr>
          <a:lstStyle/>
          <a:p>
            <a:pPr lvl="0" defTabSz="914400">
              <a:defRPr/>
            </a:pPr>
            <a:r>
              <a:rPr lang="es-MX" sz="2000" dirty="0">
                <a:latin typeface="Berlin Sans FB" panose="020E0602020502020306" pitchFamily="34" charset="0"/>
              </a:rPr>
              <a:t>La autoestima significa que mayormente uno se siente bien consigo mismo. Los niños con una buena autoestima: se sienten orgullosos de lo que son capaces de hacer. ven las cosas positivas sobre sí mismos.</a:t>
            </a:r>
            <a:endParaRPr lang="es-MX" sz="2000" dirty="0">
              <a:solidFill>
                <a:prstClr val="black"/>
              </a:solidFill>
              <a:latin typeface="Berlin Sans FB" panose="020E0602020502020306" pitchFamily="34" charset="0"/>
            </a:endParaRP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34</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43933" y="4731694"/>
            <a:ext cx="2115495" cy="859611"/>
          </a:xfrm>
          <a:prstGeom prst="rect">
            <a:avLst/>
          </a:prstGeom>
        </p:spPr>
      </p:pic>
      <p:pic>
        <p:nvPicPr>
          <p:cNvPr id="6" name="Imagen 5"/>
          <p:cNvPicPr>
            <a:picLocks noChangeAspect="1"/>
          </p:cNvPicPr>
          <p:nvPr/>
        </p:nvPicPr>
        <p:blipFill>
          <a:blip r:embed="rId5"/>
          <a:stretch>
            <a:fillRect/>
          </a:stretch>
        </p:blipFill>
        <p:spPr>
          <a:xfrm>
            <a:off x="-43932" y="1458461"/>
            <a:ext cx="2115495" cy="859611"/>
          </a:xfrm>
          <a:prstGeom prst="rect">
            <a:avLst/>
          </a:prstGeom>
        </p:spPr>
      </p:pic>
      <p:sp>
        <p:nvSpPr>
          <p:cNvPr id="7" name="Rectángulo 6"/>
          <p:cNvSpPr/>
          <p:nvPr/>
        </p:nvSpPr>
        <p:spPr>
          <a:xfrm>
            <a:off x="474785" y="621369"/>
            <a:ext cx="5914079" cy="574386"/>
          </a:xfrm>
          <a:prstGeom prst="rect">
            <a:avLst/>
          </a:prstGeom>
          <a:solidFill>
            <a:srgbClr val="FF9999"/>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sz="4800" noProof="0" dirty="0" smtClean="0">
                <a:solidFill>
                  <a:schemeClr val="tx1"/>
                </a:solidFill>
                <a:latin typeface="Berlin Sans FB" panose="020E0602020502020306" pitchFamily="34" charset="0"/>
              </a:rPr>
              <a:t>Autoestima</a:t>
            </a:r>
            <a:endParaRPr kumimoji="0" lang="es-MX" sz="4800" b="0" i="0" u="none" strike="noStrike" kern="1200" cap="none" spc="0" normalizeH="0" baseline="0" noProof="0" dirty="0">
              <a:ln>
                <a:noFill/>
              </a:ln>
              <a:solidFill>
                <a:schemeClr val="tx1"/>
              </a:solidFill>
              <a:effectLst/>
              <a:uLnTx/>
              <a:uFillTx/>
              <a:latin typeface="Berlin Sans FB" panose="020E0602020502020306" pitchFamily="34" charset="0"/>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712704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322732" y="2200188"/>
            <a:ext cx="4803243" cy="2554545"/>
          </a:xfrm>
          <a:prstGeom prst="rect">
            <a:avLst/>
          </a:prstGeom>
          <a:noFill/>
        </p:spPr>
        <p:txBody>
          <a:bodyPr wrap="square" rtlCol="0">
            <a:spAutoFit/>
          </a:bodyPr>
          <a:lstStyle/>
          <a:p>
            <a:pPr lvl="0" fontAlgn="base"/>
            <a:r>
              <a:rPr lang="es-MX" sz="2000" dirty="0">
                <a:latin typeface="Berlin Sans FB" panose="020E0602020502020306" pitchFamily="34" charset="0"/>
              </a:rPr>
              <a:t>El cuadrado, el triángulo y el rectángulo son figuras geométricas planas, formadas por líneas rectas cerradas. El círculo también es una figura plana pero a diferencia de las anteriores está formado por una línea curva cerrada. A estas figuras se les llaman planas porque parecieran que estuvieran acostadas sobre el papel.</a:t>
            </a:r>
            <a:endParaRPr lang="es-MX" dirty="0">
              <a:latin typeface="Berlin Sans FB" panose="020E0602020502020306" pitchFamily="34" charset="0"/>
            </a:endParaRPr>
          </a:p>
        </p:txBody>
      </p:sp>
      <p:sp>
        <p:nvSpPr>
          <p:cNvPr id="21" name="CuadroTexto 20"/>
          <p:cNvSpPr txBox="1"/>
          <p:nvPr/>
        </p:nvSpPr>
        <p:spPr>
          <a:xfrm>
            <a:off x="1322732" y="5350449"/>
            <a:ext cx="4978502" cy="1631216"/>
          </a:xfrm>
          <a:prstGeom prst="rect">
            <a:avLst/>
          </a:prstGeom>
          <a:noFill/>
        </p:spPr>
        <p:txBody>
          <a:bodyPr wrap="square" rtlCol="0">
            <a:spAutoFit/>
          </a:bodyPr>
          <a:lstStyle/>
          <a:p>
            <a:pPr lvl="0" defTabSz="914400">
              <a:defRPr/>
            </a:pPr>
            <a:r>
              <a:rPr lang="es-MX" sz="2000" dirty="0">
                <a:latin typeface="Berlin Sans FB" panose="020E0602020502020306" pitchFamily="34" charset="0"/>
              </a:rPr>
              <a:t>Las figuras geométricas son conjuntos cerrados definidos por una serie de puntos. El estudio de estas figuras, o geometría, es la rama de las matemáticas que se dedica a estudiar estas formas</a:t>
            </a:r>
            <a:endParaRPr lang="es-MX" sz="2400" dirty="0">
              <a:solidFill>
                <a:prstClr val="black"/>
              </a:solidFill>
              <a:latin typeface="Berlin Sans FB" panose="020E0602020502020306" pitchFamily="34" charset="0"/>
            </a:endParaRP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35</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43933" y="4731694"/>
            <a:ext cx="2115495" cy="859611"/>
          </a:xfrm>
          <a:prstGeom prst="rect">
            <a:avLst/>
          </a:prstGeom>
        </p:spPr>
      </p:pic>
      <p:pic>
        <p:nvPicPr>
          <p:cNvPr id="6" name="Imagen 5"/>
          <p:cNvPicPr>
            <a:picLocks noChangeAspect="1"/>
          </p:cNvPicPr>
          <p:nvPr/>
        </p:nvPicPr>
        <p:blipFill>
          <a:blip r:embed="rId5"/>
          <a:stretch>
            <a:fillRect/>
          </a:stretch>
        </p:blipFill>
        <p:spPr>
          <a:xfrm>
            <a:off x="-43932" y="1458461"/>
            <a:ext cx="2115495" cy="859611"/>
          </a:xfrm>
          <a:prstGeom prst="rect">
            <a:avLst/>
          </a:prstGeom>
        </p:spPr>
      </p:pic>
      <p:sp>
        <p:nvSpPr>
          <p:cNvPr id="7" name="Rectángulo 6"/>
          <p:cNvSpPr/>
          <p:nvPr/>
        </p:nvSpPr>
        <p:spPr>
          <a:xfrm>
            <a:off x="474785" y="621369"/>
            <a:ext cx="5914079" cy="574386"/>
          </a:xfrm>
          <a:prstGeom prst="rect">
            <a:avLst/>
          </a:prstGeom>
          <a:solidFill>
            <a:srgbClr val="333399"/>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sz="4800" dirty="0" smtClean="0">
                <a:solidFill>
                  <a:schemeClr val="bg1"/>
                </a:solidFill>
                <a:latin typeface="Berlin Sans FB" panose="020E0602020502020306" pitchFamily="34" charset="0"/>
              </a:rPr>
              <a:t>Figuras</a:t>
            </a:r>
            <a:r>
              <a:rPr lang="es-MX" sz="4800" noProof="0" dirty="0" smtClean="0">
                <a:solidFill>
                  <a:schemeClr val="bg1"/>
                </a:solidFill>
                <a:latin typeface="Berlin Sans FB" panose="020E0602020502020306" pitchFamily="34" charset="0"/>
              </a:rPr>
              <a:t> geométricas </a:t>
            </a:r>
            <a:endParaRPr kumimoji="0" lang="es-MX" sz="4800" b="0" i="0" u="none" strike="noStrike" kern="1200" cap="none" spc="0" normalizeH="0" baseline="0" noProof="0" dirty="0">
              <a:ln>
                <a:noFill/>
              </a:ln>
              <a:solidFill>
                <a:schemeClr val="bg1"/>
              </a:solidFill>
              <a:effectLst/>
              <a:uLnTx/>
              <a:uFillTx/>
              <a:latin typeface="Berlin Sans FB" panose="020E0602020502020306" pitchFamily="34" charset="0"/>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4027152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322732" y="2200188"/>
            <a:ext cx="4803243" cy="2708434"/>
          </a:xfrm>
          <a:prstGeom prst="rect">
            <a:avLst/>
          </a:prstGeom>
          <a:noFill/>
        </p:spPr>
        <p:txBody>
          <a:bodyPr wrap="square" rtlCol="0">
            <a:spAutoFit/>
          </a:bodyPr>
          <a:lstStyle/>
          <a:p>
            <a:pPr lvl="0" fontAlgn="base"/>
            <a:r>
              <a:rPr lang="es-MX" sz="1700" dirty="0">
                <a:latin typeface="Berlin Sans FB" panose="020E0602020502020306" pitchFamily="34" charset="0"/>
              </a:rPr>
              <a:t>Los cuerpos geométricos son los elementos que ocupan un volumen en el espacio desarrollándose por lo tanto en las tres dimensiones de alto, ancho y largo; y están compuestos por figuras geométricas</a:t>
            </a:r>
            <a:r>
              <a:rPr lang="es-MX" sz="1700" dirty="0" smtClean="0">
                <a:latin typeface="Berlin Sans FB" panose="020E0602020502020306" pitchFamily="34" charset="0"/>
              </a:rPr>
              <a:t>.</a:t>
            </a:r>
            <a:endParaRPr lang="es-MX" sz="1700" dirty="0">
              <a:latin typeface="Berlin Sans FB" panose="020E0602020502020306" pitchFamily="34" charset="0"/>
            </a:endParaRPr>
          </a:p>
          <a:p>
            <a:pPr lvl="0" fontAlgn="base"/>
            <a:r>
              <a:rPr lang="es-MX" sz="1700" dirty="0">
                <a:latin typeface="Berlin Sans FB" panose="020E0602020502020306" pitchFamily="34" charset="0"/>
              </a:rPr>
              <a:t>Se distinguen dos clases de cuerpos geométricos:</a:t>
            </a:r>
          </a:p>
          <a:p>
            <a:pPr lvl="0" fontAlgn="base"/>
            <a:r>
              <a:rPr lang="es-MX" sz="1700" dirty="0">
                <a:latin typeface="Berlin Sans FB" panose="020E0602020502020306" pitchFamily="34" charset="0"/>
              </a:rPr>
              <a:t>Los poliedros, formados por figuras geométricas planas, como el cubo o la pirámide.</a:t>
            </a:r>
          </a:p>
          <a:p>
            <a:pPr lvl="0" fontAlgn="base"/>
            <a:r>
              <a:rPr lang="es-MX" sz="1700" dirty="0">
                <a:latin typeface="Berlin Sans FB" panose="020E0602020502020306" pitchFamily="34" charset="0"/>
              </a:rPr>
              <a:t>Los cuerpos redondos, formados por figuras geométricas curvas, por ejemplo el cilindro o el cono</a:t>
            </a:r>
            <a:r>
              <a:rPr lang="es-MX" sz="1600" dirty="0">
                <a:latin typeface="Berlin Sans FB" panose="020E0602020502020306" pitchFamily="34" charset="0"/>
              </a:rPr>
              <a:t>.</a:t>
            </a:r>
          </a:p>
        </p:txBody>
      </p:sp>
      <p:sp>
        <p:nvSpPr>
          <p:cNvPr id="21" name="CuadroTexto 20"/>
          <p:cNvSpPr txBox="1"/>
          <p:nvPr/>
        </p:nvSpPr>
        <p:spPr>
          <a:xfrm>
            <a:off x="1322732" y="5406432"/>
            <a:ext cx="4978502" cy="1200329"/>
          </a:xfrm>
          <a:prstGeom prst="rect">
            <a:avLst/>
          </a:prstGeom>
          <a:noFill/>
        </p:spPr>
        <p:txBody>
          <a:bodyPr wrap="square" rtlCol="0">
            <a:spAutoFit/>
          </a:bodyPr>
          <a:lstStyle/>
          <a:p>
            <a:pPr lvl="0" defTabSz="914400">
              <a:defRPr/>
            </a:pPr>
            <a:r>
              <a:rPr lang="es-MX" dirty="0">
                <a:latin typeface="Berlin Sans FB" panose="020E0602020502020306" pitchFamily="34" charset="0"/>
              </a:rPr>
              <a:t>Un sólido o cuerpo geométrico es una figura geométrica de tres dimensiones (largo, ancho y alto), que ocupa un lugar en el espacio y en consecuencia, tienen un volumen. </a:t>
            </a:r>
            <a:endParaRPr lang="es-MX" sz="2000" dirty="0">
              <a:solidFill>
                <a:prstClr val="black"/>
              </a:solidFill>
              <a:latin typeface="Berlin Sans FB" panose="020E0602020502020306" pitchFamily="34" charset="0"/>
            </a:endParaRP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35</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43933" y="4787677"/>
            <a:ext cx="2115495" cy="859611"/>
          </a:xfrm>
          <a:prstGeom prst="rect">
            <a:avLst/>
          </a:prstGeom>
        </p:spPr>
      </p:pic>
      <p:pic>
        <p:nvPicPr>
          <p:cNvPr id="6" name="Imagen 5"/>
          <p:cNvPicPr>
            <a:picLocks noChangeAspect="1"/>
          </p:cNvPicPr>
          <p:nvPr/>
        </p:nvPicPr>
        <p:blipFill>
          <a:blip r:embed="rId5"/>
          <a:stretch>
            <a:fillRect/>
          </a:stretch>
        </p:blipFill>
        <p:spPr>
          <a:xfrm>
            <a:off x="-43932" y="1458461"/>
            <a:ext cx="2115495" cy="859611"/>
          </a:xfrm>
          <a:prstGeom prst="rect">
            <a:avLst/>
          </a:prstGeom>
        </p:spPr>
      </p:pic>
      <p:sp>
        <p:nvSpPr>
          <p:cNvPr id="7" name="Rectángulo 6"/>
          <p:cNvSpPr/>
          <p:nvPr/>
        </p:nvSpPr>
        <p:spPr>
          <a:xfrm>
            <a:off x="474785" y="621369"/>
            <a:ext cx="5914079" cy="574386"/>
          </a:xfrm>
          <a:prstGeom prst="rect">
            <a:avLst/>
          </a:prstGeom>
          <a:solidFill>
            <a:srgbClr val="660066"/>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sz="4800" noProof="0" dirty="0" smtClean="0">
                <a:solidFill>
                  <a:schemeClr val="bg1"/>
                </a:solidFill>
                <a:latin typeface="Berlin Sans FB" panose="020E0602020502020306" pitchFamily="34" charset="0"/>
              </a:rPr>
              <a:t>Cuerpo geométrico </a:t>
            </a:r>
            <a:endParaRPr kumimoji="0" lang="es-MX" sz="4800" b="0" i="0" u="none" strike="noStrike" kern="1200" cap="none" spc="0" normalizeH="0" baseline="0" noProof="0" dirty="0">
              <a:ln>
                <a:noFill/>
              </a:ln>
              <a:solidFill>
                <a:schemeClr val="bg1"/>
              </a:solidFill>
              <a:effectLst/>
              <a:uLnTx/>
              <a:uFillTx/>
              <a:latin typeface="Berlin Sans FB" panose="020E0602020502020306" pitchFamily="34" charset="0"/>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2140773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322732" y="2200188"/>
            <a:ext cx="4803243" cy="1323439"/>
          </a:xfrm>
          <a:prstGeom prst="rect">
            <a:avLst/>
          </a:prstGeom>
          <a:noFill/>
        </p:spPr>
        <p:txBody>
          <a:bodyPr wrap="square" rtlCol="0">
            <a:spAutoFit/>
          </a:bodyPr>
          <a:lstStyle/>
          <a:p>
            <a:pPr lvl="0" fontAlgn="base"/>
            <a:r>
              <a:rPr lang="es-MX" sz="2000" dirty="0">
                <a:latin typeface="Berlin Sans FB" panose="020E0602020502020306" pitchFamily="34" charset="0"/>
              </a:rPr>
              <a:t>El dictado es la transcripción del texto hablado: una persona que "dicta" habla y otra que "toma dictado" escribe las palabras a medida que se pronuncian.</a:t>
            </a:r>
            <a:endParaRPr lang="es-MX" dirty="0">
              <a:latin typeface="Berlin Sans FB" panose="020E0602020502020306" pitchFamily="34" charset="0"/>
            </a:endParaRPr>
          </a:p>
        </p:txBody>
      </p:sp>
      <p:sp>
        <p:nvSpPr>
          <p:cNvPr id="21" name="CuadroTexto 20"/>
          <p:cNvSpPr txBox="1"/>
          <p:nvPr/>
        </p:nvSpPr>
        <p:spPr>
          <a:xfrm>
            <a:off x="1322732" y="4081487"/>
            <a:ext cx="4978502" cy="1938992"/>
          </a:xfrm>
          <a:prstGeom prst="rect">
            <a:avLst/>
          </a:prstGeom>
          <a:noFill/>
        </p:spPr>
        <p:txBody>
          <a:bodyPr wrap="square" rtlCol="0">
            <a:spAutoFit/>
          </a:bodyPr>
          <a:lstStyle/>
          <a:p>
            <a:pPr lvl="0" defTabSz="914400">
              <a:defRPr/>
            </a:pPr>
            <a:r>
              <a:rPr lang="es-MX" sz="2000" dirty="0" smtClean="0">
                <a:latin typeface="Berlin Sans FB" panose="020E0602020502020306" pitchFamily="34" charset="0"/>
              </a:rPr>
              <a:t>Es una herramienta</a:t>
            </a:r>
            <a:r>
              <a:rPr lang="es-MX" sz="2000" dirty="0">
                <a:latin typeface="Berlin Sans FB" panose="020E0602020502020306" pitchFamily="34" charset="0"/>
              </a:rPr>
              <a:t> de tecnología de asistencia que puede ayudar a los chicos que tienen dificultades con la escritura. Con la tecnología de dictado los chicos pueden escribir palabras diciéndolas en voz alta.</a:t>
            </a: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35</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43933" y="3462732"/>
            <a:ext cx="2115495" cy="859611"/>
          </a:xfrm>
          <a:prstGeom prst="rect">
            <a:avLst/>
          </a:prstGeom>
        </p:spPr>
      </p:pic>
      <p:pic>
        <p:nvPicPr>
          <p:cNvPr id="6" name="Imagen 5"/>
          <p:cNvPicPr>
            <a:picLocks noChangeAspect="1"/>
          </p:cNvPicPr>
          <p:nvPr/>
        </p:nvPicPr>
        <p:blipFill>
          <a:blip r:embed="rId5"/>
          <a:stretch>
            <a:fillRect/>
          </a:stretch>
        </p:blipFill>
        <p:spPr>
          <a:xfrm>
            <a:off x="-43932" y="1458461"/>
            <a:ext cx="2115495" cy="859611"/>
          </a:xfrm>
          <a:prstGeom prst="rect">
            <a:avLst/>
          </a:prstGeom>
        </p:spPr>
      </p:pic>
      <p:sp>
        <p:nvSpPr>
          <p:cNvPr id="7" name="Rectángulo 6"/>
          <p:cNvSpPr/>
          <p:nvPr/>
        </p:nvSpPr>
        <p:spPr>
          <a:xfrm>
            <a:off x="474785" y="621369"/>
            <a:ext cx="5914079" cy="574386"/>
          </a:xfrm>
          <a:prstGeom prst="rect">
            <a:avLst/>
          </a:prstGeom>
          <a:solidFill>
            <a:srgbClr val="800000"/>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sz="4800" noProof="0" dirty="0" smtClean="0">
                <a:solidFill>
                  <a:schemeClr val="bg1"/>
                </a:solidFill>
                <a:latin typeface="Berlin Sans FB" panose="020E0602020502020306" pitchFamily="34" charset="0"/>
              </a:rPr>
              <a:t>Dictado </a:t>
            </a:r>
            <a:endParaRPr kumimoji="0" lang="es-MX" sz="4800" b="0" i="0" u="none" strike="noStrike" kern="1200" cap="none" spc="0" normalizeH="0" baseline="0" noProof="0" dirty="0">
              <a:ln>
                <a:noFill/>
              </a:ln>
              <a:solidFill>
                <a:schemeClr val="bg1"/>
              </a:solidFill>
              <a:effectLst/>
              <a:uLnTx/>
              <a:uFillTx/>
              <a:latin typeface="Berlin Sans FB" panose="020E0602020502020306" pitchFamily="34" charset="0"/>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39820821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373039" y="2149340"/>
            <a:ext cx="4803243" cy="2031325"/>
          </a:xfrm>
          <a:prstGeom prst="rect">
            <a:avLst/>
          </a:prstGeom>
          <a:noFill/>
        </p:spPr>
        <p:txBody>
          <a:bodyPr wrap="square" rtlCol="0">
            <a:spAutoFit/>
          </a:bodyPr>
          <a:lstStyle/>
          <a:p>
            <a:r>
              <a:rPr lang="es-MX" dirty="0" smtClean="0">
                <a:latin typeface="Berlin Sans FB" panose="020E0602020502020306" pitchFamily="34" charset="0"/>
              </a:rPr>
              <a:t>La </a:t>
            </a:r>
            <a:r>
              <a:rPr lang="es-MX" dirty="0">
                <a:latin typeface="Berlin Sans FB" panose="020E0602020502020306" pitchFamily="34" charset="0"/>
              </a:rPr>
              <a:t>buena higiene bucal proporciona una boca que luce y huele saludablemente. Esto significa que:</a:t>
            </a:r>
          </a:p>
          <a:p>
            <a:r>
              <a:rPr lang="es-MX" dirty="0">
                <a:latin typeface="Berlin Sans FB" panose="020E0602020502020306" pitchFamily="34" charset="0"/>
              </a:rPr>
              <a:t>Sus dientes están limpios y no hay restos de </a:t>
            </a:r>
            <a:r>
              <a:rPr lang="es-MX" dirty="0" smtClean="0">
                <a:latin typeface="Berlin Sans FB" panose="020E0602020502020306" pitchFamily="34" charset="0"/>
              </a:rPr>
              <a:t>alimentos. Las </a:t>
            </a:r>
            <a:r>
              <a:rPr lang="es-MX" dirty="0">
                <a:latin typeface="Berlin Sans FB" panose="020E0602020502020306" pitchFamily="34" charset="0"/>
              </a:rPr>
              <a:t>encías presentan un color rosado y no duelen o sangran durante el cepillado o la limpieza con hilo </a:t>
            </a:r>
            <a:r>
              <a:rPr lang="es-MX" dirty="0" smtClean="0">
                <a:latin typeface="Berlin Sans FB" panose="020E0602020502020306" pitchFamily="34" charset="0"/>
              </a:rPr>
              <a:t>dental</a:t>
            </a:r>
            <a:endParaRPr lang="es-MX" dirty="0">
              <a:latin typeface="Berlin Sans FB" panose="020E0602020502020306" pitchFamily="34" charset="0"/>
            </a:endParaRPr>
          </a:p>
        </p:txBody>
      </p:sp>
      <p:sp>
        <p:nvSpPr>
          <p:cNvPr id="21" name="CuadroTexto 20"/>
          <p:cNvSpPr txBox="1"/>
          <p:nvPr/>
        </p:nvSpPr>
        <p:spPr>
          <a:xfrm>
            <a:off x="1285410" y="4971092"/>
            <a:ext cx="4978502" cy="1754326"/>
          </a:xfrm>
          <a:prstGeom prst="rect">
            <a:avLst/>
          </a:prstGeom>
          <a:noFill/>
        </p:spPr>
        <p:txBody>
          <a:bodyPr wrap="square" rtlCol="0">
            <a:spAutoFit/>
          </a:bodyPr>
          <a:lstStyle/>
          <a:p>
            <a:pPr lvl="0" defTabSz="914400">
              <a:defRPr/>
            </a:pPr>
            <a:r>
              <a:rPr lang="es-MX" dirty="0">
                <a:latin typeface="Berlin Sans FB" panose="020E0602020502020306" pitchFamily="34" charset="0"/>
              </a:rPr>
              <a:t>La higiene bucal es el cuidado de los dientes, las encías, la lengua y toda la cavidad bucal en general. Para una buena higiene bucal o dental, debemos adoptar cuatro hábitos: El cepillado, la limpieza con hilo dental, el enjuague y la visita periódica al dentista y al higienista dental.</a:t>
            </a:r>
            <a:endParaRPr lang="es-MX" sz="2000" dirty="0">
              <a:latin typeface="Berlin Sans FB" panose="020E0602020502020306" pitchFamily="34" charset="0"/>
            </a:endParaRP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a:t>
            </a: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36</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81255" y="4352337"/>
            <a:ext cx="2115495" cy="859611"/>
          </a:xfrm>
          <a:prstGeom prst="rect">
            <a:avLst/>
          </a:prstGeom>
        </p:spPr>
      </p:pic>
      <p:pic>
        <p:nvPicPr>
          <p:cNvPr id="6" name="Imagen 5"/>
          <p:cNvPicPr>
            <a:picLocks noChangeAspect="1"/>
          </p:cNvPicPr>
          <p:nvPr/>
        </p:nvPicPr>
        <p:blipFill>
          <a:blip r:embed="rId5"/>
          <a:stretch>
            <a:fillRect/>
          </a:stretch>
        </p:blipFill>
        <p:spPr>
          <a:xfrm>
            <a:off x="-43932" y="1458461"/>
            <a:ext cx="2115495" cy="859611"/>
          </a:xfrm>
          <a:prstGeom prst="rect">
            <a:avLst/>
          </a:prstGeom>
        </p:spPr>
      </p:pic>
      <p:sp>
        <p:nvSpPr>
          <p:cNvPr id="7" name="Rectángulo 6"/>
          <p:cNvSpPr/>
          <p:nvPr/>
        </p:nvSpPr>
        <p:spPr>
          <a:xfrm>
            <a:off x="474785" y="621369"/>
            <a:ext cx="5914079" cy="574386"/>
          </a:xfrm>
          <a:prstGeom prst="rect">
            <a:avLst/>
          </a:prstGeom>
          <a:solidFill>
            <a:schemeClr val="tx1">
              <a:lumMod val="95000"/>
              <a:lumOff val="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sz="4800" noProof="0" dirty="0" smtClean="0">
                <a:solidFill>
                  <a:schemeClr val="bg1"/>
                </a:solidFill>
                <a:latin typeface="Berlin Sans FB" panose="020E0602020502020306" pitchFamily="34" charset="0"/>
              </a:rPr>
              <a:t>Higiene </a:t>
            </a:r>
            <a:r>
              <a:rPr lang="es-MX" sz="4800" dirty="0">
                <a:solidFill>
                  <a:schemeClr val="bg1"/>
                </a:solidFill>
                <a:latin typeface="Berlin Sans FB" panose="020E0602020502020306" pitchFamily="34" charset="0"/>
              </a:rPr>
              <a:t>b</a:t>
            </a:r>
            <a:r>
              <a:rPr lang="es-MX" sz="4800" noProof="0" dirty="0" err="1" smtClean="0">
                <a:solidFill>
                  <a:schemeClr val="bg1"/>
                </a:solidFill>
                <a:latin typeface="Berlin Sans FB" panose="020E0602020502020306" pitchFamily="34" charset="0"/>
              </a:rPr>
              <a:t>ucal</a:t>
            </a:r>
            <a:r>
              <a:rPr lang="es-MX" sz="4800" noProof="0" dirty="0" smtClean="0">
                <a:solidFill>
                  <a:schemeClr val="bg1"/>
                </a:solidFill>
                <a:latin typeface="Berlin Sans FB" panose="020E0602020502020306" pitchFamily="34" charset="0"/>
              </a:rPr>
              <a:t>  </a:t>
            </a:r>
            <a:endParaRPr kumimoji="0" lang="es-MX" sz="4800" b="0" i="0" u="none" strike="noStrike" kern="1200" cap="none" spc="0" normalizeH="0" baseline="0" noProof="0" dirty="0">
              <a:ln>
                <a:noFill/>
              </a:ln>
              <a:solidFill>
                <a:schemeClr val="bg1"/>
              </a:solidFill>
              <a:effectLst/>
              <a:uLnTx/>
              <a:uFillTx/>
              <a:latin typeface="Berlin Sans FB" panose="020E0602020502020306" pitchFamily="34" charset="0"/>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34589704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373039" y="2149340"/>
            <a:ext cx="4803243" cy="2246769"/>
          </a:xfrm>
          <a:prstGeom prst="rect">
            <a:avLst/>
          </a:prstGeom>
          <a:noFill/>
        </p:spPr>
        <p:txBody>
          <a:bodyPr wrap="square" rtlCol="0">
            <a:spAutoFit/>
          </a:bodyPr>
          <a:lstStyle/>
          <a:p>
            <a:r>
              <a:rPr lang="es-MX" sz="2000" dirty="0">
                <a:latin typeface="Berlin Sans FB" panose="020E0602020502020306" pitchFamily="34" charset="0"/>
              </a:rPr>
              <a:t>Pieza ósea dura y blanca que crece, junto con otras, en la boca del hombre y otros vertebrados, que sirve para cortar o masticar los alimentos y, en los animales, también para defenderse; especialmente, la que está en la parte delantera de la boca, por oposición a las muelas.</a:t>
            </a:r>
          </a:p>
        </p:txBody>
      </p:sp>
      <p:sp>
        <p:nvSpPr>
          <p:cNvPr id="21" name="CuadroTexto 20"/>
          <p:cNvSpPr txBox="1"/>
          <p:nvPr/>
        </p:nvSpPr>
        <p:spPr>
          <a:xfrm>
            <a:off x="1285410" y="4971092"/>
            <a:ext cx="4978502" cy="2308324"/>
          </a:xfrm>
          <a:prstGeom prst="rect">
            <a:avLst/>
          </a:prstGeom>
          <a:noFill/>
        </p:spPr>
        <p:txBody>
          <a:bodyPr wrap="square" rtlCol="0">
            <a:spAutoFit/>
          </a:bodyPr>
          <a:lstStyle/>
          <a:p>
            <a:pPr lvl="0" defTabSz="914400">
              <a:defRPr/>
            </a:pPr>
            <a:r>
              <a:rPr lang="es-MX" dirty="0">
                <a:latin typeface="Berlin Sans FB" panose="020E0602020502020306" pitchFamily="34" charset="0"/>
              </a:rPr>
              <a:t>Los dientes te ayudan a masticar la comida para que aproveches todos sus nutrientes y puedas tener una buena digestión.</a:t>
            </a:r>
          </a:p>
          <a:p>
            <a:pPr lvl="0" defTabSz="914400">
              <a:defRPr/>
            </a:pPr>
            <a:r>
              <a:rPr lang="es-MX" dirty="0" smtClean="0">
                <a:latin typeface="Berlin Sans FB" panose="020E0602020502020306" pitchFamily="34" charset="0"/>
              </a:rPr>
              <a:t>Ya </a:t>
            </a:r>
            <a:r>
              <a:rPr lang="es-MX" dirty="0">
                <a:latin typeface="Berlin Sans FB" panose="020E0602020502020306" pitchFamily="34" charset="0"/>
              </a:rPr>
              <a:t>sabes que comer es muy importante para poder crecer y convertirte en una persona mayor.</a:t>
            </a:r>
          </a:p>
          <a:p>
            <a:pPr lvl="0" defTabSz="914400">
              <a:defRPr/>
            </a:pPr>
            <a:r>
              <a:rPr lang="es-MX" dirty="0" smtClean="0">
                <a:latin typeface="Berlin Sans FB" panose="020E0602020502020306" pitchFamily="34" charset="0"/>
              </a:rPr>
              <a:t>Por </a:t>
            </a:r>
            <a:r>
              <a:rPr lang="es-MX" dirty="0">
                <a:latin typeface="Berlin Sans FB" panose="020E0602020502020306" pitchFamily="34" charset="0"/>
              </a:rPr>
              <a:t>eso debes cuidarlos correctamente junto con tu salud bucodental son una parte importante de tu crecimiento.</a:t>
            </a:r>
            <a:endParaRPr lang="es-MX" sz="2000" dirty="0">
              <a:latin typeface="Berlin Sans FB" panose="020E0602020502020306" pitchFamily="34" charset="0"/>
            </a:endParaRP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a:t>
            </a: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36</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81255" y="4352337"/>
            <a:ext cx="2115495" cy="859611"/>
          </a:xfrm>
          <a:prstGeom prst="rect">
            <a:avLst/>
          </a:prstGeom>
        </p:spPr>
      </p:pic>
      <p:pic>
        <p:nvPicPr>
          <p:cNvPr id="6" name="Imagen 5"/>
          <p:cNvPicPr>
            <a:picLocks noChangeAspect="1"/>
          </p:cNvPicPr>
          <p:nvPr/>
        </p:nvPicPr>
        <p:blipFill>
          <a:blip r:embed="rId5"/>
          <a:stretch>
            <a:fillRect/>
          </a:stretch>
        </p:blipFill>
        <p:spPr>
          <a:xfrm>
            <a:off x="-43932" y="1458461"/>
            <a:ext cx="2115495" cy="859611"/>
          </a:xfrm>
          <a:prstGeom prst="rect">
            <a:avLst/>
          </a:prstGeom>
        </p:spPr>
      </p:pic>
      <p:sp>
        <p:nvSpPr>
          <p:cNvPr id="7" name="Rectángulo 6"/>
          <p:cNvSpPr/>
          <p:nvPr/>
        </p:nvSpPr>
        <p:spPr>
          <a:xfrm>
            <a:off x="474785" y="621369"/>
            <a:ext cx="5914079" cy="574386"/>
          </a:xfrm>
          <a:prstGeom prst="rect">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4800" b="0" i="0" u="none" strike="noStrike" kern="1200" cap="none" spc="0" normalizeH="0" baseline="0" noProof="0" dirty="0" smtClean="0">
                <a:ln>
                  <a:noFill/>
                </a:ln>
                <a:solidFill>
                  <a:schemeClr val="bg1"/>
                </a:solidFill>
                <a:effectLst/>
                <a:uLnTx/>
                <a:uFillTx/>
                <a:latin typeface="Berlin Sans FB" panose="020E0602020502020306" pitchFamily="34" charset="0"/>
              </a:rPr>
              <a:t>Diente</a:t>
            </a:r>
            <a:r>
              <a:rPr kumimoji="0" lang="es-MX" sz="4800" b="0" i="0" u="none" strike="noStrike" kern="1200" cap="none" spc="0" normalizeH="0" noProof="0" dirty="0" smtClean="0">
                <a:ln>
                  <a:noFill/>
                </a:ln>
                <a:solidFill>
                  <a:schemeClr val="bg1"/>
                </a:solidFill>
                <a:effectLst/>
                <a:uLnTx/>
                <a:uFillTx/>
                <a:latin typeface="Berlin Sans FB" panose="020E0602020502020306" pitchFamily="34" charset="0"/>
              </a:rPr>
              <a:t> </a:t>
            </a:r>
            <a:endParaRPr kumimoji="0" lang="es-MX" sz="4800" b="0" i="0" u="none" strike="noStrike" kern="1200" cap="none" spc="0" normalizeH="0" baseline="0" noProof="0" dirty="0">
              <a:ln>
                <a:noFill/>
              </a:ln>
              <a:solidFill>
                <a:schemeClr val="bg1"/>
              </a:solidFill>
              <a:effectLst/>
              <a:uLnTx/>
              <a:uFillTx/>
              <a:latin typeface="Berlin Sans FB" panose="020E0602020502020306" pitchFamily="34" charset="0"/>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2537439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373039" y="2149340"/>
            <a:ext cx="4803243" cy="1938992"/>
          </a:xfrm>
          <a:prstGeom prst="rect">
            <a:avLst/>
          </a:prstGeom>
          <a:noFill/>
        </p:spPr>
        <p:txBody>
          <a:bodyPr wrap="square" rtlCol="0">
            <a:spAutoFit/>
          </a:bodyPr>
          <a:lstStyle/>
          <a:p>
            <a:r>
              <a:rPr lang="es-MX" sz="2000" dirty="0">
                <a:latin typeface="Berlin Sans FB" panose="020E0602020502020306" pitchFamily="34" charset="0"/>
              </a:rPr>
              <a:t>Una subasta o remate es una venta organizada basado en la competencia directa, y generalmente pública, es decir, a aquel comprador que pague la mayor cantidad de dinero o de bienes a cambio del producto.</a:t>
            </a:r>
            <a:endParaRPr lang="es-MX" sz="2400" dirty="0">
              <a:latin typeface="Berlin Sans FB" panose="020E0602020502020306" pitchFamily="34" charset="0"/>
            </a:endParaRPr>
          </a:p>
        </p:txBody>
      </p:sp>
      <p:sp>
        <p:nvSpPr>
          <p:cNvPr id="21" name="CuadroTexto 20"/>
          <p:cNvSpPr txBox="1"/>
          <p:nvPr/>
        </p:nvSpPr>
        <p:spPr>
          <a:xfrm>
            <a:off x="1285410" y="4541885"/>
            <a:ext cx="4978502" cy="2585323"/>
          </a:xfrm>
          <a:prstGeom prst="rect">
            <a:avLst/>
          </a:prstGeom>
          <a:noFill/>
        </p:spPr>
        <p:txBody>
          <a:bodyPr wrap="square" rtlCol="0">
            <a:spAutoFit/>
          </a:bodyPr>
          <a:lstStyle/>
          <a:p>
            <a:pPr lvl="0" defTabSz="914400">
              <a:defRPr/>
            </a:pPr>
            <a:r>
              <a:rPr lang="es-MX" dirty="0">
                <a:latin typeface="Berlin Sans FB" panose="020E0602020502020306" pitchFamily="34" charset="0"/>
              </a:rPr>
              <a:t>Este juego consiste en que yo seré la persona en este caso que vende los artículos, esos artículos serán para la elaboración de un pastel, son cosas distintas como chocolate, betún, fresas, entre otras pero solamente una persona va a obtenerlo porque son ingredientes únicos. </a:t>
            </a:r>
          </a:p>
          <a:p>
            <a:pPr lvl="0" defTabSz="914400">
              <a:defRPr/>
            </a:pPr>
            <a:r>
              <a:rPr lang="es-MX" dirty="0">
                <a:latin typeface="Berlin Sans FB" panose="020E0602020502020306" pitchFamily="34" charset="0"/>
              </a:rPr>
              <a:t> Ya tienen un valor van ofreciendo una mayor cantidad del precio que ya tiene y la persona que ofrezca la mayor cantidad es el que lo gana</a:t>
            </a:r>
            <a:endParaRPr lang="es-MX" sz="2000" dirty="0">
              <a:latin typeface="Berlin Sans FB" panose="020E0602020502020306" pitchFamily="34" charset="0"/>
            </a:endParaRP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smtClean="0">
                <a:ln>
                  <a:noFill/>
                </a:ln>
                <a:solidFill>
                  <a:prstClr val="black"/>
                </a:solidFill>
                <a:effectLst/>
                <a:uLnTx/>
                <a:uFillTx/>
                <a:latin typeface="Berlin Sans FB" panose="020E0602020502020306" pitchFamily="34" charset="0"/>
                <a:ea typeface="+mn-ea"/>
                <a:cs typeface="+mn-cs"/>
              </a:rPr>
              <a:t>Semana </a:t>
            </a:r>
            <a:r>
              <a:rPr kumimoji="0" lang="es-MX" sz="1800" b="0" i="0" u="none" strike="noStrike" kern="1200" cap="none" spc="0" normalizeH="0" baseline="0" noProof="0" smtClean="0">
                <a:ln>
                  <a:noFill/>
                </a:ln>
                <a:solidFill>
                  <a:prstClr val="black"/>
                </a:solidFill>
                <a:effectLst/>
                <a:uLnTx/>
                <a:uFillTx/>
                <a:latin typeface="Berlin Sans FB" panose="020E0602020502020306" pitchFamily="34" charset="0"/>
                <a:ea typeface="+mn-ea"/>
                <a:cs typeface="+mn-cs"/>
              </a:rPr>
              <a:t>36</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81255" y="3923130"/>
            <a:ext cx="2115495" cy="859611"/>
          </a:xfrm>
          <a:prstGeom prst="rect">
            <a:avLst/>
          </a:prstGeom>
        </p:spPr>
      </p:pic>
      <p:pic>
        <p:nvPicPr>
          <p:cNvPr id="6" name="Imagen 5"/>
          <p:cNvPicPr>
            <a:picLocks noChangeAspect="1"/>
          </p:cNvPicPr>
          <p:nvPr/>
        </p:nvPicPr>
        <p:blipFill>
          <a:blip r:embed="rId5"/>
          <a:stretch>
            <a:fillRect/>
          </a:stretch>
        </p:blipFill>
        <p:spPr>
          <a:xfrm>
            <a:off x="-43932" y="1458461"/>
            <a:ext cx="2115495" cy="859611"/>
          </a:xfrm>
          <a:prstGeom prst="rect">
            <a:avLst/>
          </a:prstGeom>
        </p:spPr>
      </p:pic>
      <p:sp>
        <p:nvSpPr>
          <p:cNvPr id="7" name="Rectángulo 6"/>
          <p:cNvSpPr/>
          <p:nvPr/>
        </p:nvSpPr>
        <p:spPr>
          <a:xfrm>
            <a:off x="474785" y="621369"/>
            <a:ext cx="5914079" cy="574386"/>
          </a:xfrm>
          <a:prstGeom prst="rect">
            <a:avLst/>
          </a:prstGeom>
          <a:solidFill>
            <a:schemeClr val="accent2">
              <a:lumMod val="50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4800" b="0" i="0" u="none" strike="noStrike" kern="1200" cap="none" spc="0" normalizeH="0" baseline="0" noProof="0" dirty="0" smtClean="0">
                <a:ln>
                  <a:noFill/>
                </a:ln>
                <a:solidFill>
                  <a:schemeClr val="bg1"/>
                </a:solidFill>
                <a:effectLst/>
                <a:uLnTx/>
                <a:uFillTx/>
                <a:latin typeface="Berlin Sans FB" panose="020E0602020502020306" pitchFamily="34" charset="0"/>
              </a:rPr>
              <a:t>Subasta</a:t>
            </a:r>
            <a:r>
              <a:rPr kumimoji="0" lang="es-MX" sz="4800" b="0" i="0" u="none" strike="noStrike" kern="1200" cap="none" spc="0" normalizeH="0" noProof="0" dirty="0" smtClean="0">
                <a:ln>
                  <a:noFill/>
                </a:ln>
                <a:solidFill>
                  <a:schemeClr val="bg1"/>
                </a:solidFill>
                <a:effectLst/>
                <a:uLnTx/>
                <a:uFillTx/>
                <a:latin typeface="Berlin Sans FB" panose="020E0602020502020306" pitchFamily="34" charset="0"/>
              </a:rPr>
              <a:t> </a:t>
            </a:r>
            <a:endParaRPr kumimoji="0" lang="es-MX" sz="4800" b="0" i="0" u="none" strike="noStrike" kern="1200" cap="none" spc="0" normalizeH="0" baseline="0" noProof="0" dirty="0">
              <a:ln>
                <a:noFill/>
              </a:ln>
              <a:solidFill>
                <a:schemeClr val="bg1"/>
              </a:solidFill>
              <a:effectLst/>
              <a:uLnTx/>
              <a:uFillTx/>
              <a:latin typeface="Berlin Sans FB" panose="020E0602020502020306" pitchFamily="34" charset="0"/>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2787553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410362" y="2126759"/>
            <a:ext cx="4627984" cy="2046714"/>
          </a:xfrm>
          <a:prstGeom prst="rect">
            <a:avLst/>
          </a:prstGeom>
          <a:noFill/>
        </p:spPr>
        <p:txBody>
          <a:bodyPr wrap="square" rtlCol="0">
            <a:spAutoFit/>
          </a:bodyPr>
          <a:lstStyle/>
          <a:p>
            <a:pPr lvl="0">
              <a:defRPr/>
            </a:pPr>
            <a:r>
              <a:rPr lang="es-MX" dirty="0">
                <a:latin typeface="Berlin Sans FB" panose="020E0602020502020306" pitchFamily="34" charset="0"/>
              </a:rPr>
              <a:t>La pintura es el arte de la representación gráfica utilizando pigmentos mezclados con otras sustancias aglutinantes orgánicas o sintéticas. En este arte se emplean técnicas de pintura, conocimientos de teoría del color y de composición pictórica, y el dibujo.</a:t>
            </a:r>
            <a:r>
              <a:rPr kumimoji="0" lang="es-MX" sz="1800" b="0" i="0" u="none" strike="noStrike" kern="1200" cap="none" spc="0" normalizeH="0" baseline="0" noProof="0" dirty="0">
                <a:ln>
                  <a:noFill/>
                </a:ln>
                <a:solidFill>
                  <a:prstClr val="black"/>
                </a:solidFill>
                <a:effectLst/>
                <a:uLnTx/>
                <a:uFillTx/>
                <a:latin typeface="Calibri" panose="020F0502020204030204"/>
                <a:ea typeface="+mn-ea"/>
                <a:cs typeface="+mn-cs"/>
              </a:rPr>
              <a:t/>
            </a:r>
            <a:br>
              <a:rPr kumimoji="0" lang="es-MX" sz="1800" b="0" i="0" u="none" strike="noStrike" kern="1200" cap="none" spc="0" normalizeH="0" baseline="0" noProof="0" dirty="0">
                <a:ln>
                  <a:noFill/>
                </a:ln>
                <a:solidFill>
                  <a:prstClr val="black"/>
                </a:solidFill>
                <a:effectLst/>
                <a:uLnTx/>
                <a:uFillTx/>
                <a:latin typeface="Calibri" panose="020F0502020204030204"/>
                <a:ea typeface="+mn-ea"/>
                <a:cs typeface="+mn-cs"/>
              </a:rPr>
            </a:br>
            <a:endParaRPr kumimoji="0" lang="es-MX" sz="19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sp>
        <p:nvSpPr>
          <p:cNvPr id="21" name="CuadroTexto 20"/>
          <p:cNvSpPr txBox="1"/>
          <p:nvPr/>
        </p:nvSpPr>
        <p:spPr>
          <a:xfrm>
            <a:off x="1403197" y="5048703"/>
            <a:ext cx="5061190" cy="1200329"/>
          </a:xfrm>
          <a:prstGeom prst="rect">
            <a:avLst/>
          </a:prstGeom>
          <a:noFill/>
        </p:spPr>
        <p:txBody>
          <a:bodyPr wrap="square" rtlCol="0">
            <a:spAutoFit/>
          </a:bodyPr>
          <a:lstStyle/>
          <a:p>
            <a:pPr lvl="0">
              <a:defRPr/>
            </a:pPr>
            <a:r>
              <a:rPr lang="es-MX" dirty="0">
                <a:latin typeface="Berlin Sans FB" panose="020E0602020502020306" pitchFamily="34" charset="0"/>
              </a:rPr>
              <a:t>La pintura estimula la comunicación, la creatividad, la sensibilidad y aumenta la capacidad de concentración y expresión de los niños</a:t>
            </a:r>
            <a:r>
              <a:rPr lang="es-MX" dirty="0"/>
              <a:t>.</a:t>
            </a:r>
            <a:endParaRPr kumimoji="0" lang="es-MX" sz="19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32</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0" y="4410717"/>
            <a:ext cx="2115495" cy="859611"/>
          </a:xfrm>
          <a:prstGeom prst="rect">
            <a:avLst/>
          </a:prstGeom>
        </p:spPr>
      </p:pic>
      <p:pic>
        <p:nvPicPr>
          <p:cNvPr id="6" name="Imagen 5"/>
          <p:cNvPicPr>
            <a:picLocks noChangeAspect="1"/>
          </p:cNvPicPr>
          <p:nvPr/>
        </p:nvPicPr>
        <p:blipFill>
          <a:blip r:embed="rId5"/>
          <a:stretch>
            <a:fillRect/>
          </a:stretch>
        </p:blipFill>
        <p:spPr>
          <a:xfrm>
            <a:off x="9305" y="1450599"/>
            <a:ext cx="2115495" cy="859611"/>
          </a:xfrm>
          <a:prstGeom prst="rect">
            <a:avLst/>
          </a:prstGeom>
        </p:spPr>
      </p:pic>
      <p:sp>
        <p:nvSpPr>
          <p:cNvPr id="14" name="Rectángulo 13"/>
          <p:cNvSpPr/>
          <p:nvPr/>
        </p:nvSpPr>
        <p:spPr>
          <a:xfrm>
            <a:off x="474785" y="621369"/>
            <a:ext cx="5914079" cy="574386"/>
          </a:xfrm>
          <a:prstGeom prst="rect">
            <a:avLst/>
          </a:prstGeom>
          <a:solidFill>
            <a:srgbClr val="FE96E3"/>
          </a:solidFill>
          <a:ln>
            <a:solidFill>
              <a:srgbClr val="FE96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Pintura</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9" name="Rectángulo 8"/>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426398" y="6715285"/>
            <a:ext cx="4469363" cy="2383661"/>
          </a:xfrm>
          <a:prstGeom prst="rect">
            <a:avLst/>
          </a:prstGeom>
        </p:spPr>
      </p:pic>
    </p:spTree>
    <p:extLst>
      <p:ext uri="{BB962C8B-B14F-4D97-AF65-F5344CB8AC3E}">
        <p14:creationId xmlns:p14="http://schemas.microsoft.com/office/powerpoint/2010/main" val="3001756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410362" y="2126759"/>
            <a:ext cx="4627984" cy="2308324"/>
          </a:xfrm>
          <a:prstGeom prst="rect">
            <a:avLst/>
          </a:prstGeom>
          <a:noFill/>
        </p:spPr>
        <p:txBody>
          <a:bodyPr wrap="square" rtlCol="0">
            <a:spAutoFit/>
          </a:bodyPr>
          <a:lstStyle/>
          <a:p>
            <a:pPr lvl="0" fontAlgn="base"/>
            <a:r>
              <a:rPr lang="es-MX" dirty="0">
                <a:latin typeface="Berlin Sans FB" panose="020E0602020502020306" pitchFamily="34" charset="0"/>
              </a:rPr>
              <a:t>El arte ​ es entendido generalmente como cualquier actividad o producto realizado con una finalidad estética y también comunicativa, mediante la cual se expresan ideas, emociones y, en general, una visión del mundo, a través de diversos recursos, como los plásticos, lingüísticos, sonoros, corporales y mixtos.​</a:t>
            </a:r>
            <a:endParaRPr kumimoji="0" lang="es-MX" sz="2000" b="0" i="0" u="none" strike="noStrike" kern="1200" cap="none" spc="0" normalizeH="0" baseline="0" noProof="0" dirty="0">
              <a:ln>
                <a:noFill/>
              </a:ln>
              <a:solidFill>
                <a:prstClr val="black"/>
              </a:solidFill>
              <a:effectLst/>
              <a:uLnTx/>
              <a:uFillTx/>
              <a:latin typeface="Berlin Sans FB" panose="020E0602020502020306" pitchFamily="34" charset="0"/>
            </a:endParaRPr>
          </a:p>
        </p:txBody>
      </p:sp>
      <p:sp>
        <p:nvSpPr>
          <p:cNvPr id="21" name="CuadroTexto 20"/>
          <p:cNvSpPr txBox="1"/>
          <p:nvPr/>
        </p:nvSpPr>
        <p:spPr>
          <a:xfrm>
            <a:off x="1410362" y="5200862"/>
            <a:ext cx="5061190" cy="2031325"/>
          </a:xfrm>
          <a:prstGeom prst="rect">
            <a:avLst/>
          </a:prstGeom>
          <a:noFill/>
        </p:spPr>
        <p:txBody>
          <a:bodyPr wrap="square" rtlCol="0">
            <a:spAutoFit/>
          </a:bodyPr>
          <a:lstStyle/>
          <a:p>
            <a:pPr lvl="0">
              <a:defRPr/>
            </a:pPr>
            <a:r>
              <a:rPr lang="es-MX" dirty="0">
                <a:latin typeface="Berlin Sans FB" panose="020E0602020502020306" pitchFamily="34" charset="0"/>
              </a:rPr>
              <a:t>El arte es un lenguaje que aumenta la capacidad expresiva en los niños a través de diferentes elementos; de esa manera, la creatividad y la imaginación se fortalecen y juegan un rol muy importante en el proceso de aprendizaje, pues estos dos elementos benefician el desarrollo infantil de los pequeños.</a:t>
            </a:r>
            <a:endParaRPr kumimoji="0" lang="es-MX" sz="2000" i="0" u="none" strike="noStrike" kern="1200" cap="none" spc="0" normalizeH="0" baseline="0" noProof="0" dirty="0">
              <a:ln>
                <a:noFill/>
              </a:ln>
              <a:solidFill>
                <a:prstClr val="black"/>
              </a:solidFill>
              <a:effectLst/>
              <a:uLnTx/>
              <a:uFillTx/>
              <a:latin typeface="Berlin Sans FB" panose="020E0602020502020306" pitchFamily="34" charset="0"/>
            </a:endParaRP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32</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45938" y="4554290"/>
            <a:ext cx="2115495" cy="859611"/>
          </a:xfrm>
          <a:prstGeom prst="rect">
            <a:avLst/>
          </a:prstGeom>
        </p:spPr>
      </p:pic>
      <p:pic>
        <p:nvPicPr>
          <p:cNvPr id="6" name="Imagen 5"/>
          <p:cNvPicPr>
            <a:picLocks noChangeAspect="1"/>
          </p:cNvPicPr>
          <p:nvPr/>
        </p:nvPicPr>
        <p:blipFill>
          <a:blip r:embed="rId5"/>
          <a:stretch>
            <a:fillRect/>
          </a:stretch>
        </p:blipFill>
        <p:spPr>
          <a:xfrm>
            <a:off x="9305" y="1450599"/>
            <a:ext cx="2115495" cy="859611"/>
          </a:xfrm>
          <a:prstGeom prst="rect">
            <a:avLst/>
          </a:prstGeom>
        </p:spPr>
      </p:pic>
      <p:sp>
        <p:nvSpPr>
          <p:cNvPr id="7" name="Rectángulo 6"/>
          <p:cNvSpPr/>
          <p:nvPr/>
        </p:nvSpPr>
        <p:spPr>
          <a:xfrm>
            <a:off x="474785" y="621369"/>
            <a:ext cx="5914079" cy="574386"/>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Arte</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89344"/>
            <a:ext cx="4469363" cy="2383661"/>
          </a:xfrm>
          <a:prstGeom prst="rect">
            <a:avLst/>
          </a:prstGeom>
        </p:spPr>
      </p:pic>
    </p:spTree>
    <p:extLst>
      <p:ext uri="{BB962C8B-B14F-4D97-AF65-F5344CB8AC3E}">
        <p14:creationId xmlns:p14="http://schemas.microsoft.com/office/powerpoint/2010/main" val="1939876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410362" y="2055366"/>
            <a:ext cx="4627984" cy="1938992"/>
          </a:xfrm>
          <a:prstGeom prst="rect">
            <a:avLst/>
          </a:prstGeom>
          <a:noFill/>
        </p:spPr>
        <p:txBody>
          <a:bodyPr wrap="square" rtlCol="0">
            <a:spAutoFit/>
          </a:bodyPr>
          <a:lstStyle/>
          <a:p>
            <a:pPr lvl="0" fontAlgn="base"/>
            <a:r>
              <a:rPr lang="es-MX" sz="2000" dirty="0">
                <a:latin typeface="Berlin Sans FB" panose="020E0602020502020306" pitchFamily="34" charset="0"/>
              </a:rPr>
              <a:t>Una carta es un medio de comunicación escrita por un emisor (remitente) y enviado a un receptor (destinatario). ... La carta puede ser un texto diferente para cada ocasión, ya que el mensaje es siempre distinto</a:t>
            </a:r>
            <a:r>
              <a:rPr lang="es-MX" dirty="0">
                <a:latin typeface="Berlin Sans FB" panose="020E0602020502020306" pitchFamily="34" charset="0"/>
              </a:rPr>
              <a:t>.</a:t>
            </a:r>
          </a:p>
        </p:txBody>
      </p:sp>
      <p:sp>
        <p:nvSpPr>
          <p:cNvPr id="21" name="CuadroTexto 20"/>
          <p:cNvSpPr txBox="1"/>
          <p:nvPr/>
        </p:nvSpPr>
        <p:spPr>
          <a:xfrm>
            <a:off x="1410362" y="5525982"/>
            <a:ext cx="4978502" cy="1015663"/>
          </a:xfrm>
          <a:prstGeom prst="rect">
            <a:avLst/>
          </a:prstGeom>
          <a:noFill/>
        </p:spPr>
        <p:txBody>
          <a:bodyPr wrap="square" rtlCol="0">
            <a:spAutoFit/>
          </a:bodyPr>
          <a:lstStyle/>
          <a:p>
            <a:pPr lvl="0">
              <a:defRPr/>
            </a:pPr>
            <a:r>
              <a:rPr lang="es-MX" sz="2000" dirty="0">
                <a:latin typeface="Berlin Sans FB" panose="020E0602020502020306" pitchFamily="34" charset="0"/>
              </a:rPr>
              <a:t>Una carta es un medio de comunicación escrito por un emisor (remitente) enviada a un receptor (destinatario).</a:t>
            </a: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32</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22271" y="4867493"/>
            <a:ext cx="2115495" cy="859611"/>
          </a:xfrm>
          <a:prstGeom prst="rect">
            <a:avLst/>
          </a:prstGeom>
        </p:spPr>
      </p:pic>
      <p:pic>
        <p:nvPicPr>
          <p:cNvPr id="6" name="Imagen 5"/>
          <p:cNvPicPr>
            <a:picLocks noChangeAspect="1"/>
          </p:cNvPicPr>
          <p:nvPr/>
        </p:nvPicPr>
        <p:blipFill>
          <a:blip r:embed="rId5"/>
          <a:stretch>
            <a:fillRect/>
          </a:stretch>
        </p:blipFill>
        <p:spPr>
          <a:xfrm>
            <a:off x="9305" y="1450599"/>
            <a:ext cx="2115495" cy="859611"/>
          </a:xfrm>
          <a:prstGeom prst="rect">
            <a:avLst/>
          </a:prstGeom>
        </p:spPr>
      </p:pic>
      <p:sp>
        <p:nvSpPr>
          <p:cNvPr id="7" name="Rectángulo 6"/>
          <p:cNvSpPr/>
          <p:nvPr/>
        </p:nvSpPr>
        <p:spPr>
          <a:xfrm>
            <a:off x="474785" y="621369"/>
            <a:ext cx="5914079" cy="574386"/>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Carta </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1501598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410362" y="2055366"/>
            <a:ext cx="4627984" cy="1938992"/>
          </a:xfrm>
          <a:prstGeom prst="rect">
            <a:avLst/>
          </a:prstGeom>
          <a:noFill/>
        </p:spPr>
        <p:txBody>
          <a:bodyPr wrap="square" rtlCol="0">
            <a:spAutoFit/>
          </a:bodyPr>
          <a:lstStyle/>
          <a:p>
            <a:pPr lvl="0" fontAlgn="base"/>
            <a:r>
              <a:rPr lang="es-MX" sz="2000" dirty="0">
                <a:latin typeface="Berlin Sans FB" panose="020E0602020502020306" pitchFamily="34" charset="0"/>
              </a:rPr>
              <a:t>Madre, en un contexto biológico, se le llama al individuo de sexo femenino que ha tenido descendencia directa.​ Se utiliza generalmente para miembros del reino animal, y excepcionalmente para individuos de otros reinos vitales.</a:t>
            </a:r>
            <a:endParaRPr lang="es-MX" dirty="0">
              <a:latin typeface="Berlin Sans FB" panose="020E0602020502020306" pitchFamily="34" charset="0"/>
            </a:endParaRPr>
          </a:p>
        </p:txBody>
      </p:sp>
      <p:sp>
        <p:nvSpPr>
          <p:cNvPr id="21" name="CuadroTexto 20"/>
          <p:cNvSpPr txBox="1"/>
          <p:nvPr/>
        </p:nvSpPr>
        <p:spPr>
          <a:xfrm>
            <a:off x="1410362" y="4863168"/>
            <a:ext cx="4978502" cy="1938992"/>
          </a:xfrm>
          <a:prstGeom prst="rect">
            <a:avLst/>
          </a:prstGeom>
          <a:noFill/>
        </p:spPr>
        <p:txBody>
          <a:bodyPr wrap="square" rtlCol="0">
            <a:spAutoFit/>
          </a:bodyPr>
          <a:lstStyle/>
          <a:p>
            <a:pPr lvl="0">
              <a:defRPr/>
            </a:pPr>
            <a:r>
              <a:rPr lang="es-MX" sz="2000" dirty="0">
                <a:latin typeface="Berlin Sans FB" panose="020E0602020502020306" pitchFamily="34" charset="0"/>
              </a:rPr>
              <a:t>El concepto de madre es sin duda alguna uno de los más ricos y complejos de los conceptos relacionados con los seres vivos. El mismo puede ser abordado desde muy diversas perspectivas, tanto biológicas como sociales, individuales o grupales</a:t>
            </a: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32</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43932" y="3994358"/>
            <a:ext cx="2115495" cy="859611"/>
          </a:xfrm>
          <a:prstGeom prst="rect">
            <a:avLst/>
          </a:prstGeom>
        </p:spPr>
      </p:pic>
      <p:pic>
        <p:nvPicPr>
          <p:cNvPr id="6" name="Imagen 5"/>
          <p:cNvPicPr>
            <a:picLocks noChangeAspect="1"/>
          </p:cNvPicPr>
          <p:nvPr/>
        </p:nvPicPr>
        <p:blipFill>
          <a:blip r:embed="rId5"/>
          <a:stretch>
            <a:fillRect/>
          </a:stretch>
        </p:blipFill>
        <p:spPr>
          <a:xfrm>
            <a:off x="9305" y="1450599"/>
            <a:ext cx="2115495" cy="859611"/>
          </a:xfrm>
          <a:prstGeom prst="rect">
            <a:avLst/>
          </a:prstGeom>
        </p:spPr>
      </p:pic>
      <p:sp>
        <p:nvSpPr>
          <p:cNvPr id="7" name="Rectángulo 6"/>
          <p:cNvSpPr/>
          <p:nvPr/>
        </p:nvSpPr>
        <p:spPr>
          <a:xfrm>
            <a:off x="474785" y="621369"/>
            <a:ext cx="5914079" cy="574386"/>
          </a:xfrm>
          <a:prstGeom prst="rect">
            <a:avLst/>
          </a:prstGeom>
          <a:solidFill>
            <a:srgbClr val="92D05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Mamá </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1973726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410362" y="2055366"/>
            <a:ext cx="4627984" cy="2862322"/>
          </a:xfrm>
          <a:prstGeom prst="rect">
            <a:avLst/>
          </a:prstGeom>
          <a:noFill/>
        </p:spPr>
        <p:txBody>
          <a:bodyPr wrap="square" rtlCol="0">
            <a:spAutoFit/>
          </a:bodyPr>
          <a:lstStyle/>
          <a:p>
            <a:pPr lvl="0" fontAlgn="base"/>
            <a:r>
              <a:rPr lang="es-MX" sz="2000" dirty="0">
                <a:latin typeface="Berlin Sans FB" panose="020E0602020502020306" pitchFamily="34" charset="0"/>
              </a:rPr>
              <a:t>La adición o suma es la operación matemática de composición que consiste en combinar o añadir dos números o más para obtener una cantidad final o total. La suma también ilustra el proceso de juntar dos colecciones de objetos con el fin de obtener una sola colección. Por otro lado, la acción repetitiva de sumar uno, es la forma más básica de contar.</a:t>
            </a:r>
            <a:endParaRPr lang="es-MX" dirty="0">
              <a:latin typeface="Berlin Sans FB" panose="020E0602020502020306" pitchFamily="34" charset="0"/>
            </a:endParaRPr>
          </a:p>
        </p:txBody>
      </p:sp>
      <p:sp>
        <p:nvSpPr>
          <p:cNvPr id="21" name="CuadroTexto 20"/>
          <p:cNvSpPr txBox="1"/>
          <p:nvPr/>
        </p:nvSpPr>
        <p:spPr>
          <a:xfrm>
            <a:off x="1410362" y="5377188"/>
            <a:ext cx="4978502" cy="707886"/>
          </a:xfrm>
          <a:prstGeom prst="rect">
            <a:avLst/>
          </a:prstGeom>
          <a:noFill/>
        </p:spPr>
        <p:txBody>
          <a:bodyPr wrap="square" rtlCol="0">
            <a:spAutoFit/>
          </a:bodyPr>
          <a:lstStyle/>
          <a:p>
            <a:pPr lvl="0">
              <a:defRPr/>
            </a:pPr>
            <a:r>
              <a:rPr lang="es-MX" sz="2000" dirty="0" smtClean="0">
                <a:solidFill>
                  <a:prstClr val="black"/>
                </a:solidFill>
                <a:latin typeface="Berlin Sans FB" panose="020E0602020502020306" pitchFamily="34" charset="0"/>
              </a:rPr>
              <a:t>Es cuando agregamos </a:t>
            </a:r>
            <a:r>
              <a:rPr lang="es-MX" sz="2000" dirty="0">
                <a:solidFill>
                  <a:prstClr val="black"/>
                </a:solidFill>
                <a:latin typeface="Berlin Sans FB" panose="020E0602020502020306" pitchFamily="34" charset="0"/>
              </a:rPr>
              <a:t>o </a:t>
            </a:r>
            <a:r>
              <a:rPr lang="es-MX" sz="2000" dirty="0" smtClean="0">
                <a:solidFill>
                  <a:prstClr val="black"/>
                </a:solidFill>
                <a:latin typeface="Berlin Sans FB" panose="020E0602020502020306" pitchFamily="34" charset="0"/>
              </a:rPr>
              <a:t>juntamos </a:t>
            </a:r>
            <a:r>
              <a:rPr lang="es-MX" sz="2000" dirty="0">
                <a:solidFill>
                  <a:prstClr val="black"/>
                </a:solidFill>
                <a:latin typeface="Berlin Sans FB" panose="020E0602020502020306" pitchFamily="34" charset="0"/>
              </a:rPr>
              <a:t>objetos de una cantidad que ya había</a:t>
            </a:r>
            <a:endParaRPr lang="es-MX" sz="2000" dirty="0">
              <a:latin typeface="Berlin Sans FB" panose="020E0602020502020306" pitchFamily="34" charset="0"/>
            </a:endParaRP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33</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19320" y="4717633"/>
            <a:ext cx="2115495" cy="859611"/>
          </a:xfrm>
          <a:prstGeom prst="rect">
            <a:avLst/>
          </a:prstGeom>
        </p:spPr>
      </p:pic>
      <p:pic>
        <p:nvPicPr>
          <p:cNvPr id="6" name="Imagen 5"/>
          <p:cNvPicPr>
            <a:picLocks noChangeAspect="1"/>
          </p:cNvPicPr>
          <p:nvPr/>
        </p:nvPicPr>
        <p:blipFill>
          <a:blip r:embed="rId5"/>
          <a:stretch>
            <a:fillRect/>
          </a:stretch>
        </p:blipFill>
        <p:spPr>
          <a:xfrm>
            <a:off x="9305" y="1450599"/>
            <a:ext cx="2115495" cy="859611"/>
          </a:xfrm>
          <a:prstGeom prst="rect">
            <a:avLst/>
          </a:prstGeom>
        </p:spPr>
      </p:pic>
      <p:sp>
        <p:nvSpPr>
          <p:cNvPr id="7" name="Rectángulo 6"/>
          <p:cNvSpPr/>
          <p:nvPr/>
        </p:nvSpPr>
        <p:spPr>
          <a:xfrm>
            <a:off x="474785" y="621369"/>
            <a:ext cx="5914079" cy="574386"/>
          </a:xfrm>
          <a:prstGeom prst="rect">
            <a:avLst/>
          </a:prstGeom>
          <a:solidFill>
            <a:srgbClr val="FF33CC"/>
          </a:solidFill>
          <a:ln>
            <a:solidFill>
              <a:srgbClr val="FF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Adición  </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1407403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410362" y="2091015"/>
            <a:ext cx="4627984" cy="3477875"/>
          </a:xfrm>
          <a:prstGeom prst="rect">
            <a:avLst/>
          </a:prstGeom>
          <a:noFill/>
        </p:spPr>
        <p:txBody>
          <a:bodyPr wrap="square" rtlCol="0">
            <a:spAutoFit/>
          </a:bodyPr>
          <a:lstStyle/>
          <a:p>
            <a:pPr lvl="0" fontAlgn="base"/>
            <a:r>
              <a:rPr lang="es-MX" sz="2000" dirty="0">
                <a:latin typeface="Berlin Sans FB" panose="020E0602020502020306" pitchFamily="34" charset="0"/>
              </a:rPr>
              <a:t>La resta o la sustracción es una operación de aritmética que se representa con el signo (–); representa la operación de eliminación de objetos de una colección. </a:t>
            </a:r>
            <a:r>
              <a:rPr lang="es-MX" sz="2000" dirty="0" smtClean="0">
                <a:latin typeface="Berlin Sans FB" panose="020E0602020502020306" pitchFamily="34" charset="0"/>
              </a:rPr>
              <a:t>Además </a:t>
            </a:r>
            <a:r>
              <a:rPr lang="es-MX" sz="2000" dirty="0">
                <a:latin typeface="Berlin Sans FB" panose="020E0602020502020306" pitchFamily="34" charset="0"/>
              </a:rPr>
              <a:t>de contar frutas, la sustracción también puede representar combinación de otras magnitudes físicas y abstractas usando diferentes tipos de objetos: números negativos, fracciones, números irracionales, vectores, decimales, funciones, matrices y más..</a:t>
            </a:r>
            <a:endParaRPr lang="es-MX" dirty="0">
              <a:latin typeface="Berlin Sans FB" panose="020E0602020502020306" pitchFamily="34" charset="0"/>
            </a:endParaRPr>
          </a:p>
        </p:txBody>
      </p:sp>
      <p:sp>
        <p:nvSpPr>
          <p:cNvPr id="21" name="CuadroTexto 20"/>
          <p:cNvSpPr txBox="1"/>
          <p:nvPr/>
        </p:nvSpPr>
        <p:spPr>
          <a:xfrm>
            <a:off x="1410362" y="6142299"/>
            <a:ext cx="4978502" cy="707886"/>
          </a:xfrm>
          <a:prstGeom prst="rect">
            <a:avLst/>
          </a:prstGeom>
          <a:noFill/>
        </p:spPr>
        <p:txBody>
          <a:bodyPr wrap="square" rtlCol="0">
            <a:spAutoFit/>
          </a:bodyPr>
          <a:lstStyle/>
          <a:p>
            <a:pPr lvl="0">
              <a:defRPr/>
            </a:pPr>
            <a:r>
              <a:rPr lang="es-MX" sz="2000" dirty="0" smtClean="0">
                <a:solidFill>
                  <a:prstClr val="black"/>
                </a:solidFill>
                <a:latin typeface="Berlin Sans FB" panose="020E0602020502020306" pitchFamily="34" charset="0"/>
              </a:rPr>
              <a:t>Significa </a:t>
            </a:r>
            <a:r>
              <a:rPr lang="es-MX" sz="2000" dirty="0">
                <a:latin typeface="Berlin Sans FB" panose="020E0602020502020306" pitchFamily="34" charset="0"/>
              </a:rPr>
              <a:t>quitar una cierta cantidad a otra que ya teníamos.</a:t>
            </a: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33</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19320" y="5482744"/>
            <a:ext cx="2115495" cy="859611"/>
          </a:xfrm>
          <a:prstGeom prst="rect">
            <a:avLst/>
          </a:prstGeom>
        </p:spPr>
      </p:pic>
      <p:pic>
        <p:nvPicPr>
          <p:cNvPr id="6" name="Imagen 5"/>
          <p:cNvPicPr>
            <a:picLocks noChangeAspect="1"/>
          </p:cNvPicPr>
          <p:nvPr/>
        </p:nvPicPr>
        <p:blipFill>
          <a:blip r:embed="rId5"/>
          <a:stretch>
            <a:fillRect/>
          </a:stretch>
        </p:blipFill>
        <p:spPr>
          <a:xfrm>
            <a:off x="9305" y="1450599"/>
            <a:ext cx="2115495" cy="859611"/>
          </a:xfrm>
          <a:prstGeom prst="rect">
            <a:avLst/>
          </a:prstGeom>
        </p:spPr>
      </p:pic>
      <p:sp>
        <p:nvSpPr>
          <p:cNvPr id="7" name="Rectángulo 6"/>
          <p:cNvSpPr/>
          <p:nvPr/>
        </p:nvSpPr>
        <p:spPr>
          <a:xfrm>
            <a:off x="474785" y="621369"/>
            <a:ext cx="5914079" cy="574386"/>
          </a:xfrm>
          <a:prstGeom prst="rect">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s-MX" sz="4800" dirty="0" smtClean="0">
                <a:solidFill>
                  <a:prstClr val="white"/>
                </a:solidFill>
                <a:latin typeface="Berlin Sans FB" panose="020E0602020502020306" pitchFamily="34" charset="0"/>
              </a:rPr>
              <a:t>Sustracción </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2204364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410362" y="2130010"/>
            <a:ext cx="4627984" cy="1938992"/>
          </a:xfrm>
          <a:prstGeom prst="rect">
            <a:avLst/>
          </a:prstGeom>
          <a:noFill/>
        </p:spPr>
        <p:txBody>
          <a:bodyPr wrap="square" rtlCol="0">
            <a:spAutoFit/>
          </a:bodyPr>
          <a:lstStyle/>
          <a:p>
            <a:pPr lvl="0" fontAlgn="base"/>
            <a:r>
              <a:rPr lang="es-MX" sz="2000" dirty="0">
                <a:latin typeface="Berlin Sans FB" panose="020E0602020502020306" pitchFamily="34" charset="0"/>
              </a:rPr>
              <a:t>Oficio, del latín </a:t>
            </a:r>
            <a:r>
              <a:rPr lang="es-MX" sz="2000" dirty="0" err="1">
                <a:latin typeface="Berlin Sans FB" panose="020E0602020502020306" pitchFamily="34" charset="0"/>
              </a:rPr>
              <a:t>officĭum</a:t>
            </a:r>
            <a:r>
              <a:rPr lang="es-MX" sz="2000" dirty="0">
                <a:latin typeface="Berlin Sans FB" panose="020E0602020502020306" pitchFamily="34" charset="0"/>
              </a:rPr>
              <a:t>, es una ocupación habitual o la profesión de algún arte mecánica. El término suele utilizarse para hacer referencia a aquella actividad laboral que no requiere de estudios </a:t>
            </a:r>
            <a:r>
              <a:rPr lang="es-MX" sz="2000" dirty="0" smtClean="0">
                <a:latin typeface="Berlin Sans FB" panose="020E0602020502020306" pitchFamily="34" charset="0"/>
              </a:rPr>
              <a:t>formales.</a:t>
            </a:r>
            <a:endParaRPr lang="es-MX" dirty="0">
              <a:latin typeface="Berlin Sans FB" panose="020E0602020502020306" pitchFamily="34" charset="0"/>
            </a:endParaRPr>
          </a:p>
        </p:txBody>
      </p:sp>
      <p:sp>
        <p:nvSpPr>
          <p:cNvPr id="21" name="CuadroTexto 20"/>
          <p:cNvSpPr txBox="1"/>
          <p:nvPr/>
        </p:nvSpPr>
        <p:spPr>
          <a:xfrm>
            <a:off x="1410362" y="4661330"/>
            <a:ext cx="4978502" cy="1631216"/>
          </a:xfrm>
          <a:prstGeom prst="rect">
            <a:avLst/>
          </a:prstGeom>
          <a:noFill/>
        </p:spPr>
        <p:txBody>
          <a:bodyPr wrap="square" rtlCol="0">
            <a:spAutoFit/>
          </a:bodyPr>
          <a:lstStyle/>
          <a:p>
            <a:pPr lvl="0">
              <a:defRPr/>
            </a:pPr>
            <a:r>
              <a:rPr lang="es-MX" sz="2000" dirty="0">
                <a:latin typeface="Berlin Sans FB" panose="020E0602020502020306" pitchFamily="34" charset="0"/>
              </a:rPr>
              <a:t>Un oficio es la ocupación que desempeña una persona y que generalmente, no se aprende en un curso ni en la universidad, sino que observando a otras personas que los desempeñan</a:t>
            </a: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33</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43932" y="3994358"/>
            <a:ext cx="2115495" cy="859611"/>
          </a:xfrm>
          <a:prstGeom prst="rect">
            <a:avLst/>
          </a:prstGeom>
        </p:spPr>
      </p:pic>
      <p:pic>
        <p:nvPicPr>
          <p:cNvPr id="6" name="Imagen 5"/>
          <p:cNvPicPr>
            <a:picLocks noChangeAspect="1"/>
          </p:cNvPicPr>
          <p:nvPr/>
        </p:nvPicPr>
        <p:blipFill>
          <a:blip r:embed="rId5"/>
          <a:stretch>
            <a:fillRect/>
          </a:stretch>
        </p:blipFill>
        <p:spPr>
          <a:xfrm>
            <a:off x="9305" y="1450599"/>
            <a:ext cx="2115495" cy="859611"/>
          </a:xfrm>
          <a:prstGeom prst="rect">
            <a:avLst/>
          </a:prstGeom>
        </p:spPr>
      </p:pic>
      <p:sp>
        <p:nvSpPr>
          <p:cNvPr id="7" name="Rectángulo 6"/>
          <p:cNvSpPr/>
          <p:nvPr/>
        </p:nvSpPr>
        <p:spPr>
          <a:xfrm>
            <a:off x="474785" y="621369"/>
            <a:ext cx="5914079" cy="574386"/>
          </a:xfrm>
          <a:prstGeom prst="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Oficio  </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1993186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43932" y="0"/>
            <a:ext cx="6901932" cy="9144000"/>
          </a:xfrm>
          <a:prstGeom prst="rect">
            <a:avLst/>
          </a:prstGeom>
        </p:spPr>
      </p:pic>
      <p:pic>
        <p:nvPicPr>
          <p:cNvPr id="11" name="Picture 6" descr="Hoja de cuaderno png by LuuEditionss on DeviantArt"/>
          <p:cNvPicPr>
            <a:picLocks noChangeAspect="1" noChangeArrowheads="1"/>
          </p:cNvPicPr>
          <p:nvPr/>
        </p:nvPicPr>
        <p:blipFill rotWithShape="1">
          <a:blip r:embed="rId3">
            <a:extLst>
              <a:ext uri="{28A0092B-C50C-407E-A947-70E740481C1C}">
                <a14:useLocalDpi xmlns:a14="http://schemas.microsoft.com/office/drawing/2010/main" val="0"/>
              </a:ext>
            </a:extLst>
          </a:blip>
          <a:srcRect r="3473"/>
          <a:stretch/>
        </p:blipFill>
        <p:spPr bwMode="auto">
          <a:xfrm>
            <a:off x="753174" y="1558394"/>
            <a:ext cx="5635690" cy="6972187"/>
          </a:xfrm>
          <a:prstGeom prst="rect">
            <a:avLst/>
          </a:prstGeom>
          <a:noFill/>
          <a:extLst>
            <a:ext uri="{909E8E84-426E-40DD-AFC4-6F175D3DCCD1}">
              <a14:hiddenFill xmlns:a14="http://schemas.microsoft.com/office/drawing/2010/main">
                <a:solidFill>
                  <a:srgbClr val="FFFFFF"/>
                </a:solidFill>
              </a14:hiddenFill>
            </a:ext>
          </a:extLst>
        </p:spPr>
      </p:pic>
      <p:sp>
        <p:nvSpPr>
          <p:cNvPr id="13" name="CuadroTexto 12"/>
          <p:cNvSpPr txBox="1"/>
          <p:nvPr/>
        </p:nvSpPr>
        <p:spPr>
          <a:xfrm>
            <a:off x="1585621" y="2177149"/>
            <a:ext cx="4627984" cy="1938992"/>
          </a:xfrm>
          <a:prstGeom prst="rect">
            <a:avLst/>
          </a:prstGeom>
          <a:noFill/>
        </p:spPr>
        <p:txBody>
          <a:bodyPr wrap="square" rtlCol="0">
            <a:spAutoFit/>
          </a:bodyPr>
          <a:lstStyle/>
          <a:p>
            <a:pPr lvl="0" fontAlgn="base"/>
            <a:r>
              <a:rPr lang="es-MX" sz="2000" dirty="0">
                <a:latin typeface="Berlin Sans FB" panose="020E0602020502020306" pitchFamily="34" charset="0"/>
              </a:rPr>
              <a:t>Profesión, del latín professĭo, es la acción y efecto de profesar (ejercer un oficio, una ciencia o un arte). La profesión, por lo tanto, es el empleo o trabajo que alguien ejerce y por el que recibe una retribución económica. </a:t>
            </a:r>
            <a:endParaRPr lang="es-MX" dirty="0">
              <a:latin typeface="Berlin Sans FB" panose="020E0602020502020306" pitchFamily="34" charset="0"/>
            </a:endParaRPr>
          </a:p>
        </p:txBody>
      </p:sp>
      <p:sp>
        <p:nvSpPr>
          <p:cNvPr id="21" name="CuadroTexto 20"/>
          <p:cNvSpPr txBox="1"/>
          <p:nvPr/>
        </p:nvSpPr>
        <p:spPr>
          <a:xfrm>
            <a:off x="1410362" y="4620569"/>
            <a:ext cx="4978502" cy="1631216"/>
          </a:xfrm>
          <a:prstGeom prst="rect">
            <a:avLst/>
          </a:prstGeom>
          <a:noFill/>
        </p:spPr>
        <p:txBody>
          <a:bodyPr wrap="square" rtlCol="0">
            <a:spAutoFit/>
          </a:bodyPr>
          <a:lstStyle/>
          <a:p>
            <a:pPr lvl="0">
              <a:defRPr/>
            </a:pPr>
            <a:r>
              <a:rPr lang="es-MX" sz="2000" dirty="0">
                <a:latin typeface="Berlin Sans FB" panose="020E0602020502020306" pitchFamily="34" charset="0"/>
              </a:rPr>
              <a:t>Un oficio es la ocupación que desempeña una persona y que generalmente, no se aprende en un curso ni en la universidad, sino que observando a otras personas que los desempeñan</a:t>
            </a:r>
          </a:p>
        </p:txBody>
      </p:sp>
      <p:sp>
        <p:nvSpPr>
          <p:cNvPr id="2" name="Rectángulo 1"/>
          <p:cNvSpPr/>
          <p:nvPr/>
        </p:nvSpPr>
        <p:spPr>
          <a:xfrm>
            <a:off x="5187820" y="0"/>
            <a:ext cx="1670180" cy="391886"/>
          </a:xfrm>
          <a:prstGeom prst="rect">
            <a:avLst/>
          </a:prstGeom>
          <a:solidFill>
            <a:srgbClr val="E6CD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smtClean="0">
                <a:ln>
                  <a:noFill/>
                </a:ln>
                <a:solidFill>
                  <a:prstClr val="black"/>
                </a:solidFill>
                <a:effectLst/>
                <a:uLnTx/>
                <a:uFillTx/>
                <a:latin typeface="Berlin Sans FB" panose="020E0602020502020306" pitchFamily="34" charset="0"/>
                <a:ea typeface="+mn-ea"/>
                <a:cs typeface="+mn-cs"/>
              </a:rPr>
              <a:t>Semana 33</a:t>
            </a:r>
            <a:endParaRPr kumimoji="0" lang="es-MX" sz="1800" b="0" i="0" u="none" strike="noStrike" kern="1200" cap="none" spc="0" normalizeH="0" baseline="0" noProof="0" dirty="0">
              <a:ln>
                <a:noFill/>
              </a:ln>
              <a:solidFill>
                <a:prstClr val="black"/>
              </a:solidFill>
              <a:effectLst/>
              <a:uLnTx/>
              <a:uFillTx/>
              <a:latin typeface="Berlin Sans FB" panose="020E0602020502020306" pitchFamily="34" charset="0"/>
              <a:ea typeface="+mn-ea"/>
              <a:cs typeface="+mn-cs"/>
            </a:endParaRPr>
          </a:p>
        </p:txBody>
      </p:sp>
      <p:pic>
        <p:nvPicPr>
          <p:cNvPr id="5" name="Imagen 4"/>
          <p:cNvPicPr>
            <a:picLocks noChangeAspect="1"/>
          </p:cNvPicPr>
          <p:nvPr/>
        </p:nvPicPr>
        <p:blipFill>
          <a:blip r:embed="rId4"/>
          <a:stretch>
            <a:fillRect/>
          </a:stretch>
        </p:blipFill>
        <p:spPr>
          <a:xfrm>
            <a:off x="-116522" y="4007150"/>
            <a:ext cx="2115495" cy="859611"/>
          </a:xfrm>
          <a:prstGeom prst="rect">
            <a:avLst/>
          </a:prstGeom>
        </p:spPr>
      </p:pic>
      <p:pic>
        <p:nvPicPr>
          <p:cNvPr id="6" name="Imagen 5"/>
          <p:cNvPicPr>
            <a:picLocks noChangeAspect="1"/>
          </p:cNvPicPr>
          <p:nvPr/>
        </p:nvPicPr>
        <p:blipFill>
          <a:blip r:embed="rId5"/>
          <a:stretch>
            <a:fillRect/>
          </a:stretch>
        </p:blipFill>
        <p:spPr>
          <a:xfrm>
            <a:off x="9305" y="1450599"/>
            <a:ext cx="2115495" cy="859611"/>
          </a:xfrm>
          <a:prstGeom prst="rect">
            <a:avLst/>
          </a:prstGeom>
        </p:spPr>
      </p:pic>
      <p:sp>
        <p:nvSpPr>
          <p:cNvPr id="7" name="Rectángulo 6"/>
          <p:cNvSpPr/>
          <p:nvPr/>
        </p:nvSpPr>
        <p:spPr>
          <a:xfrm>
            <a:off x="474785" y="621369"/>
            <a:ext cx="5914079" cy="574386"/>
          </a:xfrm>
          <a:prstGeom prst="rect">
            <a:avLst/>
          </a:prstGeom>
          <a:solidFill>
            <a:srgbClr val="33CCCC"/>
          </a:solidFill>
          <a:ln>
            <a:solidFill>
              <a:srgbClr val="33CC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Profesión</a:t>
            </a:r>
            <a:r>
              <a:rPr kumimoji="0" lang="es-MX" sz="4800" b="0" i="0" u="none" strike="noStrike" kern="1200" cap="none" spc="0" normalizeH="0" noProof="0" dirty="0" smtClean="0">
                <a:ln>
                  <a:noFill/>
                </a:ln>
                <a:solidFill>
                  <a:prstClr val="white"/>
                </a:solidFill>
                <a:effectLst/>
                <a:uLnTx/>
                <a:uFillTx/>
                <a:latin typeface="Berlin Sans FB" panose="020E0602020502020306" pitchFamily="34" charset="0"/>
                <a:ea typeface="+mn-ea"/>
                <a:cs typeface="+mn-cs"/>
              </a:rPr>
              <a:t> </a:t>
            </a:r>
            <a:r>
              <a:rPr kumimoji="0" lang="es-MX" sz="4800" b="0" i="0" u="none" strike="noStrike" kern="1200" cap="none" spc="0" normalizeH="0" baseline="0" noProof="0" dirty="0" smtClean="0">
                <a:ln>
                  <a:noFill/>
                </a:ln>
                <a:solidFill>
                  <a:prstClr val="white"/>
                </a:solidFill>
                <a:effectLst/>
                <a:uLnTx/>
                <a:uFillTx/>
                <a:latin typeface="Berlin Sans FB" panose="020E0602020502020306" pitchFamily="34" charset="0"/>
                <a:ea typeface="+mn-ea"/>
                <a:cs typeface="+mn-cs"/>
              </a:rPr>
              <a:t>  </a:t>
            </a:r>
            <a:endParaRPr kumimoji="0" lang="es-MX" sz="4800" b="0" i="0" u="none" strike="noStrike" kern="1200" cap="none" spc="0" normalizeH="0" baseline="0" noProof="0" dirty="0">
              <a:ln>
                <a:noFill/>
              </a:ln>
              <a:solidFill>
                <a:prstClr val="white"/>
              </a:solidFill>
              <a:effectLst/>
              <a:uLnTx/>
              <a:uFillTx/>
              <a:latin typeface="Berlin Sans FB" panose="020E0602020502020306" pitchFamily="34" charset="0"/>
              <a:ea typeface="+mn-ea"/>
              <a:cs typeface="+mn-cs"/>
            </a:endParaRPr>
          </a:p>
        </p:txBody>
      </p:sp>
      <p:sp>
        <p:nvSpPr>
          <p:cNvPr id="14" name="Rectángulo 13"/>
          <p:cNvSpPr/>
          <p:nvPr/>
        </p:nvSpPr>
        <p:spPr>
          <a:xfrm>
            <a:off x="5556738" y="8370277"/>
            <a:ext cx="907649" cy="5229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s-MX"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8" name="Imagen 17"/>
          <p:cNvPicPr>
            <a:picLocks noChangeAspect="1"/>
          </p:cNvPicPr>
          <p:nvPr/>
        </p:nvPicPr>
        <p:blipFill>
          <a:blip r:embed="rId6">
            <a:extLst>
              <a:ext uri="{BEBA8EAE-BF5A-486C-A8C5-ECC9F3942E4B}">
                <a14:imgProps xmlns:a14="http://schemas.microsoft.com/office/drawing/2010/main">
                  <a14:imgLayer r:embed="rId7">
                    <a14:imgEffect>
                      <a14:backgroundRemoval t="4427" b="100000" l="0" r="100000"/>
                    </a14:imgEffect>
                  </a14:imgLayer>
                </a14:imgProps>
              </a:ext>
            </a:extLst>
          </a:blip>
          <a:stretch>
            <a:fillRect/>
          </a:stretch>
        </p:blipFill>
        <p:spPr>
          <a:xfrm>
            <a:off x="2388637" y="6755214"/>
            <a:ext cx="4469363" cy="2383661"/>
          </a:xfrm>
          <a:prstGeom prst="rect">
            <a:avLst/>
          </a:prstGeom>
        </p:spPr>
      </p:pic>
    </p:spTree>
    <p:extLst>
      <p:ext uri="{BB962C8B-B14F-4D97-AF65-F5344CB8AC3E}">
        <p14:creationId xmlns:p14="http://schemas.microsoft.com/office/powerpoint/2010/main" val="3863433195"/>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989</TotalTime>
  <Words>1718</Words>
  <Application>Microsoft Office PowerPoint</Application>
  <PresentationFormat>Carta (216 x 279 mm)</PresentationFormat>
  <Paragraphs>80</Paragraphs>
  <Slides>19</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19</vt:i4>
      </vt:variant>
    </vt:vector>
  </HeadingPairs>
  <TitlesOfParts>
    <vt:vector size="24" baseType="lpstr">
      <vt:lpstr>Arial</vt:lpstr>
      <vt:lpstr>Berlin Sans FB</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Fátima García</dc:creator>
  <cp:lastModifiedBy>Fátima García</cp:lastModifiedBy>
  <cp:revision>15</cp:revision>
  <dcterms:created xsi:type="dcterms:W3CDTF">2021-05-07T03:03:30Z</dcterms:created>
  <dcterms:modified xsi:type="dcterms:W3CDTF">2021-06-04T23:50:27Z</dcterms:modified>
</cp:coreProperties>
</file>