
<file path=[Content_Types].xml><?xml version="1.0" encoding="utf-8"?>
<Types xmlns="http://schemas.openxmlformats.org/package/2006/content-types"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17.xml" ContentType="application/vnd.openxmlformats-officedocument.presentationml.slide+xml"/>
  <Override PartName="/ppt/slides/slide18.xml" ContentType="application/vnd.openxmlformats-officedocument.presentationml.slide+xml"/>
  <Override PartName="/ppt/slides/slide19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slides/slide26.xml" ContentType="application/vnd.openxmlformats-officedocument.presentationml.slide+xml"/>
  <Override PartName="/ppt/slides/slide27.xml" ContentType="application/vnd.openxmlformats-officedocument.presentationml.slide+xml"/>
  <Override PartName="/ppt/slides/slide28.xml" ContentType="application/vnd.openxmlformats-officedocument.presentationml.slide+xml"/>
  <Override PartName="/ppt/slides/slide29.xml" ContentType="application/vnd.openxmlformats-officedocument.presentationml.slide+xml"/>
  <Override PartName="/ppt/slides/slide30.xml" ContentType="application/vnd.openxmlformats-officedocument.presentationml.slide+xml"/>
  <Override PartName="/ppt/commentAuthors.xml" ContentType="application/vnd.openxmlformats-officedocument.presentationml.commentAuthors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comments/comment1.xml" ContentType="application/vnd.openxmlformats-officedocument.presentationml.comments+xml"/>
  <Override PartName="/ppt/revisionInfo.xml" ContentType="application/vnd.ms-powerpoint.revisioninfo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60" r:id="rId1"/>
  </p:sldMasterIdLst>
  <p:sldIdLst>
    <p:sldId id="256" r:id="rId2"/>
    <p:sldId id="264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5" r:id="rId11"/>
    <p:sldId id="266" r:id="rId12"/>
    <p:sldId id="267" r:id="rId13"/>
    <p:sldId id="268" r:id="rId14"/>
    <p:sldId id="269" r:id="rId15"/>
    <p:sldId id="270" r:id="rId16"/>
    <p:sldId id="271" r:id="rId17"/>
    <p:sldId id="272" r:id="rId18"/>
    <p:sldId id="273" r:id="rId19"/>
    <p:sldId id="275" r:id="rId20"/>
    <p:sldId id="276" r:id="rId21"/>
    <p:sldId id="277" r:id="rId22"/>
    <p:sldId id="278" r:id="rId23"/>
    <p:sldId id="279" r:id="rId24"/>
    <p:sldId id="280" r:id="rId25"/>
    <p:sldId id="281" r:id="rId26"/>
    <p:sldId id="282" r:id="rId27"/>
    <p:sldId id="283" r:id="rId28"/>
    <p:sldId id="284" r:id="rId29"/>
    <p:sldId id="285" r:id="rId30"/>
    <p:sldId id="286" r:id="rId31"/>
  </p:sldIdLst>
  <p:sldSz cx="6858000" cy="9144000" type="letter"/>
  <p:notesSz cx="6858000" cy="9144000"/>
  <p:defaultTextStyle>
    <a:defPPr>
      <a:defRPr lang="en-US"/>
    </a:defPPr>
    <a:lvl1pPr marL="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4572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880">
          <p15:clr>
            <a:srgbClr val="A4A3A4"/>
          </p15:clr>
        </p15:guide>
        <p15:guide id="2" pos="2160">
          <p15:clr>
            <a:srgbClr val="A4A3A4"/>
          </p15:clr>
        </p15:guide>
      </p15:sldGuideLst>
    </p:ext>
  </p:extLst>
</p:presentation>
</file>

<file path=ppt/commentAuthors.xml><?xml version="1.0" encoding="utf-8"?>
<p:cmAuthorLst xmlns:a="http://schemas.openxmlformats.org/drawingml/2006/main" xmlns:r="http://schemas.openxmlformats.org/officeDocument/2006/relationships" xmlns:p="http://schemas.openxmlformats.org/presentationml/2006/main">
  <p:cmAuthor id="1" name="Victoria Garcia" initials="VG" lastIdx="1" clrIdx="0">
    <p:extLst>
      <p:ext uri="{19B8F6BF-5375-455C-9EA6-DF929625EA0E}">
        <p15:presenceInfo xmlns:p15="http://schemas.microsoft.com/office/powerpoint/2012/main" userId="e42ebcd81dcb1696" providerId="Windows Live"/>
      </p:ext>
    </p:extLst>
  </p:cmAuthor>
</p:cmAuthorLst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32767"/>
    </p:ext>
    <p:ext uri="{FD5EFAAD-0ECE-453E-9831-46B23BE46B34}">
      <p15:chartTrackingRefBased xmlns:p15="http://schemas.microsoft.com/office/powerpoint/2012/main" val="1"/>
    </p:ext>
  </p:extLst>
</p:presentationPr>
</file>

<file path=ppt/revisionInfo.xml><?xml version="1.0" encoding="utf-8"?>
<p1510:revInfo xmlns:a="http://schemas.openxmlformats.org/drawingml/2006/main" xmlns:r="http://schemas.openxmlformats.org/officeDocument/2006/relationships" xmlns:p1510="http://schemas.microsoft.com/office/powerpoint/2015/10/main">
  <p1510:revLst>
    <p1510:client id="{DBB27BF3-7BC4-42F0-A02E-2B1C02E13BC1}" v="5" dt="2021-06-05T04:10:55.751"/>
  </p1510:revLst>
</p1510:revInfo>
</file>

<file path=ppt/tableStyles.xml><?xml version="1.0" encoding="utf-8"?>
<a:tblStyleLst xmlns:a="http://schemas.openxmlformats.org/drawingml/2006/main" def="{5C22544A-7EE6-4342-B048-85BDC9FD1C3A}">
  <a:tblStyle styleId="{5C22544A-7EE6-4342-B048-85BDC9FD1C3A}" styleName="Estilo medio 2 - Énfasis 1">
    <a:wholeTbl>
      <a:tcTxStyle>
        <a:fontRef idx="minor">
          <a:prstClr val="black"/>
        </a:fontRef>
        <a:schemeClr val="dk1"/>
      </a:tcTxStyle>
      <a:tcStyle>
        <a:tcBdr>
          <a:left>
            <a:ln w="12700" cmpd="sng">
              <a:solidFill>
                <a:schemeClr val="lt1"/>
              </a:solidFill>
            </a:ln>
          </a:left>
          <a:right>
            <a:ln w="12700" cmpd="sng">
              <a:solidFill>
                <a:schemeClr val="lt1"/>
              </a:solidFill>
            </a:ln>
          </a:right>
          <a:top>
            <a:ln w="12700" cmpd="sng">
              <a:solidFill>
                <a:schemeClr val="lt1"/>
              </a:solidFill>
            </a:ln>
          </a:top>
          <a:bottom>
            <a:ln w="12700" cmpd="sng">
              <a:solidFill>
                <a:schemeClr val="lt1"/>
              </a:solidFill>
            </a:ln>
          </a:bottom>
          <a:insideH>
            <a:ln w="12700" cmpd="sng">
              <a:solidFill>
                <a:schemeClr val="lt1"/>
              </a:solidFill>
            </a:ln>
          </a:insideH>
          <a:insideV>
            <a:ln w="12700" cmpd="sng">
              <a:solidFill>
                <a:schemeClr val="lt1"/>
              </a:solidFill>
            </a:ln>
          </a:insideV>
        </a:tcBdr>
        <a:fill>
          <a:solidFill>
            <a:schemeClr val="accent1">
              <a:tint val="20000"/>
            </a:schemeClr>
          </a:solidFill>
        </a:fill>
      </a:tcStyle>
    </a:wholeTbl>
    <a:band1H>
      <a:tcStyle>
        <a:tcBdr/>
        <a:fill>
          <a:solidFill>
            <a:schemeClr val="accent1">
              <a:tint val="40000"/>
            </a:schemeClr>
          </a:solidFill>
        </a:fill>
      </a:tcStyle>
    </a:band1H>
    <a:band2H>
      <a:tcStyle>
        <a:tcBdr/>
      </a:tcStyle>
    </a:band2H>
    <a:band1V>
      <a:tcStyle>
        <a:tcBdr/>
        <a:fill>
          <a:solidFill>
            <a:schemeClr val="accent1">
              <a:tint val="40000"/>
            </a:schemeClr>
          </a:solidFill>
        </a:fill>
      </a:tcStyle>
    </a:band1V>
    <a:band2V>
      <a:tcStyle>
        <a:tcBdr/>
      </a:tcStyle>
    </a:band2V>
    <a:la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lastCol>
    <a:firstCol>
      <a:tcTxStyle b="on">
        <a:fontRef idx="minor">
          <a:prstClr val="black"/>
        </a:fontRef>
        <a:schemeClr val="lt1"/>
      </a:tcTxStyle>
      <a:tcStyle>
        <a:tcBdr/>
        <a:fill>
          <a:solidFill>
            <a:schemeClr val="accent1"/>
          </a:solidFill>
        </a:fill>
      </a:tcStyle>
    </a:firstCol>
    <a:lastRow>
      <a:tcTxStyle b="on">
        <a:fontRef idx="minor">
          <a:prstClr val="black"/>
        </a:fontRef>
        <a:schemeClr val="lt1"/>
      </a:tcTxStyle>
      <a:tcStyle>
        <a:tcBdr>
          <a:top>
            <a:ln w="38100" cmpd="sng">
              <a:solidFill>
                <a:schemeClr val="lt1"/>
              </a:solidFill>
            </a:ln>
          </a:top>
        </a:tcBdr>
        <a:fill>
          <a:solidFill>
            <a:schemeClr val="accent1"/>
          </a:solidFill>
        </a:fill>
      </a:tcStyle>
    </a:lastRow>
    <a:firstRow>
      <a:tcTxStyle b="on">
        <a:fontRef idx="minor">
          <a:prstClr val="black"/>
        </a:fontRef>
        <a:schemeClr val="lt1"/>
      </a:tcTxStyle>
      <a:tcStyle>
        <a:tcBdr>
          <a:bottom>
            <a:ln w="38100" cmpd="sng">
              <a:solidFill>
                <a:schemeClr val="lt1"/>
              </a:solidFill>
            </a:ln>
          </a:bottom>
        </a:tcBdr>
        <a:fill>
          <a:solidFill>
            <a:schemeClr val="accent1"/>
          </a:solidFill>
        </a:fill>
      </a:tcStyle>
    </a:firstRow>
  </a:tblStyle>
  <a:tblStyle styleId="{5940675A-B579-460E-94D1-54222C63F5DA}" styleName="Sin estilo, cuadrícula de la tabla">
    <a:wholeTbl>
      <a:tcTxStyle>
        <a:fontRef idx="minor">
          <a:scrgbClr r="0" g="0" b="0"/>
        </a:fontRef>
        <a:schemeClr val="tx1"/>
      </a:tcTxStyle>
      <a:tcStyle>
        <a:tcBdr>
          <a:left>
            <a:ln w="12700" cmpd="sng">
              <a:solidFill>
                <a:schemeClr val="tx1"/>
              </a:solidFill>
            </a:ln>
          </a:left>
          <a:right>
            <a:ln w="12700" cmpd="sng">
              <a:solidFill>
                <a:schemeClr val="tx1"/>
              </a:solidFill>
            </a:ln>
          </a:right>
          <a:top>
            <a:ln w="12700" cmpd="sng">
              <a:solidFill>
                <a:schemeClr val="tx1"/>
              </a:solidFill>
            </a:ln>
          </a:top>
          <a:bottom>
            <a:ln w="12700" cmpd="sng">
              <a:solidFill>
                <a:schemeClr val="tx1"/>
              </a:solidFill>
            </a:ln>
          </a:bottom>
          <a:insideH>
            <a:ln w="12700" cmpd="sng">
              <a:solidFill>
                <a:schemeClr val="tx1"/>
              </a:solidFill>
            </a:ln>
          </a:insideH>
          <a:insideV>
            <a:ln w="12700" cmpd="sng">
              <a:solidFill>
                <a:schemeClr val="tx1"/>
              </a:solidFill>
            </a:ln>
          </a:insideV>
        </a:tcBdr>
        <a:fill>
          <a:noFill/>
        </a:fill>
      </a:tcStyle>
    </a:wholeTbl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horzBarState="maximized">
    <p:restoredLeft sz="15000" autoAdjust="0"/>
    <p:restoredTop sz="94660"/>
  </p:normalViewPr>
  <p:slideViewPr>
    <p:cSldViewPr snapToGrid="0">
      <p:cViewPr>
        <p:scale>
          <a:sx n="90" d="100"/>
          <a:sy n="90" d="100"/>
        </p:scale>
        <p:origin x="1482" y="-2418"/>
      </p:cViewPr>
      <p:guideLst>
        <p:guide orient="horz" pos="2880"/>
        <p:guide pos="2160"/>
      </p:guideLst>
    </p:cSldViewPr>
  </p:slideViewPr>
  <p:notesTextViewPr>
    <p:cViewPr>
      <p:scale>
        <a:sx n="1" d="1"/>
        <a:sy n="1" d="1"/>
      </p:scale>
      <p:origin x="0" y="0"/>
    </p:cViewPr>
  </p:notesTextViewPr>
  <p:gridSpacing cx="72008" cy="72008"/>
</p:viewPr>
</file>

<file path=ppt/_rels/presentation.xml.rels><?xml version="1.0" encoding="UTF-8" standalone="yes"?>
<Relationships xmlns="http://schemas.openxmlformats.org/package/2006/relationships"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21" Type="http://schemas.openxmlformats.org/officeDocument/2006/relationships/slide" Target="slides/slide20.xml"/><Relationship Id="rId34" Type="http://schemas.openxmlformats.org/officeDocument/2006/relationships/viewProps" Target="viewProp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slide" Target="slides/slide28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commentAuthors" Target="commentAuthors.xml"/><Relationship Id="rId37" Type="http://schemas.microsoft.com/office/2015/10/relationships/revisionInfo" Target="revisionInfo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36" Type="http://schemas.openxmlformats.org/officeDocument/2006/relationships/tableStyles" Target="tableStyles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slide" Target="slides/slide30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slide" Target="slides/slide29.xml"/><Relationship Id="rId35" Type="http://schemas.openxmlformats.org/officeDocument/2006/relationships/theme" Target="theme/theme1.xml"/><Relationship Id="rId8" Type="http://schemas.openxmlformats.org/officeDocument/2006/relationships/slide" Target="slides/slide7.xml"/><Relationship Id="rId3" Type="http://schemas.openxmlformats.org/officeDocument/2006/relationships/slide" Target="slides/slide2.xml"/></Relationships>
</file>

<file path=ppt/comments/comment1.xml><?xml version="1.0" encoding="utf-8"?>
<p:cmLst xmlns:a="http://schemas.openxmlformats.org/drawingml/2006/main" xmlns:r="http://schemas.openxmlformats.org/officeDocument/2006/relationships" xmlns:p="http://schemas.openxmlformats.org/presentationml/2006/main">
  <p:cm authorId="1" dt="2021-05-03T12:08:11.590" idx="1">
    <p:pos x="10" y="10"/>
    <p:text/>
    <p:extLst>
      <p:ext uri="{C676402C-5697-4E1C-873F-D02D1690AC5C}">
        <p15:threadingInfo xmlns:p15="http://schemas.microsoft.com/office/powerpoint/2012/main" timeZoneBias="300"/>
      </p:ext>
    </p:extLst>
  </p:cm>
</p:cmLst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Diapositiva de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514350" y="1496484"/>
            <a:ext cx="5829300" cy="3183467"/>
          </a:xfrm>
        </p:spPr>
        <p:txBody>
          <a:bodyPr anchor="b"/>
          <a:lstStyle>
            <a:lvl1pPr algn="ctr"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857250" y="4802717"/>
            <a:ext cx="5143500" cy="2207683"/>
          </a:xfrm>
        </p:spPr>
        <p:txBody>
          <a:bodyPr/>
          <a:lstStyle>
            <a:lvl1pPr marL="0" indent="0" algn="ctr">
              <a:buNone/>
              <a:defRPr sz="1800"/>
            </a:lvl1pPr>
            <a:lvl2pPr marL="342900" indent="0" algn="ctr">
              <a:buNone/>
              <a:defRPr sz="1500"/>
            </a:lvl2pPr>
            <a:lvl3pPr marL="685800" indent="0" algn="ctr">
              <a:buNone/>
              <a:defRPr sz="1350"/>
            </a:lvl3pPr>
            <a:lvl4pPr marL="1028700" indent="0" algn="ctr">
              <a:buNone/>
              <a:defRPr sz="1200"/>
            </a:lvl4pPr>
            <a:lvl5pPr marL="1371600" indent="0" algn="ctr">
              <a:buNone/>
              <a:defRPr sz="1200"/>
            </a:lvl5pPr>
            <a:lvl6pPr marL="1714500" indent="0" algn="ctr">
              <a:buNone/>
              <a:defRPr sz="1200"/>
            </a:lvl6pPr>
            <a:lvl7pPr marL="2057400" indent="0" algn="ctr">
              <a:buNone/>
              <a:defRPr sz="1200"/>
            </a:lvl7pPr>
            <a:lvl8pPr marL="2400300" indent="0" algn="ctr">
              <a:buNone/>
              <a:defRPr sz="1200"/>
            </a:lvl8pPr>
            <a:lvl9pPr marL="2743200" indent="0" algn="ctr">
              <a:buNone/>
              <a:defRPr sz="1200"/>
            </a:lvl9pPr>
          </a:lstStyle>
          <a:p>
            <a:r>
              <a:rPr lang="es-ES"/>
              <a:t>Haga clic para modificar el estilo de subtítulo del patrón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627921679"/>
      </p:ext>
    </p:extLst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ítulo y texto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47937064"/>
      </p:ext>
    </p:extLst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Título vertical y tex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4907757" y="486834"/>
            <a:ext cx="1478756" cy="7749117"/>
          </a:xfrm>
        </p:spPr>
        <p:txBody>
          <a:bodyPr vert="eaVert"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71488" y="486834"/>
            <a:ext cx="4350544" cy="7749117"/>
          </a:xfrm>
        </p:spPr>
        <p:txBody>
          <a:bodyPr vert="eaVert"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33144248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ítulo y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906427117"/>
      </p:ext>
    </p:extLst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Encabezado de sec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67916" y="2279653"/>
            <a:ext cx="5915025" cy="3803649"/>
          </a:xfrm>
        </p:spPr>
        <p:txBody>
          <a:bodyPr anchor="b"/>
          <a:lstStyle>
            <a:lvl1pPr>
              <a:defRPr sz="45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67916" y="6119286"/>
            <a:ext cx="5915025" cy="2000249"/>
          </a:xfrm>
        </p:spPr>
        <p:txBody>
          <a:bodyPr/>
          <a:lstStyle>
            <a:lvl1pPr marL="0" indent="0">
              <a:buNone/>
              <a:defRPr sz="1800">
                <a:solidFill>
                  <a:schemeClr val="tx1"/>
                </a:solidFill>
              </a:defRPr>
            </a:lvl1pPr>
            <a:lvl2pPr marL="342900" indent="0">
              <a:buNone/>
              <a:defRPr sz="1500">
                <a:solidFill>
                  <a:schemeClr val="tx1">
                    <a:tint val="75000"/>
                  </a:schemeClr>
                </a:solidFill>
              </a:defRPr>
            </a:lvl2pPr>
            <a:lvl3pPr marL="685800" indent="0">
              <a:buNone/>
              <a:defRPr sz="1350">
                <a:solidFill>
                  <a:schemeClr val="tx1">
                    <a:tint val="75000"/>
                  </a:schemeClr>
                </a:solidFill>
              </a:defRPr>
            </a:lvl3pPr>
            <a:lvl4pPr marL="10287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4pPr>
            <a:lvl5pPr marL="13716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5pPr>
            <a:lvl6pPr marL="17145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6pPr>
            <a:lvl7pPr marL="20574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7pPr>
            <a:lvl8pPr marL="24003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8pPr>
            <a:lvl9pPr marL="2743200" indent="0">
              <a:buNone/>
              <a:defRPr sz="12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794205508"/>
      </p:ext>
    </p:extLst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Dos objeto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71488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3471863" y="2434167"/>
            <a:ext cx="2914650" cy="5801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59955775"/>
      </p:ext>
    </p:extLst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ació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486836"/>
            <a:ext cx="5915025" cy="1767417"/>
          </a:xfrm>
        </p:spPr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2381" y="2241551"/>
            <a:ext cx="2901255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72381" y="3340100"/>
            <a:ext cx="2901255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3471863" y="2241551"/>
            <a:ext cx="2915543" cy="1098549"/>
          </a:xfrm>
        </p:spPr>
        <p:txBody>
          <a:bodyPr anchor="b"/>
          <a:lstStyle>
            <a:lvl1pPr marL="0" indent="0">
              <a:buNone/>
              <a:defRPr sz="1800" b="1"/>
            </a:lvl1pPr>
            <a:lvl2pPr marL="342900" indent="0">
              <a:buNone/>
              <a:defRPr sz="1500" b="1"/>
            </a:lvl2pPr>
            <a:lvl3pPr marL="685800" indent="0">
              <a:buNone/>
              <a:defRPr sz="1350" b="1"/>
            </a:lvl3pPr>
            <a:lvl4pPr marL="1028700" indent="0">
              <a:buNone/>
              <a:defRPr sz="1200" b="1"/>
            </a:lvl4pPr>
            <a:lvl5pPr marL="1371600" indent="0">
              <a:buNone/>
              <a:defRPr sz="1200" b="1"/>
            </a:lvl5pPr>
            <a:lvl6pPr marL="1714500" indent="0">
              <a:buNone/>
              <a:defRPr sz="1200" b="1"/>
            </a:lvl6pPr>
            <a:lvl7pPr marL="2057400" indent="0">
              <a:buNone/>
              <a:defRPr sz="1200" b="1"/>
            </a:lvl7pPr>
            <a:lvl8pPr marL="2400300" indent="0">
              <a:buNone/>
              <a:defRPr sz="1200" b="1"/>
            </a:lvl8pPr>
            <a:lvl9pPr marL="2743200" indent="0">
              <a:buNone/>
              <a:defRPr sz="1200" b="1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3471863" y="3340100"/>
            <a:ext cx="2915543" cy="4912784"/>
          </a:xfrm>
        </p:spPr>
        <p:txBody>
          <a:bodyPr/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494854852"/>
      </p:ext>
    </p:extLst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Solo el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3310247145"/>
      </p:ext>
    </p:extLst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En blanc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55790391"/>
      </p:ext>
    </p:extLst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ido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2915543" y="1316569"/>
            <a:ext cx="3471863" cy="6498167"/>
          </a:xfrm>
        </p:spPr>
        <p:txBody>
          <a:bodyPr/>
          <a:lstStyle>
            <a:lvl1pPr>
              <a:defRPr sz="2400"/>
            </a:lvl1pPr>
            <a:lvl2pPr>
              <a:defRPr sz="2100"/>
            </a:lvl2pPr>
            <a:lvl3pPr>
              <a:defRPr sz="1800"/>
            </a:lvl3pPr>
            <a:lvl4pPr>
              <a:defRPr sz="1500"/>
            </a:lvl4pPr>
            <a:lvl5pPr>
              <a:defRPr sz="1500"/>
            </a:lvl5pPr>
            <a:lvl6pPr>
              <a:defRPr sz="1500"/>
            </a:lvl6pPr>
            <a:lvl7pPr>
              <a:defRPr sz="1500"/>
            </a:lvl7pPr>
            <a:lvl8pPr>
              <a:defRPr sz="1500"/>
            </a:lvl8pPr>
            <a:lvl9pPr>
              <a:defRPr sz="150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2109047971"/>
      </p:ext>
    </p:extLst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Imagen con títul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72381" y="609600"/>
            <a:ext cx="2211884" cy="2133600"/>
          </a:xfrm>
        </p:spPr>
        <p:txBody>
          <a:bodyPr anchor="b"/>
          <a:lstStyle>
            <a:lvl1pPr>
              <a:defRPr sz="2400"/>
            </a:lvl1pPr>
          </a:lstStyle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Picture Placeholder 2"/>
          <p:cNvSpPr>
            <a:spLocks noGrp="1" noChangeAspect="1"/>
          </p:cNvSpPr>
          <p:nvPr>
            <p:ph type="pic" idx="1"/>
          </p:nvPr>
        </p:nvSpPr>
        <p:spPr>
          <a:xfrm>
            <a:off x="2915543" y="1316569"/>
            <a:ext cx="3471863" cy="6498167"/>
          </a:xfrm>
        </p:spPr>
        <p:txBody>
          <a:bodyPr anchor="t"/>
          <a:lstStyle>
            <a:lvl1pPr marL="0" indent="0">
              <a:buNone/>
              <a:defRPr sz="2400"/>
            </a:lvl1pPr>
            <a:lvl2pPr marL="342900" indent="0">
              <a:buNone/>
              <a:defRPr sz="2100"/>
            </a:lvl2pPr>
            <a:lvl3pPr marL="685800" indent="0">
              <a:buNone/>
              <a:defRPr sz="1800"/>
            </a:lvl3pPr>
            <a:lvl4pPr marL="1028700" indent="0">
              <a:buNone/>
              <a:defRPr sz="1500"/>
            </a:lvl4pPr>
            <a:lvl5pPr marL="1371600" indent="0">
              <a:buNone/>
              <a:defRPr sz="1500"/>
            </a:lvl5pPr>
            <a:lvl6pPr marL="1714500" indent="0">
              <a:buNone/>
              <a:defRPr sz="1500"/>
            </a:lvl6pPr>
            <a:lvl7pPr marL="2057400" indent="0">
              <a:buNone/>
              <a:defRPr sz="1500"/>
            </a:lvl7pPr>
            <a:lvl8pPr marL="2400300" indent="0">
              <a:buNone/>
              <a:defRPr sz="1500"/>
            </a:lvl8pPr>
            <a:lvl9pPr marL="2743200" indent="0">
              <a:buNone/>
              <a:defRPr sz="1500"/>
            </a:lvl9pPr>
          </a:lstStyle>
          <a:p>
            <a:r>
              <a:rPr lang="es-ES"/>
              <a:t>Haga clic en el icono para agregar una imagen</a:t>
            </a:r>
            <a:endParaRPr lang="en-US" dirty="0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72381" y="2743200"/>
            <a:ext cx="2211884" cy="5082117"/>
          </a:xfrm>
        </p:spPr>
        <p:txBody>
          <a:bodyPr/>
          <a:lstStyle>
            <a:lvl1pPr marL="0" indent="0">
              <a:buNone/>
              <a:defRPr sz="1200"/>
            </a:lvl1pPr>
            <a:lvl2pPr marL="342900" indent="0">
              <a:buNone/>
              <a:defRPr sz="1050"/>
            </a:lvl2pPr>
            <a:lvl3pPr marL="685800" indent="0">
              <a:buNone/>
              <a:defRPr sz="900"/>
            </a:lvl3pPr>
            <a:lvl4pPr marL="1028700" indent="0">
              <a:buNone/>
              <a:defRPr sz="750"/>
            </a:lvl4pPr>
            <a:lvl5pPr marL="1371600" indent="0">
              <a:buNone/>
              <a:defRPr sz="750"/>
            </a:lvl5pPr>
            <a:lvl6pPr marL="1714500" indent="0">
              <a:buNone/>
              <a:defRPr sz="750"/>
            </a:lvl6pPr>
            <a:lvl7pPr marL="2057400" indent="0">
              <a:buNone/>
              <a:defRPr sz="750"/>
            </a:lvl7pPr>
            <a:lvl8pPr marL="2400300" indent="0">
              <a:buNone/>
              <a:defRPr sz="750"/>
            </a:lvl8pPr>
            <a:lvl9pPr marL="2743200" indent="0">
              <a:buNone/>
              <a:defRPr sz="750"/>
            </a:lvl9pPr>
          </a:lstStyle>
          <a:p>
            <a:pPr lvl="0"/>
            <a:r>
              <a:rPr lang="es-ES"/>
              <a:t>Haga clic para modificar los estilos de texto del patrón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5223ACC-D479-4312-B2AE-C02D884AAF92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s-MX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994177964"/>
      </p:ext>
    </p:extLst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71488" y="486836"/>
            <a:ext cx="5915025" cy="1767417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s-ES"/>
              <a:t>Haga clic para modificar el estilo de título del patrón</a:t>
            </a:r>
            <a:endParaRPr lang="en-US" dirty="0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71488" y="2434167"/>
            <a:ext cx="5915025" cy="5801784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s-ES"/>
              <a:t>Haga clic para modificar los estilos de texto del patrón</a:t>
            </a:r>
          </a:p>
          <a:p>
            <a:pPr lvl="1"/>
            <a:r>
              <a:rPr lang="es-ES"/>
              <a:t>Segundo nivel</a:t>
            </a:r>
          </a:p>
          <a:p>
            <a:pPr lvl="2"/>
            <a:r>
              <a:rPr lang="es-ES"/>
              <a:t>Tercer nivel</a:t>
            </a:r>
          </a:p>
          <a:p>
            <a:pPr lvl="3"/>
            <a:r>
              <a:rPr lang="es-ES"/>
              <a:t>Cuarto nivel</a:t>
            </a:r>
          </a:p>
          <a:p>
            <a:pPr lvl="4"/>
            <a:r>
              <a:rPr lang="es-ES"/>
              <a:t>Quinto nivel</a:t>
            </a:r>
            <a:endParaRPr lang="en-US" dirty="0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71488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5223ACC-D479-4312-B2AE-C02D884AAF92}" type="datetimeFigureOut">
              <a:rPr lang="es-MX" smtClean="0"/>
              <a:t>04/06/2021</a:t>
            </a:fld>
            <a:endParaRPr lang="es-MX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2271713" y="8475136"/>
            <a:ext cx="2314575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s-MX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4843463" y="8475136"/>
            <a:ext cx="1543050" cy="486833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9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971F6951-87C5-47DF-B760-F95E4EDD536B}" type="slidenum">
              <a:rPr lang="es-MX" smtClean="0"/>
              <a:t>‹Nº›</a:t>
            </a:fld>
            <a:endParaRPr lang="es-MX"/>
          </a:p>
        </p:txBody>
      </p:sp>
    </p:spTree>
    <p:extLst>
      <p:ext uri="{BB962C8B-B14F-4D97-AF65-F5344CB8AC3E}">
        <p14:creationId xmlns:p14="http://schemas.microsoft.com/office/powerpoint/2010/main" val="1775231788"/>
      </p:ext>
    </p:extLst>
  </p:cSld>
  <p:clrMap bg1="lt1" tx1="dk1" bg2="lt2" tx2="dk2" accent1="accent1" accent2="accent2" accent3="accent3" accent4="accent4" accent5="accent5" accent6="accent6" hlink="hlink" folHlink="folHlink"/>
  <p:sldLayoutIdLst>
    <p:sldLayoutId id="2147483661" r:id="rId1"/>
    <p:sldLayoutId id="2147483662" r:id="rId2"/>
    <p:sldLayoutId id="2147483663" r:id="rId3"/>
    <p:sldLayoutId id="2147483664" r:id="rId4"/>
    <p:sldLayoutId id="2147483665" r:id="rId5"/>
    <p:sldLayoutId id="2147483666" r:id="rId6"/>
    <p:sldLayoutId id="2147483667" r:id="rId7"/>
    <p:sldLayoutId id="2147483668" r:id="rId8"/>
    <p:sldLayoutId id="2147483669" r:id="rId9"/>
    <p:sldLayoutId id="2147483670" r:id="rId10"/>
    <p:sldLayoutId id="2147483671" r:id="rId11"/>
  </p:sldLayoutIdLst>
  <p:txStyles>
    <p:titleStyle>
      <a:lvl1pPr algn="l" defTabSz="685800" rtl="0" eaLnBrk="1" latinLnBrk="0" hangingPunct="1">
        <a:lnSpc>
          <a:spcPct val="90000"/>
        </a:lnSpc>
        <a:spcBef>
          <a:spcPct val="0"/>
        </a:spcBef>
        <a:buNone/>
        <a:defRPr sz="33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171450" indent="-171450" algn="l" defTabSz="685800" rtl="0" eaLnBrk="1" latinLnBrk="0" hangingPunct="1">
        <a:lnSpc>
          <a:spcPct val="90000"/>
        </a:lnSpc>
        <a:spcBef>
          <a:spcPts val="750"/>
        </a:spcBef>
        <a:buFont typeface="Arial" panose="020B0604020202020204" pitchFamily="34" charset="0"/>
        <a:buChar char="•"/>
        <a:defRPr sz="2100" kern="1200">
          <a:solidFill>
            <a:schemeClr val="tx1"/>
          </a:solidFill>
          <a:latin typeface="+mn-lt"/>
          <a:ea typeface="+mn-ea"/>
          <a:cs typeface="+mn-cs"/>
        </a:defRPr>
      </a:lvl1pPr>
      <a:lvl2pPr marL="5143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8572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500" kern="1200">
          <a:solidFill>
            <a:schemeClr val="tx1"/>
          </a:solidFill>
          <a:latin typeface="+mn-lt"/>
          <a:ea typeface="+mn-ea"/>
          <a:cs typeface="+mn-cs"/>
        </a:defRPr>
      </a:lvl3pPr>
      <a:lvl4pPr marL="12001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5430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8859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2288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5717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914650" indent="-171450" algn="l" defTabSz="685800" rtl="0" eaLnBrk="1" latinLnBrk="0" hangingPunct="1">
        <a:lnSpc>
          <a:spcPct val="90000"/>
        </a:lnSpc>
        <a:spcBef>
          <a:spcPts val="375"/>
        </a:spcBef>
        <a:buFont typeface="Arial" panose="020B0604020202020204" pitchFamily="34" charset="0"/>
        <a:buChar char="•"/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1pPr>
      <a:lvl2pPr marL="3429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2pPr>
      <a:lvl3pPr marL="6858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3pPr>
      <a:lvl4pPr marL="10287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4pPr>
      <a:lvl5pPr marL="13716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5pPr>
      <a:lvl6pPr marL="17145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6pPr>
      <a:lvl7pPr marL="20574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7pPr>
      <a:lvl8pPr marL="24003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8pPr>
      <a:lvl9pPr marL="2743200" algn="l" defTabSz="685800" rtl="0" eaLnBrk="1" latinLnBrk="0" hangingPunct="1">
        <a:defRPr sz="135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png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comments" Target="../comments/comment1.xml"/><Relationship Id="rId1" Type="http://schemas.openxmlformats.org/officeDocument/2006/relationships/slideLayout" Target="../slideLayouts/slideLayout2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3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8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2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8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A1289F94-B86F-4DBA-9B02-BE8703625F21}"/>
              </a:ext>
            </a:extLst>
          </p:cNvPr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0"/>
            <a:ext cx="6858000" cy="9143999"/>
          </a:xfrm>
          <a:prstGeom prst="rect">
            <a:avLst/>
          </a:prstGeom>
        </p:spPr>
      </p:pic>
      <p:sp>
        <p:nvSpPr>
          <p:cNvPr id="6" name="Rectángulo 5">
            <a:extLst>
              <a:ext uri="{FF2B5EF4-FFF2-40B4-BE49-F238E27FC236}">
                <a16:creationId xmlns:a16="http://schemas.microsoft.com/office/drawing/2014/main" id="{2D72F4D4-CC10-43A3-8CDB-C0033B8D75C2}"/>
              </a:ext>
            </a:extLst>
          </p:cNvPr>
          <p:cNvSpPr/>
          <p:nvPr/>
        </p:nvSpPr>
        <p:spPr>
          <a:xfrm>
            <a:off x="853440" y="467360"/>
            <a:ext cx="5151120" cy="1828800"/>
          </a:xfrm>
          <a:prstGeom prst="rect">
            <a:avLst/>
          </a:prstGeom>
        </p:spPr>
        <p:style>
          <a:lnRef idx="1">
            <a:schemeClr val="accent4"/>
          </a:lnRef>
          <a:fillRef idx="2">
            <a:schemeClr val="accent4"/>
          </a:fillRef>
          <a:effectRef idx="1">
            <a:schemeClr val="accent4"/>
          </a:effectRef>
          <a:fontRef idx="minor">
            <a:schemeClr val="dk1"/>
          </a:fontRef>
        </p:style>
        <p:txBody>
          <a:bodyPr rtlCol="0" anchor="ctr"/>
          <a:lstStyle/>
          <a:p>
            <a:pPr algn="ctr"/>
            <a:r>
              <a:rPr lang="es-MX" sz="6000">
                <a:latin typeface="212 Queenie Sans" panose="02000500000000000000" pitchFamily="2" charset="0"/>
              </a:rPr>
              <a:t>EVALUACIÓN</a:t>
            </a:r>
          </a:p>
          <a:p>
            <a:pPr algn="ctr"/>
            <a:r>
              <a:rPr lang="es-MX" sz="6000">
                <a:latin typeface="212 Queenie Sans" panose="02000500000000000000" pitchFamily="2" charset="0"/>
              </a:rPr>
              <a:t> CONTINUA</a:t>
            </a:r>
          </a:p>
        </p:txBody>
      </p:sp>
    </p:spTree>
    <p:extLst>
      <p:ext uri="{BB962C8B-B14F-4D97-AF65-F5344CB8AC3E}">
        <p14:creationId xmlns:p14="http://schemas.microsoft.com/office/powerpoint/2010/main" val="4042552861"/>
      </p:ext>
    </p:extLst>
  </p:cSld>
  <p:clrMapOvr>
    <a:masterClrMapping/>
  </p:clrMapOvr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859181" y="1727200"/>
            <a:ext cx="557723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TERCER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16 AL 19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MARZO</a:t>
            </a:r>
          </a:p>
        </p:txBody>
      </p:sp>
    </p:spTree>
    <p:extLst>
      <p:ext uri="{BB962C8B-B14F-4D97-AF65-F5344CB8AC3E}">
        <p14:creationId xmlns:p14="http://schemas.microsoft.com/office/powerpoint/2010/main" val="2077042583"/>
      </p:ext>
    </p:extLst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B66C8EA6-F019-4B5D-8DB6-1108DCEB18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9DB3FF6A-8073-47FC-85CB-C6081202EF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463082877"/>
              </p:ext>
            </p:extLst>
          </p:nvPr>
        </p:nvGraphicFramePr>
        <p:xfrm>
          <a:off x="471487" y="986557"/>
          <a:ext cx="5915025" cy="15655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Cultura y vida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</a:t>
                      </a:r>
                      <a:r>
                        <a:rPr lang="es-MX" sz="1600"/>
                        <a:t>Interacciones con el entorno social</a:t>
                      </a:r>
                      <a:endParaRPr lang="es-MX" sz="1600">
                        <a:effectLst/>
                      </a:endParaRP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Explica los beneficios de los servicios con que se cuenta en su localidad.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1A08C60-ED00-4518-A783-22DEED0AEB3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782048181"/>
              </p:ext>
            </p:extLst>
          </p:nvPr>
        </p:nvGraphicFramePr>
        <p:xfrm>
          <a:off x="471487" y="2588346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Conoce los trabajos de su localidad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los servicios de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Sabe reconocer los trabajos del campo y la ciudad.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66CB8CD-1B99-43DF-8F0D-2A04C9836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87611837"/>
              </p:ext>
            </p:extLst>
          </p:nvPr>
        </p:nvGraphicFramePr>
        <p:xfrm>
          <a:off x="471486" y="3778590"/>
          <a:ext cx="5915025" cy="9131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 del desempeño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Identifica con claridad los trabajos que de la comunidad, menciona los servicios con los que cuenta como lo es la luz, reconoce y da ejemplos de los trabajos del campo y la ciudad.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6B6525A-0418-41E7-8666-FAFDF027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504213" y="261496"/>
            <a:ext cx="5544788" cy="769441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:Hannah Yanil Contreras Castillo 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16 al 19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  <p:sp>
        <p:nvSpPr>
          <p:cNvPr id="9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D5C97541-C54C-4E12-9D19-E43FF025A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599" y="88087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8EAC413C-81A3-4780-960C-4AA9A1DD6661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73028837"/>
              </p:ext>
            </p:extLst>
          </p:nvPr>
        </p:nvGraphicFramePr>
        <p:xfrm>
          <a:off x="471486" y="5416621"/>
          <a:ext cx="5915025" cy="15655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Cultura y vida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</a:t>
                      </a:r>
                      <a:r>
                        <a:rPr lang="es-MX" sz="1600"/>
                        <a:t>Interacciones con el entorno social</a:t>
                      </a:r>
                      <a:endParaRPr lang="es-MX" sz="1600">
                        <a:effectLst/>
                      </a:endParaRP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Explica los beneficios de los servicios con que se cuenta en su localidad.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AC12A03-A3C9-42DD-87F7-3F3DDC9F8DB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830945687"/>
              </p:ext>
            </p:extLst>
          </p:nvPr>
        </p:nvGraphicFramePr>
        <p:xfrm>
          <a:off x="471486" y="7018410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Conoce los trabajos de su localidad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los servicios de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Sabe reconocer los trabajos del campo y la ciudad.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F70B05BA-2DCE-4B28-BE49-4E0CB2067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65346416"/>
              </p:ext>
            </p:extLst>
          </p:nvPr>
        </p:nvGraphicFramePr>
        <p:xfrm>
          <a:off x="471485" y="8208654"/>
          <a:ext cx="5915025" cy="6848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 del desempeño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reconoce los trabajos y servicios que hay en la comunidad, reconoce algunos trabajos de la ciudad.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2E4013A0-F82D-4FF1-BC73-BBD1B5507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889858" y="4607653"/>
            <a:ext cx="477348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:Eduardo Campos Torres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16 al 19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3294469165"/>
      </p:ext>
    </p:extLst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B66C8EA6-F019-4B5D-8DB6-1108DCEB18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9DB3FF6A-8073-47FC-85CB-C6081202EF2F}"/>
              </a:ext>
            </a:extLst>
          </p:cNvPr>
          <p:cNvGraphicFramePr>
            <a:graphicFrameLocks/>
          </p:cNvGraphicFramePr>
          <p:nvPr/>
        </p:nvGraphicFramePr>
        <p:xfrm>
          <a:off x="471487" y="986557"/>
          <a:ext cx="5915025" cy="15655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Cultura y vida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</a:t>
                      </a:r>
                      <a:r>
                        <a:rPr lang="es-MX" sz="1600"/>
                        <a:t>Interacciones con el entorno social</a:t>
                      </a:r>
                      <a:endParaRPr lang="es-MX" sz="1600">
                        <a:effectLst/>
                      </a:endParaRP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Explica los beneficios de los servicios con que se cuenta en su localidad.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1A08C60-ED00-4518-A783-22DEED0AEB3A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2588346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Conoce los trabajos de su localidad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los servicios de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Sabe reconocer los trabajos del campo y la ciudad.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66CB8CD-1B99-43DF-8F0D-2A04C9836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772923117"/>
              </p:ext>
            </p:extLst>
          </p:nvPr>
        </p:nvGraphicFramePr>
        <p:xfrm>
          <a:off x="471486" y="3778590"/>
          <a:ext cx="5915025" cy="6848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 del desempeño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reconoce con claridad los trabajos y servicios que hay en la comunidad en la que viven, e identifica los trabajos de la ciudad.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6B6525A-0418-41E7-8666-FAFDF027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463621" y="122997"/>
            <a:ext cx="562596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:Casandra Noemi Pineda Martinez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16 al 19 Marzo 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sp>
        <p:nvSpPr>
          <p:cNvPr id="9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D5C97541-C54C-4E12-9D19-E43FF025ACD5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599" y="880872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8EAC413C-81A3-4780-960C-4AA9A1DD6661}"/>
              </a:ext>
            </a:extLst>
          </p:cNvPr>
          <p:cNvGraphicFramePr>
            <a:graphicFrameLocks/>
          </p:cNvGraphicFramePr>
          <p:nvPr/>
        </p:nvGraphicFramePr>
        <p:xfrm>
          <a:off x="471486" y="5375677"/>
          <a:ext cx="5915025" cy="15655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Cultura y vida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</a:t>
                      </a:r>
                      <a:r>
                        <a:rPr lang="es-MX" sz="1600"/>
                        <a:t>Interacciones con el entorno social</a:t>
                      </a:r>
                      <a:endParaRPr lang="es-MX" sz="1600">
                        <a:effectLst/>
                      </a:endParaRP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Explica los beneficios de los servicios con que se cuenta en su localidad.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8AC12A03-A3C9-42DD-87F7-3F3DDC9F8DB9}"/>
              </a:ext>
            </a:extLst>
          </p:cNvPr>
          <p:cNvGraphicFramePr>
            <a:graphicFrameLocks noGrp="1"/>
          </p:cNvGraphicFramePr>
          <p:nvPr/>
        </p:nvGraphicFramePr>
        <p:xfrm>
          <a:off x="471486" y="6977466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Conoce los trabajos de su localidad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los servicios de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Sabe reconocer los trabajos del campo y la ciudad.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F70B05BA-2DCE-4B28-BE49-4E0CB206710A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754122547"/>
              </p:ext>
            </p:extLst>
          </p:nvPr>
        </p:nvGraphicFramePr>
        <p:xfrm>
          <a:off x="471485" y="8167710"/>
          <a:ext cx="5915025" cy="6848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 del desempeño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Reconoce los servicios de la comunidad y sabe los trabajos que hay y menciona lo que se hace en los trabajos y sabe reconocer que trabajos hay en la ciudad.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3" name="Rectangle 1">
            <a:extLst>
              <a:ext uri="{FF2B5EF4-FFF2-40B4-BE49-F238E27FC236}">
                <a16:creationId xmlns:a16="http://schemas.microsoft.com/office/drawing/2014/main" id="{2E4013A0-F82D-4FF1-BC73-BBD1B550758E}"/>
              </a:ext>
            </a:extLst>
          </p:cNvPr>
          <p:cNvSpPr>
            <a:spLocks noChangeArrowheads="1"/>
          </p:cNvSpPr>
          <p:nvPr/>
        </p:nvSpPr>
        <p:spPr bwMode="auto">
          <a:xfrm>
            <a:off x="1050671" y="4512117"/>
            <a:ext cx="445186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:Victor Jose Rico Ruiz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16 al 19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1246263611"/>
      </p:ext>
    </p:extLst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AutoShape 2" descr="Pin de Wanda en crayolas | Etiquetas de material escolar, Fondos para  niños, Marcos educativos">
            <a:extLst>
              <a:ext uri="{FF2B5EF4-FFF2-40B4-BE49-F238E27FC236}">
                <a16:creationId xmlns:a16="http://schemas.microsoft.com/office/drawing/2014/main" id="{B66C8EA6-F019-4B5D-8DB6-1108DCEB18A8}"/>
              </a:ext>
            </a:extLst>
          </p:cNvPr>
          <p:cNvSpPr>
            <a:spLocks noChangeAspect="1" noChangeArrowheads="1"/>
          </p:cNvSpPr>
          <p:nvPr/>
        </p:nvSpPr>
        <p:spPr bwMode="auto">
          <a:xfrm>
            <a:off x="3276600" y="4419600"/>
            <a:ext cx="304800" cy="304800"/>
          </a:xfrm>
          <a:prstGeom prst="rect">
            <a:avLst/>
          </a:prstGeom>
          <a:noFill/>
          <a:extLst>
            <a:ext uri="{909E8E84-426E-40DD-AFC4-6F175D3DCCD1}">
              <a14:hiddenFill xmlns:a14="http://schemas.microsoft.com/office/drawing/2010/main">
                <a:solidFill>
                  <a:srgbClr val="FFFFFF"/>
                </a:solidFill>
              </a14:hiddenFill>
            </a:ext>
          </a:extLst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endParaRPr lang="es-MX"/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9DB3FF6A-8073-47FC-85CB-C6081202EF2F}"/>
              </a:ext>
            </a:extLst>
          </p:cNvPr>
          <p:cNvGraphicFramePr>
            <a:graphicFrameLocks/>
          </p:cNvGraphicFramePr>
          <p:nvPr/>
        </p:nvGraphicFramePr>
        <p:xfrm>
          <a:off x="471487" y="986557"/>
          <a:ext cx="5915025" cy="1565529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Cultura y vida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</a:t>
                      </a:r>
                      <a:r>
                        <a:rPr lang="es-MX" sz="1600"/>
                        <a:t>Interacciones con el entorno social</a:t>
                      </a:r>
                      <a:endParaRPr lang="es-MX" sz="1600">
                        <a:effectLst/>
                      </a:endParaRP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Explica los beneficios de los servicios con que se cuenta en su localidad.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1A08C60-ED00-4518-A783-22DEED0AEB3A}"/>
              </a:ext>
            </a:extLst>
          </p:cNvPr>
          <p:cNvGraphicFramePr>
            <a:graphicFrameLocks noGrp="1"/>
          </p:cNvGraphicFramePr>
          <p:nvPr/>
        </p:nvGraphicFramePr>
        <p:xfrm>
          <a:off x="471487" y="2588346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Conoce los trabajos de su localidad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los servicios de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Sabe reconocer los trabajos del campo y la ciudad.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666CB8CD-1B99-43DF-8F0D-2A04C9836411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19842782"/>
              </p:ext>
            </p:extLst>
          </p:nvPr>
        </p:nvGraphicFramePr>
        <p:xfrm>
          <a:off x="471486" y="3778590"/>
          <a:ext cx="5915025" cy="68484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Descripcion del desempeño del alumno: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menciona alguno de los trabajos de la comunidad y reconoce los que hay en la ciudad, no identifica servicios con los que cuenta la comunidad.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8" name="Rectangle 1">
            <a:extLst>
              <a:ext uri="{FF2B5EF4-FFF2-40B4-BE49-F238E27FC236}">
                <a16:creationId xmlns:a16="http://schemas.microsoft.com/office/drawing/2014/main" id="{56B6525A-0418-41E7-8666-FAFDF027D756}"/>
              </a:ext>
            </a:extLst>
          </p:cNvPr>
          <p:cNvSpPr>
            <a:spLocks noChangeArrowheads="1"/>
          </p:cNvSpPr>
          <p:nvPr/>
        </p:nvSpPr>
        <p:spPr bwMode="auto">
          <a:xfrm>
            <a:off x="277997" y="246107"/>
            <a:ext cx="5997219" cy="800219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: Melany Victoria Martinez Martinez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</a:t>
            </a:r>
            <a:r>
              <a:rPr lang="es-MX" altLang="es-MX">
                <a:ea typeface="Calibri" panose="020F0502020204030204" pitchFamily="34" charset="0"/>
                <a:cs typeface="Times New Roman" panose="02020603050405020304" pitchFamily="18" charset="0"/>
              </a:rPr>
              <a:t>16 al 19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</p:txBody>
      </p:sp>
    </p:spTree>
    <p:extLst>
      <p:ext uri="{BB962C8B-B14F-4D97-AF65-F5344CB8AC3E}">
        <p14:creationId xmlns:p14="http://schemas.microsoft.com/office/powerpoint/2010/main" val="3187949958"/>
      </p:ext>
    </p:extLst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780634" y="1727200"/>
            <a:ext cx="5734327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CUARTA 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16 AL 19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MARZO</a:t>
            </a:r>
          </a:p>
        </p:txBody>
      </p:sp>
    </p:spTree>
    <p:extLst>
      <p:ext uri="{BB962C8B-B14F-4D97-AF65-F5344CB8AC3E}">
        <p14:creationId xmlns:p14="http://schemas.microsoft.com/office/powerpoint/2010/main" val="3311454091"/>
      </p:ext>
    </p:extLst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1673774" y="1727200"/>
            <a:ext cx="3948067" cy="5262979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800">
                <a:latin typeface="Candy Beans" panose="02000500000000000000" pitchFamily="2" charset="0"/>
              </a:rPr>
              <a:t>No hubo</a:t>
            </a:r>
          </a:p>
          <a:p>
            <a:pPr algn="ctr"/>
            <a:r>
              <a:rPr lang="es-MX" sz="4800">
                <a:latin typeface="Candy Beans" panose="02000500000000000000" pitchFamily="2" charset="0"/>
              </a:rPr>
              <a:t>aprendizaje </a:t>
            </a:r>
          </a:p>
          <a:p>
            <a:pPr algn="ctr"/>
            <a:r>
              <a:rPr lang="es-MX" sz="4800">
                <a:latin typeface="Candy Beans" panose="02000500000000000000" pitchFamily="2" charset="0"/>
              </a:rPr>
              <a:t>para evaluar </a:t>
            </a:r>
          </a:p>
          <a:p>
            <a:pPr algn="ctr"/>
            <a:r>
              <a:rPr lang="es-MX" sz="4800">
                <a:latin typeface="Candy Beans" panose="02000500000000000000" pitchFamily="2" charset="0"/>
              </a:rPr>
              <a:t>bebido a la</a:t>
            </a:r>
          </a:p>
          <a:p>
            <a:pPr algn="ctr"/>
            <a:r>
              <a:rPr lang="es-MX" sz="4800">
                <a:latin typeface="Candy Beans" panose="02000500000000000000" pitchFamily="2" charset="0"/>
              </a:rPr>
              <a:t> evaluación </a:t>
            </a:r>
          </a:p>
          <a:p>
            <a:pPr algn="ctr"/>
            <a:r>
              <a:rPr lang="es-MX" sz="4800">
                <a:latin typeface="Candy Beans" panose="02000500000000000000" pitchFamily="2" charset="0"/>
              </a:rPr>
              <a:t>del segundo</a:t>
            </a:r>
          </a:p>
          <a:p>
            <a:pPr algn="ctr"/>
            <a:r>
              <a:rPr lang="es-MX" sz="4800">
                <a:latin typeface="Candy Beans" panose="02000500000000000000" pitchFamily="2" charset="0"/>
              </a:rPr>
              <a:t> trimestre</a:t>
            </a:r>
          </a:p>
        </p:txBody>
      </p:sp>
    </p:spTree>
    <p:extLst>
      <p:ext uri="{BB962C8B-B14F-4D97-AF65-F5344CB8AC3E}">
        <p14:creationId xmlns:p14="http://schemas.microsoft.com/office/powerpoint/2010/main" val="3297408014"/>
      </p:ext>
    </p:extLst>
  </p:cSld>
  <p:clrMapOvr>
    <a:masterClrMapping/>
  </p:clrMapOvr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581862" y="1727200"/>
            <a:ext cx="613187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SEXTA 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19 AL 23 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ABRIL</a:t>
            </a:r>
          </a:p>
        </p:txBody>
      </p:sp>
    </p:spTree>
    <p:extLst>
      <p:ext uri="{BB962C8B-B14F-4D97-AF65-F5344CB8AC3E}">
        <p14:creationId xmlns:p14="http://schemas.microsoft.com/office/powerpoint/2010/main" val="4001081354"/>
      </p:ext>
    </p:extLst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218181" y="1625600"/>
            <a:ext cx="6385466" cy="5509200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4400">
                <a:latin typeface="Candy Beans" panose="02000500000000000000" pitchFamily="2" charset="0"/>
              </a:rPr>
              <a:t>Durante esta semana</a:t>
            </a:r>
          </a:p>
          <a:p>
            <a:pPr algn="ctr"/>
            <a:r>
              <a:rPr lang="es-MX" sz="4400">
                <a:latin typeface="Candy Beans" panose="02000500000000000000" pitchFamily="2" charset="0"/>
              </a:rPr>
              <a:t> no se trabajo con </a:t>
            </a:r>
          </a:p>
          <a:p>
            <a:pPr algn="ctr"/>
            <a:r>
              <a:rPr lang="es-MX" sz="4400">
                <a:latin typeface="Candy Beans" panose="02000500000000000000" pitchFamily="2" charset="0"/>
              </a:rPr>
              <a:t>aprendizaje esperado</a:t>
            </a:r>
          </a:p>
          <a:p>
            <a:pPr algn="ctr"/>
            <a:r>
              <a:rPr lang="es-MX" sz="4400">
                <a:latin typeface="Candy Beans" panose="02000500000000000000" pitchFamily="2" charset="0"/>
              </a:rPr>
              <a:t>debido  a que se </a:t>
            </a:r>
          </a:p>
          <a:p>
            <a:pPr algn="ctr"/>
            <a:r>
              <a:rPr lang="es-MX" sz="4400">
                <a:latin typeface="Candy Beans" panose="02000500000000000000" pitchFamily="2" charset="0"/>
              </a:rPr>
              <a:t>comenzara </a:t>
            </a:r>
          </a:p>
          <a:p>
            <a:pPr algn="ctr"/>
            <a:r>
              <a:rPr lang="es-MX" sz="4400">
                <a:latin typeface="Candy Beans" panose="02000500000000000000" pitchFamily="2" charset="0"/>
              </a:rPr>
              <a:t>a trabajar con los </a:t>
            </a:r>
          </a:p>
          <a:p>
            <a:pPr algn="ctr"/>
            <a:r>
              <a:rPr lang="es-MX" sz="4400">
                <a:latin typeface="Candy Beans" panose="02000500000000000000" pitchFamily="2" charset="0"/>
              </a:rPr>
              <a:t> aprendizaje esperados </a:t>
            </a:r>
          </a:p>
          <a:p>
            <a:pPr algn="ctr"/>
            <a:r>
              <a:rPr lang="es-MX" sz="4400">
                <a:latin typeface="Candy Beans" panose="02000500000000000000" pitchFamily="2" charset="0"/>
              </a:rPr>
              <a:t>de CONAFE</a:t>
            </a:r>
          </a:p>
        </p:txBody>
      </p:sp>
    </p:spTree>
    <p:extLst>
      <p:ext uri="{BB962C8B-B14F-4D97-AF65-F5344CB8AC3E}">
        <p14:creationId xmlns:p14="http://schemas.microsoft.com/office/powerpoint/2010/main" val="2681066228"/>
      </p:ext>
    </p:extLst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555412" y="1727200"/>
            <a:ext cx="6184770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SEPTIMA 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26 AL 30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ABRIL</a:t>
            </a:r>
          </a:p>
        </p:txBody>
      </p:sp>
    </p:spTree>
    <p:extLst>
      <p:ext uri="{BB962C8B-B14F-4D97-AF65-F5344CB8AC3E}">
        <p14:creationId xmlns:p14="http://schemas.microsoft.com/office/powerpoint/2010/main" val="47162735"/>
      </p:ext>
    </p:extLst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28700" y="401913"/>
            <a:ext cx="6129300" cy="78483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45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45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405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B45B677F-0D3C-4934-905B-91C3FF98D7A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959388256"/>
              </p:ext>
            </p:extLst>
          </p:nvPr>
        </p:nvGraphicFramePr>
        <p:xfrm>
          <a:off x="404664" y="1887142"/>
          <a:ext cx="6318702" cy="777681"/>
        </p:xfrm>
        <a:graphic>
          <a:graphicData uri="http://schemas.openxmlformats.org/drawingml/2006/table">
            <a:tbl>
              <a:tblPr firstRow="1" firstCol="1" bandRow="1"/>
              <a:tblGrid>
                <a:gridCol w="63187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5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Campo formativo/área de desarrollo: Mundo natural y social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52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esperado: </a:t>
                      </a:r>
                      <a:r>
                        <a:rPr lang="es-MX" sz="1200"/>
                        <a:t>Reconoce las partes de su cuerpo y su funcionamiento, y practica hábitos de higiene personal para mantenerse saludable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2AE4B9F-6193-4209-81F2-1BD36D03DC5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960853606"/>
              </p:ext>
            </p:extLst>
          </p:nvPr>
        </p:nvGraphicFramePr>
        <p:xfrm>
          <a:off x="404664" y="2800966"/>
          <a:ext cx="6304222" cy="933032"/>
        </p:xfrm>
        <a:graphic>
          <a:graphicData uri="http://schemas.openxmlformats.org/drawingml/2006/table">
            <a:tbl>
              <a:tblPr firstRow="1" firstCol="1" bandRow="1"/>
              <a:tblGrid>
                <a:gridCol w="6304222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Indicadores: (se redactan en base al aprendizaje esperado)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Reconoce las partes de su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Menciona el funcionamiento de cada parte del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Practica hábitos de higiene personal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4158406-1FA3-4013-AA82-A82DBBCAE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30857175"/>
              </p:ext>
            </p:extLst>
          </p:nvPr>
        </p:nvGraphicFramePr>
        <p:xfrm>
          <a:off x="398753" y="3845266"/>
          <a:ext cx="6304221" cy="590625"/>
        </p:xfrm>
        <a:graphic>
          <a:graphicData uri="http://schemas.openxmlformats.org/drawingml/2006/table">
            <a:tbl>
              <a:tblPr firstRow="1" firstCol="1" bandRow="1"/>
              <a:tblGrid>
                <a:gridCol w="630422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590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La alumna reconoce sin problemas las partes del cuerpo y menciona como podemos utilizar o dar uso a nuestras partes del cuerpo. Comenta que hábitos de higiene personal practica. </a:t>
                      </a: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4DB5EDF-5EEC-40F5-A0F5-006D4318A1B7}"/>
              </a:ext>
            </a:extLst>
          </p:cNvPr>
          <p:cNvSpPr txBox="1"/>
          <p:nvPr/>
        </p:nvSpPr>
        <p:spPr>
          <a:xfrm>
            <a:off x="398753" y="1277510"/>
            <a:ext cx="49871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 alumno:Hannah Yanil Contreras Castillo</a:t>
            </a:r>
          </a:p>
        </p:txBody>
      </p:sp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162039DF-1292-42E5-A88C-AC6EFE3A577A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4260196471"/>
              </p:ext>
            </p:extLst>
          </p:nvPr>
        </p:nvGraphicFramePr>
        <p:xfrm>
          <a:off x="353864" y="5778422"/>
          <a:ext cx="6318702" cy="777681"/>
        </p:xfrm>
        <a:graphic>
          <a:graphicData uri="http://schemas.openxmlformats.org/drawingml/2006/table">
            <a:tbl>
              <a:tblPr firstRow="1" firstCol="1" bandRow="1"/>
              <a:tblGrid>
                <a:gridCol w="63187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5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Campo formativo/área de desarrollo: Mundo natural y social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52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esperado: </a:t>
                      </a:r>
                      <a:r>
                        <a:rPr lang="es-MX" sz="1200"/>
                        <a:t>Reconoce las partes de su cuerpo y su funcionamiento, y practica hábitos de higiene personal para mantenerse saludable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71838DA-AFBE-4DDA-9488-A2AA42D7628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923150590"/>
              </p:ext>
            </p:extLst>
          </p:nvPr>
        </p:nvGraphicFramePr>
        <p:xfrm>
          <a:off x="353864" y="6692246"/>
          <a:ext cx="6304222" cy="933032"/>
        </p:xfrm>
        <a:graphic>
          <a:graphicData uri="http://schemas.openxmlformats.org/drawingml/2006/table">
            <a:tbl>
              <a:tblPr firstRow="1" firstCol="1" bandRow="1"/>
              <a:tblGrid>
                <a:gridCol w="6304222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Indicadores: (se redactan en base al aprendizaje esperado)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Reconoce las partes de su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Menciona el funcionamiento de cada parte del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Practica hábitos de higiene personal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77DA6BC-BA00-41BB-A2A2-51F949AFC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32503985"/>
              </p:ext>
            </p:extLst>
          </p:nvPr>
        </p:nvGraphicFramePr>
        <p:xfrm>
          <a:off x="347953" y="7736546"/>
          <a:ext cx="6304221" cy="590625"/>
        </p:xfrm>
        <a:graphic>
          <a:graphicData uri="http://schemas.openxmlformats.org/drawingml/2006/table">
            <a:tbl>
              <a:tblPr firstRow="1" firstCol="1" bandRow="1"/>
              <a:tblGrid>
                <a:gridCol w="630422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590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El alumno reconoce las partes del cuerpo y menciona como podemos usarla. Menciona actividades de higiene de personal antes y después de la pandemia.</a:t>
                      </a: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04609E9E-38F7-4C7D-81E2-074CF983A07A}"/>
              </a:ext>
            </a:extLst>
          </p:cNvPr>
          <p:cNvSpPr txBox="1"/>
          <p:nvPr/>
        </p:nvSpPr>
        <p:spPr>
          <a:xfrm>
            <a:off x="347953" y="5168790"/>
            <a:ext cx="4400179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 alumno: Ignacio Gonzalez Orozco</a:t>
            </a:r>
          </a:p>
        </p:txBody>
      </p:sp>
    </p:spTree>
    <p:extLst>
      <p:ext uri="{BB962C8B-B14F-4D97-AF65-F5344CB8AC3E}">
        <p14:creationId xmlns:p14="http://schemas.microsoft.com/office/powerpoint/2010/main" val="2119212416"/>
      </p:ext>
    </p:extLst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1247107" y="1727200"/>
            <a:ext cx="4801379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PRIMER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1 AL 5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MARZO</a:t>
            </a:r>
          </a:p>
        </p:txBody>
      </p:sp>
    </p:spTree>
    <p:extLst>
      <p:ext uri="{BB962C8B-B14F-4D97-AF65-F5344CB8AC3E}">
        <p14:creationId xmlns:p14="http://schemas.microsoft.com/office/powerpoint/2010/main" val="178410127"/>
      </p:ext>
    </p:extLst>
  </p:cSld>
  <p:clrMapOvr>
    <a:masterClrMapping/>
  </p:clrMapOvr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28700" y="401913"/>
            <a:ext cx="6129300" cy="78483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45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45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405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B45B677F-0D3C-4934-905B-91C3FF98D7AD}"/>
              </a:ext>
            </a:extLst>
          </p:cNvPr>
          <p:cNvGraphicFramePr>
            <a:graphicFrameLocks/>
          </p:cNvGraphicFramePr>
          <p:nvPr/>
        </p:nvGraphicFramePr>
        <p:xfrm>
          <a:off x="404664" y="1887142"/>
          <a:ext cx="6318702" cy="777681"/>
        </p:xfrm>
        <a:graphic>
          <a:graphicData uri="http://schemas.openxmlformats.org/drawingml/2006/table">
            <a:tbl>
              <a:tblPr firstRow="1" firstCol="1" bandRow="1"/>
              <a:tblGrid>
                <a:gridCol w="63187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5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Campo formativo/área de desarrollo: Mundo natural y social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52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esperado: </a:t>
                      </a:r>
                      <a:r>
                        <a:rPr lang="es-MX" sz="1200"/>
                        <a:t>Reconoce las partes de su cuerpo y su funcionamiento, y practica hábitos de higiene personal para mantenerse saludable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2AE4B9F-6193-4209-81F2-1BD36D03DC58}"/>
              </a:ext>
            </a:extLst>
          </p:cNvPr>
          <p:cNvGraphicFramePr>
            <a:graphicFrameLocks noGrp="1"/>
          </p:cNvGraphicFramePr>
          <p:nvPr/>
        </p:nvGraphicFramePr>
        <p:xfrm>
          <a:off x="404664" y="2800966"/>
          <a:ext cx="6304222" cy="933032"/>
        </p:xfrm>
        <a:graphic>
          <a:graphicData uri="http://schemas.openxmlformats.org/drawingml/2006/table">
            <a:tbl>
              <a:tblPr firstRow="1" firstCol="1" bandRow="1"/>
              <a:tblGrid>
                <a:gridCol w="6304222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Indicadores: (se redactan en base al aprendizaje esperado)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Reconoce las partes de su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Menciona el funcionamiento de cada parte del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Practica hábitos de higiene personal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4158406-1FA3-4013-AA82-A82DBBCAE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90340018"/>
              </p:ext>
            </p:extLst>
          </p:nvPr>
        </p:nvGraphicFramePr>
        <p:xfrm>
          <a:off x="398753" y="3845266"/>
          <a:ext cx="6304221" cy="590625"/>
        </p:xfrm>
        <a:graphic>
          <a:graphicData uri="http://schemas.openxmlformats.org/drawingml/2006/table">
            <a:tbl>
              <a:tblPr firstRow="1" firstCol="1" bandRow="1"/>
              <a:tblGrid>
                <a:gridCol w="630422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590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Reconoce las partes del cuerpo que utiliza y menciona como cuida su higiene personal.</a:t>
                      </a: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4DB5EDF-5EEC-40F5-A0F5-006D4318A1B7}"/>
              </a:ext>
            </a:extLst>
          </p:cNvPr>
          <p:cNvSpPr txBox="1"/>
          <p:nvPr/>
        </p:nvSpPr>
        <p:spPr>
          <a:xfrm>
            <a:off x="398753" y="1277510"/>
            <a:ext cx="4328557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 alumno:Iker Uriel Ortiz Martinez</a:t>
            </a:r>
          </a:p>
        </p:txBody>
      </p:sp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162039DF-1292-42E5-A88C-AC6EFE3A577A}"/>
              </a:ext>
            </a:extLst>
          </p:cNvPr>
          <p:cNvGraphicFramePr>
            <a:graphicFrameLocks/>
          </p:cNvGraphicFramePr>
          <p:nvPr/>
        </p:nvGraphicFramePr>
        <p:xfrm>
          <a:off x="353864" y="5778422"/>
          <a:ext cx="6318702" cy="777681"/>
        </p:xfrm>
        <a:graphic>
          <a:graphicData uri="http://schemas.openxmlformats.org/drawingml/2006/table">
            <a:tbl>
              <a:tblPr firstRow="1" firstCol="1" bandRow="1"/>
              <a:tblGrid>
                <a:gridCol w="63187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5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Campo formativo/área de desarrollo: Mundo natural y social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52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esperado: </a:t>
                      </a:r>
                      <a:r>
                        <a:rPr lang="es-MX" sz="1200"/>
                        <a:t>Reconoce las partes de su cuerpo y su funcionamiento, y practica hábitos de higiene personal para mantenerse saludable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71838DA-AFBE-4DDA-9488-A2AA42D7628B}"/>
              </a:ext>
            </a:extLst>
          </p:cNvPr>
          <p:cNvGraphicFramePr>
            <a:graphicFrameLocks noGrp="1"/>
          </p:cNvGraphicFramePr>
          <p:nvPr/>
        </p:nvGraphicFramePr>
        <p:xfrm>
          <a:off x="353864" y="6692246"/>
          <a:ext cx="6304222" cy="933032"/>
        </p:xfrm>
        <a:graphic>
          <a:graphicData uri="http://schemas.openxmlformats.org/drawingml/2006/table">
            <a:tbl>
              <a:tblPr firstRow="1" firstCol="1" bandRow="1"/>
              <a:tblGrid>
                <a:gridCol w="6304222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Indicadores: (se redactan en base al aprendizaje esperado)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Reconoce las partes de su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Menciona el funcionamiento de cada parte del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Practica hábitos de higiene personal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77DA6BC-BA00-41BB-A2A2-51F949AFC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0249009"/>
              </p:ext>
            </p:extLst>
          </p:nvPr>
        </p:nvGraphicFramePr>
        <p:xfrm>
          <a:off x="347953" y="7736546"/>
          <a:ext cx="6304221" cy="590625"/>
        </p:xfrm>
        <a:graphic>
          <a:graphicData uri="http://schemas.openxmlformats.org/drawingml/2006/table">
            <a:tbl>
              <a:tblPr firstRow="1" firstCol="1" bandRow="1"/>
              <a:tblGrid>
                <a:gridCol w="630422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590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 La alumna menciona de que manera le ayudan las partes del cuerpo para realizar las actividades y menciona como practica los hábitos de higiene.</a:t>
                      </a: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04609E9E-38F7-4C7D-81E2-074CF983A07A}"/>
              </a:ext>
            </a:extLst>
          </p:cNvPr>
          <p:cNvSpPr txBox="1"/>
          <p:nvPr/>
        </p:nvSpPr>
        <p:spPr>
          <a:xfrm>
            <a:off x="347953" y="5168790"/>
            <a:ext cx="5257786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 alumno: Casandra Noemi Pineda Martinez</a:t>
            </a:r>
          </a:p>
        </p:txBody>
      </p:sp>
    </p:spTree>
    <p:extLst>
      <p:ext uri="{BB962C8B-B14F-4D97-AF65-F5344CB8AC3E}">
        <p14:creationId xmlns:p14="http://schemas.microsoft.com/office/powerpoint/2010/main" val="4090938604"/>
      </p:ext>
    </p:extLst>
  </p:cSld>
  <p:clrMapOvr>
    <a:masterClrMapping/>
  </p:clrMapOvr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28700" y="401913"/>
            <a:ext cx="6129300" cy="78483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45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45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405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B45B677F-0D3C-4934-905B-91C3FF98D7AD}"/>
              </a:ext>
            </a:extLst>
          </p:cNvPr>
          <p:cNvGraphicFramePr>
            <a:graphicFrameLocks/>
          </p:cNvGraphicFramePr>
          <p:nvPr/>
        </p:nvGraphicFramePr>
        <p:xfrm>
          <a:off x="404664" y="1887142"/>
          <a:ext cx="6318702" cy="777681"/>
        </p:xfrm>
        <a:graphic>
          <a:graphicData uri="http://schemas.openxmlformats.org/drawingml/2006/table">
            <a:tbl>
              <a:tblPr firstRow="1" firstCol="1" bandRow="1"/>
              <a:tblGrid>
                <a:gridCol w="63187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5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Campo formativo/área de desarrollo: Mundo natural y social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52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esperado: </a:t>
                      </a:r>
                      <a:r>
                        <a:rPr lang="es-MX" sz="1200"/>
                        <a:t>Reconoce las partes de su cuerpo y su funcionamiento, y practica hábitos de higiene personal para mantenerse saludable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2AE4B9F-6193-4209-81F2-1BD36D03DC58}"/>
              </a:ext>
            </a:extLst>
          </p:cNvPr>
          <p:cNvGraphicFramePr>
            <a:graphicFrameLocks noGrp="1"/>
          </p:cNvGraphicFramePr>
          <p:nvPr/>
        </p:nvGraphicFramePr>
        <p:xfrm>
          <a:off x="404664" y="2800966"/>
          <a:ext cx="6304222" cy="933032"/>
        </p:xfrm>
        <a:graphic>
          <a:graphicData uri="http://schemas.openxmlformats.org/drawingml/2006/table">
            <a:tbl>
              <a:tblPr firstRow="1" firstCol="1" bandRow="1"/>
              <a:tblGrid>
                <a:gridCol w="6304222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Indicadores: (se redactan en base al aprendizaje esperado)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Reconoce las partes de su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Menciona el funcionamiento de cada parte del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Practica hábitos de higiene personal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4158406-1FA3-4013-AA82-A82DBBCAE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169538961"/>
              </p:ext>
            </p:extLst>
          </p:nvPr>
        </p:nvGraphicFramePr>
        <p:xfrm>
          <a:off x="398753" y="3845266"/>
          <a:ext cx="6304221" cy="590625"/>
        </p:xfrm>
        <a:graphic>
          <a:graphicData uri="http://schemas.openxmlformats.org/drawingml/2006/table">
            <a:tbl>
              <a:tblPr firstRow="1" firstCol="1" bandRow="1"/>
              <a:tblGrid>
                <a:gridCol w="630422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590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La alumna menciona las partes del cuerpo</a:t>
                      </a: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4DB5EDF-5EEC-40F5-A0F5-006D4318A1B7}"/>
              </a:ext>
            </a:extLst>
          </p:cNvPr>
          <p:cNvSpPr txBox="1"/>
          <p:nvPr/>
        </p:nvSpPr>
        <p:spPr>
          <a:xfrm>
            <a:off x="398753" y="1277510"/>
            <a:ext cx="4741170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 alumno:Karely de Jesus Torres Torres</a:t>
            </a:r>
          </a:p>
        </p:txBody>
      </p:sp>
      <p:graphicFrame>
        <p:nvGraphicFramePr>
          <p:cNvPr id="10" name="Marcador de contenido 3">
            <a:extLst>
              <a:ext uri="{FF2B5EF4-FFF2-40B4-BE49-F238E27FC236}">
                <a16:creationId xmlns:a16="http://schemas.microsoft.com/office/drawing/2014/main" id="{162039DF-1292-42E5-A88C-AC6EFE3A577A}"/>
              </a:ext>
            </a:extLst>
          </p:cNvPr>
          <p:cNvGraphicFramePr>
            <a:graphicFrameLocks/>
          </p:cNvGraphicFramePr>
          <p:nvPr/>
        </p:nvGraphicFramePr>
        <p:xfrm>
          <a:off x="353864" y="5778422"/>
          <a:ext cx="6318702" cy="777681"/>
        </p:xfrm>
        <a:graphic>
          <a:graphicData uri="http://schemas.openxmlformats.org/drawingml/2006/table">
            <a:tbl>
              <a:tblPr firstRow="1" firstCol="1" bandRow="1"/>
              <a:tblGrid>
                <a:gridCol w="63187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5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Campo formativo/área de desarrollo: Mundo natural y social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52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esperado: </a:t>
                      </a:r>
                      <a:r>
                        <a:rPr lang="es-MX" sz="1200"/>
                        <a:t>Reconoce las partes de su cuerpo y su funcionamiento, y practica hábitos de higiene personal para mantenerse saludable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171838DA-AFBE-4DDA-9488-A2AA42D7628B}"/>
              </a:ext>
            </a:extLst>
          </p:cNvPr>
          <p:cNvGraphicFramePr>
            <a:graphicFrameLocks noGrp="1"/>
          </p:cNvGraphicFramePr>
          <p:nvPr/>
        </p:nvGraphicFramePr>
        <p:xfrm>
          <a:off x="353864" y="6692246"/>
          <a:ext cx="6304222" cy="933032"/>
        </p:xfrm>
        <a:graphic>
          <a:graphicData uri="http://schemas.openxmlformats.org/drawingml/2006/table">
            <a:tbl>
              <a:tblPr firstRow="1" firstCol="1" bandRow="1"/>
              <a:tblGrid>
                <a:gridCol w="6304222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Indicadores: (se redactan en base al aprendizaje esperado)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Reconoce las partes de su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Menciona el funcionamiento de cada parte del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Practica hábitos de higiene personal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2" name="Tabla 11">
            <a:extLst>
              <a:ext uri="{FF2B5EF4-FFF2-40B4-BE49-F238E27FC236}">
                <a16:creationId xmlns:a16="http://schemas.microsoft.com/office/drawing/2014/main" id="{B77DA6BC-BA00-41BB-A2A2-51F949AFC6B5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69864197"/>
              </p:ext>
            </p:extLst>
          </p:nvPr>
        </p:nvGraphicFramePr>
        <p:xfrm>
          <a:off x="347953" y="7736546"/>
          <a:ext cx="6304221" cy="590625"/>
        </p:xfrm>
        <a:graphic>
          <a:graphicData uri="http://schemas.openxmlformats.org/drawingml/2006/table">
            <a:tbl>
              <a:tblPr firstRow="1" firstCol="1" bandRow="1"/>
              <a:tblGrid>
                <a:gridCol w="630422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590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La alumna menciona partes del cuerpo y como le ayudana realizar actividades, asi como los hábitos de higiene que tienen en su familia.</a:t>
                      </a: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3" name="CuadroTexto 12">
            <a:extLst>
              <a:ext uri="{FF2B5EF4-FFF2-40B4-BE49-F238E27FC236}">
                <a16:creationId xmlns:a16="http://schemas.microsoft.com/office/drawing/2014/main" id="{04609E9E-38F7-4C7D-81E2-074CF983A07A}"/>
              </a:ext>
            </a:extLst>
          </p:cNvPr>
          <p:cNvSpPr txBox="1"/>
          <p:nvPr/>
        </p:nvSpPr>
        <p:spPr>
          <a:xfrm>
            <a:off x="347953" y="5168790"/>
            <a:ext cx="539320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 alumno: Melany Victoria Martinez Martinez</a:t>
            </a:r>
          </a:p>
        </p:txBody>
      </p:sp>
    </p:spTree>
    <p:extLst>
      <p:ext uri="{BB962C8B-B14F-4D97-AF65-F5344CB8AC3E}">
        <p14:creationId xmlns:p14="http://schemas.microsoft.com/office/powerpoint/2010/main" val="3849836763"/>
      </p:ext>
    </p:extLst>
  </p:cSld>
  <p:clrMapOvr>
    <a:masterClrMapping/>
  </p:clrMapOvr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" name="4 CuadroTexto"/>
          <p:cNvSpPr txBox="1"/>
          <p:nvPr/>
        </p:nvSpPr>
        <p:spPr>
          <a:xfrm>
            <a:off x="728700" y="401913"/>
            <a:ext cx="6129300" cy="784830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45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45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45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45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45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45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405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7" name="Marcador de contenido 3">
            <a:extLst>
              <a:ext uri="{FF2B5EF4-FFF2-40B4-BE49-F238E27FC236}">
                <a16:creationId xmlns:a16="http://schemas.microsoft.com/office/drawing/2014/main" id="{B45B677F-0D3C-4934-905B-91C3FF98D7AD}"/>
              </a:ext>
            </a:extLst>
          </p:cNvPr>
          <p:cNvGraphicFramePr>
            <a:graphicFrameLocks/>
          </p:cNvGraphicFramePr>
          <p:nvPr/>
        </p:nvGraphicFramePr>
        <p:xfrm>
          <a:off x="404664" y="1887142"/>
          <a:ext cx="6318702" cy="777681"/>
        </p:xfrm>
        <a:graphic>
          <a:graphicData uri="http://schemas.openxmlformats.org/drawingml/2006/table">
            <a:tbl>
              <a:tblPr firstRow="1" firstCol="1" bandRow="1"/>
              <a:tblGrid>
                <a:gridCol w="63187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5526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Campo formativo/área de desarrollo: Mundo natural y social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52242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Aprendizaje esperado: </a:t>
                      </a:r>
                      <a:r>
                        <a:rPr lang="es-MX" sz="1200"/>
                        <a:t>Reconoce las partes de su cuerpo y su funcionamiento, y practica hábitos de higiene personal para mantenerse saludable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3916" marR="43916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8" name="Tabla 7">
            <a:extLst>
              <a:ext uri="{FF2B5EF4-FFF2-40B4-BE49-F238E27FC236}">
                <a16:creationId xmlns:a16="http://schemas.microsoft.com/office/drawing/2014/main" id="{D2AE4B9F-6193-4209-81F2-1BD36D03DC58}"/>
              </a:ext>
            </a:extLst>
          </p:cNvPr>
          <p:cNvGraphicFramePr>
            <a:graphicFrameLocks noGrp="1"/>
          </p:cNvGraphicFramePr>
          <p:nvPr/>
        </p:nvGraphicFramePr>
        <p:xfrm>
          <a:off x="404664" y="2800966"/>
          <a:ext cx="6304222" cy="933032"/>
        </p:xfrm>
        <a:graphic>
          <a:graphicData uri="http://schemas.openxmlformats.org/drawingml/2006/table">
            <a:tbl>
              <a:tblPr firstRow="1" firstCol="1" bandRow="1"/>
              <a:tblGrid>
                <a:gridCol w="6304222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</a:rPr>
                        <a:t>Indicadores: (se redactan en base al aprendizaje esperado)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Reconoce las partes de su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Menciona el funcionamiento de cada parte del cuerpo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23325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200">
                          <a:effectLst/>
                        </a:rPr>
                        <a:t> Practica hábitos de higiene personal</a:t>
                      </a:r>
                      <a:endParaRPr lang="es-MX" sz="12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F4158406-1FA3-4013-AA82-A82DBBCAEDA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38583901"/>
              </p:ext>
            </p:extLst>
          </p:nvPr>
        </p:nvGraphicFramePr>
        <p:xfrm>
          <a:off x="398753" y="3845266"/>
          <a:ext cx="6304221" cy="590625"/>
        </p:xfrm>
        <a:graphic>
          <a:graphicData uri="http://schemas.openxmlformats.org/drawingml/2006/table">
            <a:tbl>
              <a:tblPr firstRow="1" firstCol="1" bandRow="1"/>
              <a:tblGrid>
                <a:gridCol w="630422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590625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1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El alumno menciona las partes del cuerpo, y el funcionamiento que tiene, comenta de manera general los hábitos de higiene personal y cada cuando lo realiza.</a:t>
                      </a:r>
                    </a:p>
                  </a:txBody>
                  <a:tcPr marL="44404" marR="4440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2" name="CuadroTexto 1">
            <a:extLst>
              <a:ext uri="{FF2B5EF4-FFF2-40B4-BE49-F238E27FC236}">
                <a16:creationId xmlns:a16="http://schemas.microsoft.com/office/drawing/2014/main" id="{E4DB5EDF-5EEC-40F5-A0F5-006D4318A1B7}"/>
              </a:ext>
            </a:extLst>
          </p:cNvPr>
          <p:cNvSpPr txBox="1"/>
          <p:nvPr/>
        </p:nvSpPr>
        <p:spPr>
          <a:xfrm>
            <a:off x="398753" y="1277510"/>
            <a:ext cx="429053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 alumno:Eduardo Campos Torres</a:t>
            </a:r>
          </a:p>
        </p:txBody>
      </p:sp>
    </p:spTree>
    <p:extLst>
      <p:ext uri="{BB962C8B-B14F-4D97-AF65-F5344CB8AC3E}">
        <p14:creationId xmlns:p14="http://schemas.microsoft.com/office/powerpoint/2010/main" val="1455338335"/>
      </p:ext>
    </p:extLst>
  </p:cSld>
  <p:clrMapOvr>
    <a:masterClrMapping/>
  </p:clrMapOvr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1113257" y="1727200"/>
            <a:ext cx="5069081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NOVENA 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3 AL 7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ABRIL</a:t>
            </a:r>
          </a:p>
        </p:txBody>
      </p:sp>
    </p:spTree>
    <p:extLst>
      <p:ext uri="{BB962C8B-B14F-4D97-AF65-F5344CB8AC3E}">
        <p14:creationId xmlns:p14="http://schemas.microsoft.com/office/powerpoint/2010/main" val="423436325"/>
      </p:ext>
    </p:extLst>
  </p:cSld>
  <p:clrMapOvr>
    <a:masterClrMapping/>
  </p:clrMapOvr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CuadroTexto">
            <a:extLst>
              <a:ext uri="{FF2B5EF4-FFF2-40B4-BE49-F238E27FC236}">
                <a16:creationId xmlns:a16="http://schemas.microsoft.com/office/drawing/2014/main" id="{DC962B4B-7F24-4F40-A183-448B01DF8140}"/>
              </a:ext>
            </a:extLst>
          </p:cNvPr>
          <p:cNvSpPr txBox="1"/>
          <p:nvPr/>
        </p:nvSpPr>
        <p:spPr>
          <a:xfrm>
            <a:off x="560044" y="313427"/>
            <a:ext cx="6260544" cy="101566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60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60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540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3D9BD630-295A-48BF-AFA3-C4DB8D06973C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72120253"/>
              </p:ext>
            </p:extLst>
          </p:nvPr>
        </p:nvGraphicFramePr>
        <p:xfrm>
          <a:off x="201999" y="1770003"/>
          <a:ext cx="6454002" cy="1304608"/>
        </p:xfrm>
        <a:graphic>
          <a:graphicData uri="http://schemas.openxmlformats.org/drawingml/2006/table">
            <a:tbl>
              <a:tblPr firstRow="1" firstCol="1" bandRow="1"/>
              <a:tblGrid>
                <a:gridCol w="64540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50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Mundo natural y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14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I</a:t>
                      </a:r>
                      <a:r>
                        <a:rPr lang="es-MX" sz="1600"/>
                        <a:t>dentifica algunos alimentos que hay en su comunidad que le aportan mayor beneficio a su salud, para luego reconocer la necesidad de consumir de manera higiénica la variedad de alimentos del plato del bien comer acorde a su contexto.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F920E68-9F13-4894-B701-8032DB044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80799476"/>
              </p:ext>
            </p:extLst>
          </p:nvPr>
        </p:nvGraphicFramePr>
        <p:xfrm>
          <a:off x="201999" y="3291026"/>
          <a:ext cx="6439211" cy="1043688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algunos alimentos que hay en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cuales le aportan mayor beneficio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la importancia de consumir de manera higienica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782BFADB-8D25-40AC-A7D4-8B6127B16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94430010"/>
              </p:ext>
            </p:extLst>
          </p:nvPr>
        </p:nvGraphicFramePr>
        <p:xfrm>
          <a:off x="209394" y="4407566"/>
          <a:ext cx="6439211" cy="684848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117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La alumna reconoce los alimentos que se cosechan en la comunidad, asi como las que se consumen en su casa, menciona cuales le aportan mas beneficio para su salud, y reconoce la importancia de lavar cada alimento. 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E36B7629-582C-4984-9551-FA4BA17F05F0}"/>
              </a:ext>
            </a:extLst>
          </p:cNvPr>
          <p:cNvSpPr txBox="1"/>
          <p:nvPr/>
        </p:nvSpPr>
        <p:spPr>
          <a:xfrm>
            <a:off x="295884" y="1320800"/>
            <a:ext cx="5092933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del alumno: Hannah Yanil Contreras Castillo</a:t>
            </a:r>
          </a:p>
        </p:txBody>
      </p:sp>
      <p:graphicFrame>
        <p:nvGraphicFramePr>
          <p:cNvPr id="13" name="Marcador de contenido 3">
            <a:extLst>
              <a:ext uri="{FF2B5EF4-FFF2-40B4-BE49-F238E27FC236}">
                <a16:creationId xmlns:a16="http://schemas.microsoft.com/office/drawing/2014/main" id="{861E9E04-B11E-4B51-80FC-8A28AFAFEDA2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697783374"/>
              </p:ext>
            </p:extLst>
          </p:nvPr>
        </p:nvGraphicFramePr>
        <p:xfrm>
          <a:off x="212159" y="5478403"/>
          <a:ext cx="6454002" cy="1304608"/>
        </p:xfrm>
        <a:graphic>
          <a:graphicData uri="http://schemas.openxmlformats.org/drawingml/2006/table">
            <a:tbl>
              <a:tblPr firstRow="1" firstCol="1" bandRow="1"/>
              <a:tblGrid>
                <a:gridCol w="64540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50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Mundo natural y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14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I</a:t>
                      </a:r>
                      <a:r>
                        <a:rPr lang="es-MX" sz="1600"/>
                        <a:t>dentifica algunos alimentos que hay en su comunidad que le aportan mayor beneficio a su salud, para luego reconocer la necesidad de consumir de manera higiénica la variedad de alimentos del plato del bien comer acorde a su contexto.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D056BBA3-3D96-468F-B1A8-87D0BA4E8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595779414"/>
              </p:ext>
            </p:extLst>
          </p:nvPr>
        </p:nvGraphicFramePr>
        <p:xfrm>
          <a:off x="212159" y="6999426"/>
          <a:ext cx="6439211" cy="1043688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algunos alimentos que hay en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cuales le aportan mayor beneficio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la importancia de consumir de manera higienica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19C89160-7C7C-41B5-BD69-05EA4063C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538372231"/>
              </p:ext>
            </p:extLst>
          </p:nvPr>
        </p:nvGraphicFramePr>
        <p:xfrm>
          <a:off x="219554" y="8236286"/>
          <a:ext cx="6439211" cy="684848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117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La alumna menciona alguna de los alimentos que pueden encontrar en la comunidad, menciona cuales alimentos aportan un mayor beneficio y cual es la importancia de lavar los alimentos que consumimos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65936A4C-9F24-4539-A642-433FFA785A05}"/>
              </a:ext>
            </a:extLst>
          </p:cNvPr>
          <p:cNvSpPr txBox="1"/>
          <p:nvPr/>
        </p:nvSpPr>
        <p:spPr>
          <a:xfrm>
            <a:off x="306044" y="5113424"/>
            <a:ext cx="5363584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del alumno: Casandra Noemi Pineda Martinez </a:t>
            </a:r>
          </a:p>
        </p:txBody>
      </p:sp>
    </p:spTree>
    <p:extLst>
      <p:ext uri="{BB962C8B-B14F-4D97-AF65-F5344CB8AC3E}">
        <p14:creationId xmlns:p14="http://schemas.microsoft.com/office/powerpoint/2010/main" val="663279082"/>
      </p:ext>
    </p:extLst>
  </p:cSld>
  <p:clrMapOvr>
    <a:masterClrMapping/>
  </p:clrMapOvr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" name="4 CuadroTexto">
            <a:extLst>
              <a:ext uri="{FF2B5EF4-FFF2-40B4-BE49-F238E27FC236}">
                <a16:creationId xmlns:a16="http://schemas.microsoft.com/office/drawing/2014/main" id="{DC962B4B-7F24-4F40-A183-448B01DF8140}"/>
              </a:ext>
            </a:extLst>
          </p:cNvPr>
          <p:cNvSpPr txBox="1"/>
          <p:nvPr/>
        </p:nvSpPr>
        <p:spPr>
          <a:xfrm>
            <a:off x="560044" y="313427"/>
            <a:ext cx="6260544" cy="101566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60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60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540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3D9BD630-295A-48BF-AFA3-C4DB8D06973C}"/>
              </a:ext>
            </a:extLst>
          </p:cNvPr>
          <p:cNvGraphicFramePr>
            <a:graphicFrameLocks/>
          </p:cNvGraphicFramePr>
          <p:nvPr/>
        </p:nvGraphicFramePr>
        <p:xfrm>
          <a:off x="201999" y="1770003"/>
          <a:ext cx="6454002" cy="1304608"/>
        </p:xfrm>
        <a:graphic>
          <a:graphicData uri="http://schemas.openxmlformats.org/drawingml/2006/table">
            <a:tbl>
              <a:tblPr firstRow="1" firstCol="1" bandRow="1"/>
              <a:tblGrid>
                <a:gridCol w="64540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50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Mundo natural y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14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I</a:t>
                      </a:r>
                      <a:r>
                        <a:rPr lang="es-MX" sz="1600"/>
                        <a:t>dentifica algunos alimentos que hay en su comunidad que le aportan mayor beneficio a su salud, para luego reconocer la necesidad de consumir de manera higiénica la variedad de alimentos del plato del bien comer acorde a su contexto.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FF920E68-9F13-4894-B701-8032DB044F0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88936690"/>
              </p:ext>
            </p:extLst>
          </p:nvPr>
        </p:nvGraphicFramePr>
        <p:xfrm>
          <a:off x="201999" y="3291026"/>
          <a:ext cx="6439211" cy="1043688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algunos alimentos que hay en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cuales le aportan mayor beneficio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la importancia de consumir de manera higienica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782BFADB-8D25-40AC-A7D4-8B6127B16D1F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7798879"/>
              </p:ext>
            </p:extLst>
          </p:nvPr>
        </p:nvGraphicFramePr>
        <p:xfrm>
          <a:off x="209394" y="4404061"/>
          <a:ext cx="6439211" cy="684848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117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Menciona que en las labores se cosechan algunos alimentos asi como reconoce porque es importante alimentarnos bien y tener siempre limpios los alimentos.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E36B7629-582C-4984-9551-FA4BA17F05F0}"/>
              </a:ext>
            </a:extLst>
          </p:cNvPr>
          <p:cNvSpPr txBox="1"/>
          <p:nvPr/>
        </p:nvSpPr>
        <p:spPr>
          <a:xfrm>
            <a:off x="295884" y="1320800"/>
            <a:ext cx="4396332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del alumno: Eduardo Campos Torres</a:t>
            </a:r>
          </a:p>
        </p:txBody>
      </p:sp>
      <p:graphicFrame>
        <p:nvGraphicFramePr>
          <p:cNvPr id="13" name="Marcador de contenido 3">
            <a:extLst>
              <a:ext uri="{FF2B5EF4-FFF2-40B4-BE49-F238E27FC236}">
                <a16:creationId xmlns:a16="http://schemas.microsoft.com/office/drawing/2014/main" id="{861E9E04-B11E-4B51-80FC-8A28AFAFEDA2}"/>
              </a:ext>
            </a:extLst>
          </p:cNvPr>
          <p:cNvGraphicFramePr>
            <a:graphicFrameLocks/>
          </p:cNvGraphicFramePr>
          <p:nvPr/>
        </p:nvGraphicFramePr>
        <p:xfrm>
          <a:off x="212159" y="5478403"/>
          <a:ext cx="6454002" cy="1304608"/>
        </p:xfrm>
        <a:graphic>
          <a:graphicData uri="http://schemas.openxmlformats.org/drawingml/2006/table">
            <a:tbl>
              <a:tblPr firstRow="1" firstCol="1" bandRow="1"/>
              <a:tblGrid>
                <a:gridCol w="6454002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5065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Mundo natural y social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1476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I</a:t>
                      </a:r>
                      <a:r>
                        <a:rPr lang="es-MX" sz="1600"/>
                        <a:t>dentifica algunos alimentos que hay en su comunidad que le aportan mayor beneficio a su salud, para luego reconocer la necesidad de consumir de manera higiénica la variedad de alimentos del plato del bien comer acorde a su contexto.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4" name="Tabla 13">
            <a:extLst>
              <a:ext uri="{FF2B5EF4-FFF2-40B4-BE49-F238E27FC236}">
                <a16:creationId xmlns:a16="http://schemas.microsoft.com/office/drawing/2014/main" id="{D056BBA3-3D96-468F-B1A8-87D0BA4E85C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686646671"/>
              </p:ext>
            </p:extLst>
          </p:nvPr>
        </p:nvGraphicFramePr>
        <p:xfrm>
          <a:off x="212159" y="6999426"/>
          <a:ext cx="6439211" cy="1043688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algunos alimentos que hay en la comunidad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cuales le aportan mayor beneficio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46288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Reconoce la importancia de consumir de manera higienica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5" name="Tabla 14">
            <a:extLst>
              <a:ext uri="{FF2B5EF4-FFF2-40B4-BE49-F238E27FC236}">
                <a16:creationId xmlns:a16="http://schemas.microsoft.com/office/drawing/2014/main" id="{19C89160-7C7C-41B5-BD69-05EA4063C52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57375355"/>
              </p:ext>
            </p:extLst>
          </p:nvPr>
        </p:nvGraphicFramePr>
        <p:xfrm>
          <a:off x="219554" y="8236286"/>
          <a:ext cx="6439211" cy="456565"/>
        </p:xfrm>
        <a:graphic>
          <a:graphicData uri="http://schemas.openxmlformats.org/drawingml/2006/table">
            <a:tbl>
              <a:tblPr firstRow="1" firstCol="1" bandRow="1"/>
              <a:tblGrid>
                <a:gridCol w="6439211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117203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Menciona algunos alimentos que tiene en casa y cuales le ayudan tener una buena alimentación y beneficios.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6" name="CuadroTexto 15">
            <a:extLst>
              <a:ext uri="{FF2B5EF4-FFF2-40B4-BE49-F238E27FC236}">
                <a16:creationId xmlns:a16="http://schemas.microsoft.com/office/drawing/2014/main" id="{65936A4C-9F24-4539-A642-433FFA785A05}"/>
              </a:ext>
            </a:extLst>
          </p:cNvPr>
          <p:cNvSpPr txBox="1"/>
          <p:nvPr/>
        </p:nvSpPr>
        <p:spPr>
          <a:xfrm>
            <a:off x="306044" y="5029200"/>
            <a:ext cx="48469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 del alumno: Karely de Jesus Torres Torres</a:t>
            </a:r>
          </a:p>
        </p:txBody>
      </p:sp>
    </p:spTree>
    <p:extLst>
      <p:ext uri="{BB962C8B-B14F-4D97-AF65-F5344CB8AC3E}">
        <p14:creationId xmlns:p14="http://schemas.microsoft.com/office/powerpoint/2010/main" val="441269412"/>
      </p:ext>
    </p:extLst>
  </p:cSld>
  <p:clrMapOvr>
    <a:masterClrMapping/>
  </p:clrMapOvr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826321" y="1727200"/>
            <a:ext cx="5642956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DECIMA 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10 AL 14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ABRIL</a:t>
            </a:r>
          </a:p>
        </p:txBody>
      </p:sp>
    </p:spTree>
    <p:extLst>
      <p:ext uri="{BB962C8B-B14F-4D97-AF65-F5344CB8AC3E}">
        <p14:creationId xmlns:p14="http://schemas.microsoft.com/office/powerpoint/2010/main" val="3977204908"/>
      </p:ext>
    </p:extLst>
  </p:cSld>
  <p:clrMapOvr>
    <a:masterClrMapping/>
  </p:clrMapOvr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" name="2 CuadroTexto"/>
          <p:cNvSpPr txBox="1"/>
          <p:nvPr/>
        </p:nvSpPr>
        <p:spPr>
          <a:xfrm>
            <a:off x="130757" y="400050"/>
            <a:ext cx="6441493" cy="5078313"/>
          </a:xfrm>
          <a:prstGeom prst="rect">
            <a:avLst/>
          </a:prstGeom>
          <a:noFill/>
        </p:spPr>
        <p:txBody>
          <a:bodyPr wrap="square" rtlCol="0">
            <a:spAutoFit/>
          </a:bodyPr>
          <a:lstStyle/>
          <a:p>
            <a:r>
              <a:rPr lang="es-MX" sz="3600"/>
              <a:t>La evaluacion no se pudo realizar, debido a que se tuvo un problema</a:t>
            </a:r>
          </a:p>
          <a:p>
            <a:r>
              <a:rPr lang="es-MX" sz="3600"/>
              <a:t>con el telefono en donde se contaba con las evidencias que las </a:t>
            </a:r>
          </a:p>
          <a:p>
            <a:r>
              <a:rPr lang="es-MX" sz="3600"/>
              <a:t>madres de familia  enviaro. </a:t>
            </a:r>
          </a:p>
          <a:p>
            <a:r>
              <a:rPr lang="es-MX" sz="3600"/>
              <a:t>Para la proxima semana ya quedara lista esta parte.</a:t>
            </a:r>
          </a:p>
        </p:txBody>
      </p:sp>
    </p:spTree>
    <p:extLst>
      <p:ext uri="{BB962C8B-B14F-4D97-AF65-F5344CB8AC3E}">
        <p14:creationId xmlns:p14="http://schemas.microsoft.com/office/powerpoint/2010/main" val="1496107037"/>
      </p:ext>
    </p:extLst>
  </p:cSld>
  <p:clrMapOvr>
    <a:masterClrMapping/>
  </p:clrMapOvr>
</p:sld>
</file>

<file path=ppt/slides/slide2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963377" y="1727200"/>
            <a:ext cx="536884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ONCEAVA 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31 AL 4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JUNIO</a:t>
            </a:r>
          </a:p>
        </p:txBody>
      </p:sp>
    </p:spTree>
    <p:extLst>
      <p:ext uri="{BB962C8B-B14F-4D97-AF65-F5344CB8AC3E}">
        <p14:creationId xmlns:p14="http://schemas.microsoft.com/office/powerpoint/2010/main" val="2107232958"/>
      </p:ext>
    </p:extLst>
  </p:cSld>
  <p:clrMapOvr>
    <a:masterClrMapping/>
  </p:clrMapOvr>
</p:sld>
</file>

<file path=ppt/slides/slide2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>
            <a:extLst>
              <a:ext uri="{FF2B5EF4-FFF2-40B4-BE49-F238E27FC236}">
                <a16:creationId xmlns:a16="http://schemas.microsoft.com/office/drawing/2014/main" id="{52AAEA81-317D-4F9B-BB2A-645803BF64C3}"/>
              </a:ext>
            </a:extLst>
          </p:cNvPr>
          <p:cNvSpPr txBox="1"/>
          <p:nvPr/>
        </p:nvSpPr>
        <p:spPr>
          <a:xfrm>
            <a:off x="576064" y="346219"/>
            <a:ext cx="8172400" cy="101566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60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60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540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0286F615-7104-4D24-993C-C7929368F85B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931942132"/>
              </p:ext>
            </p:extLst>
          </p:nvPr>
        </p:nvGraphicFramePr>
        <p:xfrm>
          <a:off x="340360" y="1841036"/>
          <a:ext cx="6177280" cy="770687"/>
        </p:xfrm>
        <a:graphic>
          <a:graphicData uri="http://schemas.openxmlformats.org/drawingml/2006/table">
            <a:tbl>
              <a:tblPr firstRow="1" firstCol="1" bandRow="1"/>
              <a:tblGrid>
                <a:gridCol w="6177280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60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comunicacion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388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esperado:I</a:t>
                      </a:r>
                      <a:r>
                        <a:rPr lang="es-MX" sz="1600"/>
                        <a:t>dentifica su nombre y otros datos personales en diversos documentos.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9C71957-7B8A-42AE-94FA-947394C510E8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817053822"/>
              </p:ext>
            </p:extLst>
          </p:nvPr>
        </p:nvGraphicFramePr>
        <p:xfrm>
          <a:off x="202459" y="2725118"/>
          <a:ext cx="6543781" cy="1244044"/>
        </p:xfrm>
        <a:graphic>
          <a:graphicData uri="http://schemas.openxmlformats.org/drawingml/2006/table">
            <a:tbl>
              <a:tblPr firstRow="1" firstCol="1" bandRow="1"/>
              <a:tblGrid>
                <a:gridCol w="6543781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 inicial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6D4BA52-4C13-4765-A3F3-4097CC7AC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79888685"/>
              </p:ext>
            </p:extLst>
          </p:nvPr>
        </p:nvGraphicFramePr>
        <p:xfrm>
          <a:off x="202459" y="4178250"/>
          <a:ext cx="6543780" cy="787500"/>
        </p:xfrm>
        <a:graphic>
          <a:graphicData uri="http://schemas.openxmlformats.org/drawingml/2006/table">
            <a:tbl>
              <a:tblPr firstRow="1" firstCol="1" bandRow="1"/>
              <a:tblGrid>
                <a:gridCol w="6543780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787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No se le dificulta  identificarlo y escribirlo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C40C306-E0AA-446D-8681-C0FCCEC61BCB}"/>
              </a:ext>
            </a:extLst>
          </p:cNvPr>
          <p:cNvSpPr txBox="1"/>
          <p:nvPr/>
        </p:nvSpPr>
        <p:spPr>
          <a:xfrm>
            <a:off x="576064" y="1382501"/>
            <a:ext cx="430720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Nombre: Casandra  Noemi Pineda Martinez </a:t>
            </a:r>
          </a:p>
        </p:txBody>
      </p:sp>
      <p:graphicFrame>
        <p:nvGraphicFramePr>
          <p:cNvPr id="9" name="Marcador de contenido 3">
            <a:extLst>
              <a:ext uri="{FF2B5EF4-FFF2-40B4-BE49-F238E27FC236}">
                <a16:creationId xmlns:a16="http://schemas.microsoft.com/office/drawing/2014/main" id="{D1670A4A-140F-4E67-8C63-ECE6D8D8D509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53066137"/>
              </p:ext>
            </p:extLst>
          </p:nvPr>
        </p:nvGraphicFramePr>
        <p:xfrm>
          <a:off x="351261" y="5424285"/>
          <a:ext cx="6177280" cy="770687"/>
        </p:xfrm>
        <a:graphic>
          <a:graphicData uri="http://schemas.openxmlformats.org/drawingml/2006/table">
            <a:tbl>
              <a:tblPr firstRow="1" firstCol="1" bandRow="1"/>
              <a:tblGrid>
                <a:gridCol w="6177280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60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comunicacion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388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esperado:I</a:t>
                      </a:r>
                      <a:r>
                        <a:rPr lang="es-MX" sz="1600"/>
                        <a:t>dentifica su nombre y otros datos personales en diversos documentos.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0D0E04B7-645A-4343-9CF6-D5A42B1A3A99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487656584"/>
              </p:ext>
            </p:extLst>
          </p:nvPr>
        </p:nvGraphicFramePr>
        <p:xfrm>
          <a:off x="213360" y="6308367"/>
          <a:ext cx="6543781" cy="1244044"/>
        </p:xfrm>
        <a:graphic>
          <a:graphicData uri="http://schemas.openxmlformats.org/drawingml/2006/table">
            <a:tbl>
              <a:tblPr firstRow="1" firstCol="1" bandRow="1"/>
              <a:tblGrid>
                <a:gridCol w="6543781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 inicial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1" name="Tabla 10">
            <a:extLst>
              <a:ext uri="{FF2B5EF4-FFF2-40B4-BE49-F238E27FC236}">
                <a16:creationId xmlns:a16="http://schemas.microsoft.com/office/drawing/2014/main" id="{D77F5872-62F2-4B2F-BEA9-CEBC15E50FE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641065729"/>
              </p:ext>
            </p:extLst>
          </p:nvPr>
        </p:nvGraphicFramePr>
        <p:xfrm>
          <a:off x="213360" y="7761499"/>
          <a:ext cx="6543780" cy="787500"/>
        </p:xfrm>
        <a:graphic>
          <a:graphicData uri="http://schemas.openxmlformats.org/drawingml/2006/table">
            <a:tbl>
              <a:tblPr firstRow="1" firstCol="1" bandRow="1"/>
              <a:tblGrid>
                <a:gridCol w="6543780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787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 Lo identifica sin ningún problema.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2" name="CuadroTexto 11">
            <a:extLst>
              <a:ext uri="{FF2B5EF4-FFF2-40B4-BE49-F238E27FC236}">
                <a16:creationId xmlns:a16="http://schemas.microsoft.com/office/drawing/2014/main" id="{744650DB-E6D1-4A64-B822-1B403F9B8D89}"/>
              </a:ext>
            </a:extLst>
          </p:cNvPr>
          <p:cNvSpPr txBox="1"/>
          <p:nvPr/>
        </p:nvSpPr>
        <p:spPr>
          <a:xfrm>
            <a:off x="586965" y="4965750"/>
            <a:ext cx="3983655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Nombre: Hannah Yanil Contreras Castillo</a:t>
            </a:r>
          </a:p>
        </p:txBody>
      </p:sp>
    </p:spTree>
    <p:extLst>
      <p:ext uri="{BB962C8B-B14F-4D97-AF65-F5344CB8AC3E}">
        <p14:creationId xmlns:p14="http://schemas.microsoft.com/office/powerpoint/2010/main" val="550000361"/>
      </p:ext>
    </p:extLst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0381985-BF46-46E0-8C01-E5C6B58275F5}"/>
              </a:ext>
            </a:extLst>
          </p:cNvPr>
          <p:cNvGraphicFramePr>
            <a:graphicFrameLocks noGrp="1"/>
          </p:cNvGraphicFramePr>
          <p:nvPr>
            <p:ph idx="1"/>
            <p:extLst>
              <p:ext uri="{D42A27DB-BD31-4B8C-83A1-F6EECF244321}">
                <p14:modId xmlns:p14="http://schemas.microsoft.com/office/powerpoint/2010/main" val="3927094"/>
              </p:ext>
            </p:extLst>
          </p:nvPr>
        </p:nvGraphicFramePr>
        <p:xfrm>
          <a:off x="471487" y="1011042"/>
          <a:ext cx="5915025" cy="15655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23060292"/>
              </p:ext>
            </p:extLst>
          </p:nvPr>
        </p:nvGraphicFramePr>
        <p:xfrm>
          <a:off x="471488" y="2665316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150142786"/>
              </p:ext>
            </p:extLst>
          </p:nvPr>
        </p:nvGraphicFramePr>
        <p:xfrm>
          <a:off x="471487" y="3825387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El alumno escribe letras sin tener un orden e identifica la primera letra de su nombre </a:t>
                      </a:r>
                      <a:r>
                        <a:rPr lang="es-MX" sz="1000">
                          <a:effectLst/>
                        </a:rPr>
                        <a:t> 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873590" y="68837"/>
            <a:ext cx="4903843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Iker Uriel Martinez Ortiz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E4F876D2-7DDE-438E-84CD-1DD098AC2E1D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830481515"/>
              </p:ext>
            </p:extLst>
          </p:nvPr>
        </p:nvGraphicFramePr>
        <p:xfrm>
          <a:off x="479509" y="5206048"/>
          <a:ext cx="5915025" cy="15655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0674A13-E0CD-45D3-BC9C-D57FA751BD3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29391106"/>
              </p:ext>
            </p:extLst>
          </p:nvPr>
        </p:nvGraphicFramePr>
        <p:xfrm>
          <a:off x="503573" y="6836256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F7F4EE9-164A-4967-9CDC-3CFC50839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18168310"/>
              </p:ext>
            </p:extLst>
          </p:nvPr>
        </p:nvGraphicFramePr>
        <p:xfrm>
          <a:off x="503572" y="8068519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escribe garabatos,, le falta reconocer las letras de tu nombre.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86F16C3C-0516-4458-9E5C-CBADE7DA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842065" y="4432284"/>
            <a:ext cx="5271700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Karely de Jesus Torres Torres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660852063"/>
      </p:ext>
    </p:extLst>
  </p:cSld>
  <p:clrMapOvr>
    <a:masterClrMapping/>
  </p:clrMapOvr>
</p:sld>
</file>

<file path=ppt/slides/slide3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" name="4 CuadroTexto">
            <a:extLst>
              <a:ext uri="{FF2B5EF4-FFF2-40B4-BE49-F238E27FC236}">
                <a16:creationId xmlns:a16="http://schemas.microsoft.com/office/drawing/2014/main" id="{52AAEA81-317D-4F9B-BB2A-645803BF64C3}"/>
              </a:ext>
            </a:extLst>
          </p:cNvPr>
          <p:cNvSpPr txBox="1"/>
          <p:nvPr/>
        </p:nvSpPr>
        <p:spPr>
          <a:xfrm>
            <a:off x="576064" y="346219"/>
            <a:ext cx="8172400" cy="1015663"/>
          </a:xfrm>
          <a:prstGeom prst="rect">
            <a:avLst/>
          </a:prstGeom>
          <a:noFill/>
          <a:effectLst>
            <a:innerShdw blurRad="63500" dist="50800" dir="16200000">
              <a:prstClr val="black">
                <a:alpha val="50000"/>
              </a:prstClr>
            </a:innerShdw>
          </a:effectLst>
        </p:spPr>
        <p:txBody>
          <a:bodyPr wrap="square" rtlCol="0">
            <a:spAutoFit/>
          </a:bodyPr>
          <a:lstStyle/>
          <a:p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e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v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92D050"/>
                </a:solidFill>
                <a:latin typeface="ADELIA" pitchFamily="50" charset="0"/>
              </a:rPr>
              <a:t>l</a:t>
            </a:r>
            <a:r>
              <a:rPr lang="es-ES" sz="6000">
                <a:solidFill>
                  <a:srgbClr val="00B0F0"/>
                </a:solidFill>
                <a:latin typeface="ADELIA" pitchFamily="50" charset="0"/>
              </a:rPr>
              <a:t>u</a:t>
            </a:r>
            <a:r>
              <a:rPr lang="es-ES" sz="6000">
                <a:solidFill>
                  <a:srgbClr val="7030A0"/>
                </a:solidFill>
                <a:latin typeface="ADELIA" pitchFamily="50" charset="0"/>
              </a:rPr>
              <a:t>a</a:t>
            </a:r>
            <a:r>
              <a:rPr lang="es-ES" sz="6000">
                <a:solidFill>
                  <a:srgbClr val="FF3399"/>
                </a:solidFill>
                <a:latin typeface="ADELIA" pitchFamily="50" charset="0"/>
              </a:rPr>
              <a:t>c</a:t>
            </a:r>
            <a:r>
              <a:rPr lang="es-ES" sz="6000">
                <a:solidFill>
                  <a:srgbClr val="FF0000"/>
                </a:solidFill>
                <a:latin typeface="ADELIA" pitchFamily="50" charset="0"/>
              </a:rPr>
              <a:t>i</a:t>
            </a:r>
            <a:r>
              <a:rPr lang="es-ES" sz="6000">
                <a:solidFill>
                  <a:srgbClr val="FFC000"/>
                </a:solidFill>
                <a:latin typeface="ADELIA" pitchFamily="50" charset="0"/>
              </a:rPr>
              <a:t>o</a:t>
            </a:r>
            <a:r>
              <a:rPr lang="es-ES" sz="6000">
                <a:solidFill>
                  <a:srgbClr val="CC9900"/>
                </a:solidFill>
                <a:latin typeface="ADELIA" pitchFamily="50" charset="0"/>
              </a:rPr>
              <a:t>n</a:t>
            </a:r>
            <a:endParaRPr lang="es-ES" sz="5400" dirty="0">
              <a:solidFill>
                <a:srgbClr val="92D050"/>
              </a:solidFill>
              <a:latin typeface="ADELIA" pitchFamily="50" charset="0"/>
            </a:endParaRPr>
          </a:p>
        </p:txBody>
      </p:sp>
      <p:graphicFrame>
        <p:nvGraphicFramePr>
          <p:cNvPr id="5" name="Marcador de contenido 3">
            <a:extLst>
              <a:ext uri="{FF2B5EF4-FFF2-40B4-BE49-F238E27FC236}">
                <a16:creationId xmlns:a16="http://schemas.microsoft.com/office/drawing/2014/main" id="{0286F615-7104-4D24-993C-C7929368F85B}"/>
              </a:ext>
            </a:extLst>
          </p:cNvPr>
          <p:cNvGraphicFramePr>
            <a:graphicFrameLocks/>
          </p:cNvGraphicFramePr>
          <p:nvPr/>
        </p:nvGraphicFramePr>
        <p:xfrm>
          <a:off x="340360" y="1841036"/>
          <a:ext cx="6177280" cy="770687"/>
        </p:xfrm>
        <a:graphic>
          <a:graphicData uri="http://schemas.openxmlformats.org/drawingml/2006/table">
            <a:tbl>
              <a:tblPr firstRow="1" firstCol="1" bandRow="1"/>
              <a:tblGrid>
                <a:gridCol w="6177280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</a:tblGrid>
              <a:tr h="260464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comunicacion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388596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esperado:I</a:t>
                      </a:r>
                      <a:r>
                        <a:rPr lang="es-MX" sz="1600"/>
                        <a:t>dentifica su nombre y otros datos personales en diversos documentos.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ap="flat" cmpd="sng" algn="ctr">
                      <a:solidFill>
                        <a:sysClr val="windowText" lastClr="000000"/>
                      </a:solidFill>
                      <a:prstDash val="solid"/>
                      <a:round/>
                      <a:headEnd type="none" w="med" len="med"/>
                      <a:tailEnd type="none" w="med" len="med"/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29C71957-7B8A-42AE-94FA-947394C510E8}"/>
              </a:ext>
            </a:extLst>
          </p:cNvPr>
          <p:cNvGraphicFramePr>
            <a:graphicFrameLocks noGrp="1"/>
          </p:cNvGraphicFramePr>
          <p:nvPr/>
        </p:nvGraphicFramePr>
        <p:xfrm>
          <a:off x="202459" y="2725118"/>
          <a:ext cx="6543781" cy="1244044"/>
        </p:xfrm>
        <a:graphic>
          <a:graphicData uri="http://schemas.openxmlformats.org/drawingml/2006/table">
            <a:tbl>
              <a:tblPr firstRow="1" firstCol="1" bandRow="1"/>
              <a:tblGrid>
                <a:gridCol w="6543781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 inicial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311011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marL="0" lvl="0" indent="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None/>
                      </a:pP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7" name="Tabla 6">
            <a:extLst>
              <a:ext uri="{FF2B5EF4-FFF2-40B4-BE49-F238E27FC236}">
                <a16:creationId xmlns:a16="http://schemas.microsoft.com/office/drawing/2014/main" id="{96D4BA52-4C13-4765-A3F3-4097CC7AC856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415302330"/>
              </p:ext>
            </p:extLst>
          </p:nvPr>
        </p:nvGraphicFramePr>
        <p:xfrm>
          <a:off x="202459" y="4178250"/>
          <a:ext cx="6543780" cy="787500"/>
        </p:xfrm>
        <a:graphic>
          <a:graphicData uri="http://schemas.openxmlformats.org/drawingml/2006/table">
            <a:tbl>
              <a:tblPr firstRow="1" firstCol="1" bandRow="1"/>
              <a:tblGrid>
                <a:gridCol w="6543780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787500">
                <a:tc>
                  <a:txBody>
                    <a:bodyPr/>
                    <a:lstStyle>
                      <a:lvl1pPr marL="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1pPr>
                      <a:lvl2pPr marL="457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2pPr>
                      <a:lvl3pPr marL="914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3pPr>
                      <a:lvl4pPr marL="1371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4pPr>
                      <a:lvl5pPr marL="18288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5pPr>
                      <a:lvl6pPr marL="22860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6pPr>
                      <a:lvl7pPr marL="27432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7pPr>
                      <a:lvl8pPr marL="32004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8pPr>
                      <a:lvl9pPr marL="3657600" algn="l" defTabSz="914400" rtl="0" eaLnBrk="1" latinLnBrk="0" hangingPunct="1">
                        <a:defRPr sz="1800" kern="1200">
                          <a:solidFill>
                            <a:schemeClr val="tx1"/>
                          </a:solidFill>
                          <a:latin typeface="Calibri" panose="020F0502020204030204"/>
                        </a:defRPr>
                      </a:lvl9pPr>
                    </a:lstStyle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Desempeño del alumno:  Se le complica  identificar las letras de su nombre</a:t>
                      </a:r>
                    </a:p>
                  </a:txBody>
                  <a:tcPr marL="59205" marR="59205" marT="0" marB="0">
                    <a:lnL w="12700" cmpd="sng">
                      <a:solidFill>
                        <a:sysClr val="windowText" lastClr="000000"/>
                      </a:solidFill>
                    </a:lnL>
                    <a:lnR w="12700" cmpd="sng">
                      <a:solidFill>
                        <a:sysClr val="windowText" lastClr="000000"/>
                      </a:solidFill>
                    </a:lnR>
                    <a:lnT w="12700" cmpd="sng">
                      <a:solidFill>
                        <a:sysClr val="windowText" lastClr="000000"/>
                      </a:solidFill>
                    </a:lnT>
                    <a:lnB w="12700" cmpd="sng">
                      <a:solidFill>
                        <a:sysClr val="windowText" lastClr="000000"/>
                      </a:solidFill>
                    </a:lnB>
                    <a:lnTlToBr w="12700" cmpd="sng">
                      <a:noFill/>
                      <a:prstDash val="solid"/>
                    </a:lnTlToBr>
                    <a:lnBlToTr w="12700" cmpd="sng">
                      <a:noFill/>
                      <a:prstDash val="solid"/>
                    </a:lnBlToTr>
                    <a:noFill/>
                  </a:tcPr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8" name="CuadroTexto 7">
            <a:extLst>
              <a:ext uri="{FF2B5EF4-FFF2-40B4-BE49-F238E27FC236}">
                <a16:creationId xmlns:a16="http://schemas.microsoft.com/office/drawing/2014/main" id="{CC40C306-E0AA-446D-8681-C0FCCEC61BCB}"/>
              </a:ext>
            </a:extLst>
          </p:cNvPr>
          <p:cNvSpPr txBox="1"/>
          <p:nvPr/>
        </p:nvSpPr>
        <p:spPr>
          <a:xfrm>
            <a:off x="576064" y="1382501"/>
            <a:ext cx="3832268" cy="369332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r>
              <a:rPr lang="es-MX"/>
              <a:t>Nombre: Karely de Jesus Torres Toores </a:t>
            </a:r>
          </a:p>
        </p:txBody>
      </p:sp>
    </p:spTree>
    <p:extLst>
      <p:ext uri="{BB962C8B-B14F-4D97-AF65-F5344CB8AC3E}">
        <p14:creationId xmlns:p14="http://schemas.microsoft.com/office/powerpoint/2010/main" val="2563199050"/>
      </p:ext>
    </p:extLst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0381985-BF46-46E0-8C01-E5C6B58275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487" y="1011042"/>
          <a:ext cx="5915025" cy="15655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2665316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03447103"/>
              </p:ext>
            </p:extLst>
          </p:nvPr>
        </p:nvGraphicFramePr>
        <p:xfrm>
          <a:off x="471487" y="3825387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El alumno reconoce las letras de su nombre y lo escribe de manera ordenada.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1350357" y="68837"/>
            <a:ext cx="395031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E4F876D2-7DDE-438E-84CD-1DD098AC2E1D}"/>
              </a:ext>
            </a:extLst>
          </p:cNvPr>
          <p:cNvGraphicFramePr>
            <a:graphicFrameLocks/>
          </p:cNvGraphicFramePr>
          <p:nvPr/>
        </p:nvGraphicFramePr>
        <p:xfrm>
          <a:off x="479509" y="5206048"/>
          <a:ext cx="5915025" cy="15655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0674A13-E0CD-45D3-BC9C-D57FA751BD36}"/>
              </a:ext>
            </a:extLst>
          </p:cNvPr>
          <p:cNvGraphicFramePr>
            <a:graphicFrameLocks noGrp="1"/>
          </p:cNvGraphicFramePr>
          <p:nvPr/>
        </p:nvGraphicFramePr>
        <p:xfrm>
          <a:off x="503573" y="6836256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F7F4EE9-164A-4967-9CDC-3CFC50839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439381553"/>
              </p:ext>
            </p:extLst>
          </p:nvPr>
        </p:nvGraphicFramePr>
        <p:xfrm>
          <a:off x="503572" y="8068519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reconoce las letras de su  nombre, escribe e incluso identifica otras letras. 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86F16C3C-0516-4458-9E5C-CBADE7DA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738224" y="4432284"/>
            <a:ext cx="5479385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Hannah Yanil Contreras Castillo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4021076074"/>
      </p:ext>
    </p:extLst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Marcador de contenido 3">
            <a:extLst>
              <a:ext uri="{FF2B5EF4-FFF2-40B4-BE49-F238E27FC236}">
                <a16:creationId xmlns:a16="http://schemas.microsoft.com/office/drawing/2014/main" id="{F0381985-BF46-46E0-8C01-E5C6B58275F5}"/>
              </a:ext>
            </a:extLst>
          </p:cNvPr>
          <p:cNvGraphicFramePr>
            <a:graphicFrameLocks noGrp="1"/>
          </p:cNvGraphicFramePr>
          <p:nvPr>
            <p:ph idx="1"/>
          </p:nvPr>
        </p:nvGraphicFramePr>
        <p:xfrm>
          <a:off x="471487" y="1011042"/>
          <a:ext cx="5915025" cy="15655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2665316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786645"/>
              </p:ext>
            </p:extLst>
          </p:nvPr>
        </p:nvGraphicFramePr>
        <p:xfrm>
          <a:off x="471487" y="3825387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400">
                          <a:effectLst/>
                        </a:rPr>
                        <a:t>El alumno escribe las letras de su nombre con apoyo de un portador de textos.</a:t>
                      </a:r>
                      <a:endParaRPr lang="es-MX" sz="9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5395" y="68837"/>
            <a:ext cx="534024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Ignacio David Gonzalez Orozco 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8" name="Marcador de contenido 3">
            <a:extLst>
              <a:ext uri="{FF2B5EF4-FFF2-40B4-BE49-F238E27FC236}">
                <a16:creationId xmlns:a16="http://schemas.microsoft.com/office/drawing/2014/main" id="{E4F876D2-7DDE-438E-84CD-1DD098AC2E1D}"/>
              </a:ext>
            </a:extLst>
          </p:cNvPr>
          <p:cNvGraphicFramePr>
            <a:graphicFrameLocks/>
          </p:cNvGraphicFramePr>
          <p:nvPr/>
        </p:nvGraphicFramePr>
        <p:xfrm>
          <a:off x="479509" y="5206048"/>
          <a:ext cx="5915025" cy="1565530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 Lenguaje y comunicación.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Participación social.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</a:t>
                      </a:r>
                    </a:p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Uso de documentos que regulan la convivencia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Escribe su nombre con diversos propósitos e identifica el de algunos compañeros.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9" name="Tabla 8">
            <a:extLst>
              <a:ext uri="{FF2B5EF4-FFF2-40B4-BE49-F238E27FC236}">
                <a16:creationId xmlns:a16="http://schemas.microsoft.com/office/drawing/2014/main" id="{80674A13-E0CD-45D3-BC9C-D57FA751BD36}"/>
              </a:ext>
            </a:extLst>
          </p:cNvPr>
          <p:cNvGraphicFramePr>
            <a:graphicFrameLocks noGrp="1"/>
          </p:cNvGraphicFramePr>
          <p:nvPr/>
        </p:nvGraphicFramePr>
        <p:xfrm>
          <a:off x="503573" y="6836256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Identifica las letras de su nombre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Las coloca de manera ordenada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Escribe letras o garabatos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0" name="Tabla 9">
            <a:extLst>
              <a:ext uri="{FF2B5EF4-FFF2-40B4-BE49-F238E27FC236}">
                <a16:creationId xmlns:a16="http://schemas.microsoft.com/office/drawing/2014/main" id="{7F7F4EE9-164A-4967-9CDC-3CFC50839100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065405307"/>
              </p:ext>
            </p:extLst>
          </p:nvPr>
        </p:nvGraphicFramePr>
        <p:xfrm>
          <a:off x="503572" y="8068519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reconoce las letras de su nombre sin problemas, lo escribe y ordena de manera correcta. 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1" name="Rectangle 1">
            <a:extLst>
              <a:ext uri="{FF2B5EF4-FFF2-40B4-BE49-F238E27FC236}">
                <a16:creationId xmlns:a16="http://schemas.microsoft.com/office/drawing/2014/main" id="{86F16C3C-0516-4458-9E5C-CBADE7DA1670}"/>
              </a:ext>
            </a:extLst>
          </p:cNvPr>
          <p:cNvSpPr>
            <a:spLocks noChangeArrowheads="1"/>
          </p:cNvSpPr>
          <p:nvPr/>
        </p:nvSpPr>
        <p:spPr bwMode="auto">
          <a:xfrm>
            <a:off x="640890" y="4432284"/>
            <a:ext cx="5674054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Casandra Noemi Pineda Martinez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Fecha: 1 al 5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</p:spTree>
    <p:extLst>
      <p:ext uri="{BB962C8B-B14F-4D97-AF65-F5344CB8AC3E}">
        <p14:creationId xmlns:p14="http://schemas.microsoft.com/office/powerpoint/2010/main" val="734295869"/>
      </p:ext>
    </p:extLst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4" name="Imagen 3">
            <a:extLst>
              <a:ext uri="{FF2B5EF4-FFF2-40B4-BE49-F238E27FC236}">
                <a16:creationId xmlns:a16="http://schemas.microsoft.com/office/drawing/2014/main" id="{921BE75B-5B09-469F-A3FD-5430A5E9B057}"/>
              </a:ext>
            </a:extLst>
          </p:cNvPr>
          <p:cNvPicPr>
            <a:picLocks noChangeAspect="1"/>
          </p:cNvPicPr>
          <p:nvPr/>
        </p:nvPicPr>
        <p:blipFill rotWithShape="1">
          <a:blip r:embed="rId2"/>
          <a:srcRect t="9778" b="8666"/>
          <a:stretch/>
        </p:blipFill>
        <p:spPr>
          <a:xfrm>
            <a:off x="0" y="0"/>
            <a:ext cx="6821829" cy="9144000"/>
          </a:xfrm>
          <a:prstGeom prst="rect">
            <a:avLst/>
          </a:prstGeom>
        </p:spPr>
      </p:pic>
      <p:sp>
        <p:nvSpPr>
          <p:cNvPr id="5" name="CuadroTexto 4">
            <a:extLst>
              <a:ext uri="{FF2B5EF4-FFF2-40B4-BE49-F238E27FC236}">
                <a16:creationId xmlns:a16="http://schemas.microsoft.com/office/drawing/2014/main" id="{646BAF90-BA5D-411D-8388-8C5CFCCDFCE8}"/>
              </a:ext>
            </a:extLst>
          </p:cNvPr>
          <p:cNvSpPr txBox="1"/>
          <p:nvPr/>
        </p:nvSpPr>
        <p:spPr>
          <a:xfrm>
            <a:off x="680446" y="1727200"/>
            <a:ext cx="5934702" cy="5016758"/>
          </a:xfrm>
          <a:prstGeom prst="rect">
            <a:avLst/>
          </a:prstGeom>
          <a:noFill/>
        </p:spPr>
        <p:txBody>
          <a:bodyPr wrap="none" rtlCol="0">
            <a:spAutoFit/>
          </a:bodyPr>
          <a:lstStyle/>
          <a:p>
            <a:pPr algn="ctr"/>
            <a:r>
              <a:rPr lang="es-MX" sz="8000">
                <a:latin typeface="Candy Beans" panose="02000500000000000000" pitchFamily="2" charset="0"/>
              </a:rPr>
              <a:t>SEGUNDA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 SEMANA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DEL 08 AL 12 </a:t>
            </a:r>
          </a:p>
          <a:p>
            <a:pPr algn="ctr"/>
            <a:r>
              <a:rPr lang="es-MX" sz="8000">
                <a:latin typeface="Candy Beans" panose="02000500000000000000" pitchFamily="2" charset="0"/>
              </a:rPr>
              <a:t>DE MARZO</a:t>
            </a:r>
          </a:p>
        </p:txBody>
      </p:sp>
    </p:spTree>
    <p:extLst>
      <p:ext uri="{BB962C8B-B14F-4D97-AF65-F5344CB8AC3E}">
        <p14:creationId xmlns:p14="http://schemas.microsoft.com/office/powerpoint/2010/main" val="2951331504"/>
      </p:ext>
    </p:extLst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69018537"/>
              </p:ext>
            </p:extLst>
          </p:nvPr>
        </p:nvGraphicFramePr>
        <p:xfrm>
          <a:off x="471488" y="2824811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Menciona el proceso que realizo para hacer la siembra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Registra el procedimiento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Realiza preguntas acerca de sus duda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830972069"/>
              </p:ext>
            </p:extLst>
          </p:nvPr>
        </p:nvGraphicFramePr>
        <p:xfrm>
          <a:off x="471487" y="3952983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menciona el proceso que realizo para sembrar la planta, hace un registro del procedimiento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80054" y="68837"/>
            <a:ext cx="5490927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Ignacio David Gonzalez Orozco Fecha: 8 al 11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Marcador de contenido 3">
            <a:extLst>
              <a:ext uri="{FF2B5EF4-FFF2-40B4-BE49-F238E27FC236}">
                <a16:creationId xmlns:a16="http://schemas.microsoft.com/office/drawing/2014/main" id="{C6A7E2CC-3BC7-4FAB-8AD2-21A541E67B2F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3682527779"/>
              </p:ext>
            </p:extLst>
          </p:nvPr>
        </p:nvGraphicFramePr>
        <p:xfrm>
          <a:off x="479509" y="978939"/>
          <a:ext cx="5915025" cy="18264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Mundo natural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Exploración de la naturaleza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A940BEC5-DDF8-454D-A538-DEE97F513AF2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649647299"/>
              </p:ext>
            </p:extLst>
          </p:nvPr>
        </p:nvGraphicFramePr>
        <p:xfrm>
          <a:off x="463466" y="7339393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Menciona el proceso que realizo para hacer la siembra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Registra el procedimiento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Realiza preguntas acerca de sus duda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FC18E3E-6E26-4270-B992-45B8D75E2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1255324899"/>
              </p:ext>
            </p:extLst>
          </p:nvPr>
        </p:nvGraphicFramePr>
        <p:xfrm>
          <a:off x="463465" y="8467565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El alumno identifica el proceso y hace un registro a traves de dibujos, realiza preguntas sobre las dudas que tiene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9" name="Rectangle 1">
            <a:extLst>
              <a:ext uri="{FF2B5EF4-FFF2-40B4-BE49-F238E27FC236}">
                <a16:creationId xmlns:a16="http://schemas.microsoft.com/office/drawing/2014/main" id="{D66BEF4A-AD94-4BCC-B3D6-14C468B30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854611" y="4583419"/>
            <a:ext cx="4925772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Eduardo Campos Torres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Fecha: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al 11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Marcador de contenido 3">
            <a:extLst>
              <a:ext uri="{FF2B5EF4-FFF2-40B4-BE49-F238E27FC236}">
                <a16:creationId xmlns:a16="http://schemas.microsoft.com/office/drawing/2014/main" id="{2387C793-4058-481B-84F8-BEFE762148FE}"/>
              </a:ext>
            </a:extLst>
          </p:cNvPr>
          <p:cNvGraphicFramePr>
            <a:graphicFrameLocks/>
          </p:cNvGraphicFramePr>
          <p:nvPr>
            <p:extLst>
              <p:ext uri="{D42A27DB-BD31-4B8C-83A1-F6EECF244321}">
                <p14:modId xmlns:p14="http://schemas.microsoft.com/office/powerpoint/2010/main" val="1053374890"/>
              </p:ext>
            </p:extLst>
          </p:nvPr>
        </p:nvGraphicFramePr>
        <p:xfrm>
          <a:off x="471487" y="5493521"/>
          <a:ext cx="5915025" cy="18264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Mundo natural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Exploración de la naturaleza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187978281"/>
      </p:ext>
    </p:extLst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2824811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Menciona el proceso que realizo para hacer la siembra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Registra el procedimiento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Realiza preguntas acerca de sus duda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960513047"/>
              </p:ext>
            </p:extLst>
          </p:nvPr>
        </p:nvGraphicFramePr>
        <p:xfrm>
          <a:off x="471487" y="3952983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hace el registro del procedimiento que realizo para plantar la semilla, realiza preguntas sobre las dudas que tiene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596631" y="68837"/>
            <a:ext cx="5457776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Hannah Yanil Contreras Juarez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Fecha: 8 al 11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Marcador de contenido 3">
            <a:extLst>
              <a:ext uri="{FF2B5EF4-FFF2-40B4-BE49-F238E27FC236}">
                <a16:creationId xmlns:a16="http://schemas.microsoft.com/office/drawing/2014/main" id="{C6A7E2CC-3BC7-4FAB-8AD2-21A541E67B2F}"/>
              </a:ext>
            </a:extLst>
          </p:cNvPr>
          <p:cNvGraphicFramePr>
            <a:graphicFrameLocks/>
          </p:cNvGraphicFramePr>
          <p:nvPr/>
        </p:nvGraphicFramePr>
        <p:xfrm>
          <a:off x="479509" y="978939"/>
          <a:ext cx="5915025" cy="18264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Mundo natural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Exploración de la naturaleza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  <p:graphicFrame>
        <p:nvGraphicFramePr>
          <p:cNvPr id="17" name="Tabla 16">
            <a:extLst>
              <a:ext uri="{FF2B5EF4-FFF2-40B4-BE49-F238E27FC236}">
                <a16:creationId xmlns:a16="http://schemas.microsoft.com/office/drawing/2014/main" id="{A940BEC5-DDF8-454D-A538-DEE97F513AF2}"/>
              </a:ext>
            </a:extLst>
          </p:cNvPr>
          <p:cNvGraphicFramePr>
            <a:graphicFrameLocks noGrp="1"/>
          </p:cNvGraphicFramePr>
          <p:nvPr/>
        </p:nvGraphicFramePr>
        <p:xfrm>
          <a:off x="463466" y="7339393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Menciona el proceso que realizo para hacer la siembra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Registra el procedimiento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Realiza preguntas acerca de sus duda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18" name="Tabla 17">
            <a:extLst>
              <a:ext uri="{FF2B5EF4-FFF2-40B4-BE49-F238E27FC236}">
                <a16:creationId xmlns:a16="http://schemas.microsoft.com/office/drawing/2014/main" id="{DFC18E3E-6E26-4270-B992-45B8D75E2DEB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2393807118"/>
              </p:ext>
            </p:extLst>
          </p:nvPr>
        </p:nvGraphicFramePr>
        <p:xfrm>
          <a:off x="463465" y="8467565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muestra interes en la actividad, pero le falta comprender un poco mas lo que esta haciendo.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19" name="Rectangle 1">
            <a:extLst>
              <a:ext uri="{FF2B5EF4-FFF2-40B4-BE49-F238E27FC236}">
                <a16:creationId xmlns:a16="http://schemas.microsoft.com/office/drawing/2014/main" id="{D66BEF4A-AD94-4BCC-B3D6-14C468B30089}"/>
              </a:ext>
            </a:extLst>
          </p:cNvPr>
          <p:cNvSpPr>
            <a:spLocks noChangeArrowheads="1"/>
          </p:cNvSpPr>
          <p:nvPr/>
        </p:nvSpPr>
        <p:spPr bwMode="auto">
          <a:xfrm>
            <a:off x="651320" y="4583419"/>
            <a:ext cx="5332357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Mia Maday Castillo Martinez Fecha: </a:t>
            </a:r>
            <a:r>
              <a:rPr lang="es-MX" altLang="es-MX" sz="1600"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8 al 11</a:t>
            </a: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20" name="Marcador de contenido 3">
            <a:extLst>
              <a:ext uri="{FF2B5EF4-FFF2-40B4-BE49-F238E27FC236}">
                <a16:creationId xmlns:a16="http://schemas.microsoft.com/office/drawing/2014/main" id="{2387C793-4058-481B-84F8-BEFE762148FE}"/>
              </a:ext>
            </a:extLst>
          </p:cNvPr>
          <p:cNvGraphicFramePr>
            <a:graphicFrameLocks/>
          </p:cNvGraphicFramePr>
          <p:nvPr/>
        </p:nvGraphicFramePr>
        <p:xfrm>
          <a:off x="471487" y="5493521"/>
          <a:ext cx="5915025" cy="18264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Mundo natural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Exploración de la naturaleza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838205738"/>
      </p:ext>
    </p:extLst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5" name="Tabla 4">
            <a:extLst>
              <a:ext uri="{FF2B5EF4-FFF2-40B4-BE49-F238E27FC236}">
                <a16:creationId xmlns:a16="http://schemas.microsoft.com/office/drawing/2014/main" id="{D071C59F-D9DC-4870-9583-580D53B31D7D}"/>
              </a:ext>
            </a:extLst>
          </p:cNvPr>
          <p:cNvGraphicFramePr>
            <a:graphicFrameLocks noGrp="1"/>
          </p:cNvGraphicFramePr>
          <p:nvPr/>
        </p:nvGraphicFramePr>
        <p:xfrm>
          <a:off x="471488" y="2824811"/>
          <a:ext cx="5915025" cy="104368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2201233910"/>
                    </a:ext>
                  </a:extLst>
                </a:gridCol>
              </a:tblGrid>
              <a:tr h="16149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Indicadores: (se redactan en base al aprendizaje esperado)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4176518335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Menciona el proceso que realizo para hacer la siembra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2869105123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Registra el procedimiento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828388679"/>
                  </a:ext>
                </a:extLst>
              </a:tr>
              <a:tr h="161498">
                <a:tc>
                  <a:txBody>
                    <a:bodyPr/>
                    <a:lstStyle/>
                    <a:p>
                      <a:pPr marL="342900" lvl="0" indent="-342900" algn="just">
                        <a:lnSpc>
                          <a:spcPct val="107000"/>
                        </a:lnSpc>
                        <a:spcAft>
                          <a:spcPts val="0"/>
                        </a:spcAft>
                        <a:buFont typeface="Symbol" panose="05050102010706020507" pitchFamily="18" charset="2"/>
                        <a:buChar char=""/>
                      </a:pPr>
                      <a:r>
                        <a:rPr lang="es-MX" sz="1600">
                          <a:effectLst/>
                        </a:rPr>
                        <a:t> Realiza preguntas acerca de sus duda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1561004971"/>
                  </a:ext>
                </a:extLst>
              </a:tr>
            </a:tbl>
          </a:graphicData>
        </a:graphic>
      </p:graphicFrame>
      <p:graphicFrame>
        <p:nvGraphicFramePr>
          <p:cNvPr id="6" name="Tabla 5">
            <a:extLst>
              <a:ext uri="{FF2B5EF4-FFF2-40B4-BE49-F238E27FC236}">
                <a16:creationId xmlns:a16="http://schemas.microsoft.com/office/drawing/2014/main" id="{C9414894-E938-4639-8A32-AB174DABD077}"/>
              </a:ext>
            </a:extLst>
          </p:cNvPr>
          <p:cNvGraphicFramePr>
            <a:graphicFrameLocks noGrp="1"/>
          </p:cNvGraphicFramePr>
          <p:nvPr>
            <p:extLst>
              <p:ext uri="{D42A27DB-BD31-4B8C-83A1-F6EECF244321}">
                <p14:modId xmlns:p14="http://schemas.microsoft.com/office/powerpoint/2010/main" val="3428037464"/>
              </p:ext>
            </p:extLst>
          </p:nvPr>
        </p:nvGraphicFramePr>
        <p:xfrm>
          <a:off x="471487" y="3952983"/>
          <a:ext cx="5915025" cy="499468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5915025">
                  <a:extLst>
                    <a:ext uri="{9D8B030D-6E8A-4147-A177-3AD203B41FA5}">
                      <a16:colId xmlns:a16="http://schemas.microsoft.com/office/drawing/2014/main" val="4055900670"/>
                    </a:ext>
                  </a:extLst>
                </a:gridCol>
              </a:tblGrid>
              <a:tr h="499468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200">
                          <a:effectLst/>
                          <a:latin typeface="Calibri" panose="020F0502020204030204" pitchFamily="34" charset="0"/>
                          <a:ea typeface="Calibri" panose="020F0502020204030204" pitchFamily="34" charset="0"/>
                          <a:cs typeface="Times New Roman" panose="02020603050405020304" pitchFamily="18" charset="0"/>
                        </a:rPr>
                        <a:t>La alumna realiza la actividad con ayuda de la madre de familia, sin embargo no realiza un registro acerca de los que se esta haciendo. </a:t>
                      </a:r>
                    </a:p>
                  </a:txBody>
                  <a:tcPr marL="59205" marR="59205" marT="0" marB="0"/>
                </a:tc>
                <a:extLst>
                  <a:ext uri="{0D108BD9-81ED-4DB2-BD59-A6C34878D82A}">
                    <a16:rowId xmlns:a16="http://schemas.microsoft.com/office/drawing/2014/main" val="3622936225"/>
                  </a:ext>
                </a:extLst>
              </a:tr>
            </a:tbl>
          </a:graphicData>
        </a:graphic>
      </p:graphicFrame>
      <p:sp>
        <p:nvSpPr>
          <p:cNvPr id="7" name="Rectangle 1">
            <a:extLst>
              <a:ext uri="{FF2B5EF4-FFF2-40B4-BE49-F238E27FC236}">
                <a16:creationId xmlns:a16="http://schemas.microsoft.com/office/drawing/2014/main" id="{57A9A374-A9A5-4287-9267-3EEE1F0881B3}"/>
              </a:ext>
            </a:extLst>
          </p:cNvPr>
          <p:cNvSpPr>
            <a:spLocks noChangeArrowheads="1"/>
          </p:cNvSpPr>
          <p:nvPr/>
        </p:nvSpPr>
        <p:spPr bwMode="auto">
          <a:xfrm>
            <a:off x="660815" y="68837"/>
            <a:ext cx="5329408" cy="1046440"/>
          </a:xfrm>
          <a:prstGeom prst="rect">
            <a:avLst/>
          </a:prstGeom>
          <a:noFill/>
          <a:ln>
            <a:noFill/>
          </a:ln>
          <a:effectLst/>
          <a:extLst>
            <a:ext uri="{909E8E84-426E-40DD-AFC4-6F175D3DCCD1}">
              <a14:hiddenFill xmlns:a14="http://schemas.microsoft.com/office/drawing/2010/main">
                <a:solidFill>
                  <a:schemeClr val="accent1"/>
                </a:solidFill>
              </a14:hiddenFill>
            </a:ext>
            <a:ext uri="{91240B29-F687-4F45-9708-019B960494DF}">
              <a14:hiddenLine xmlns:a14="http://schemas.microsoft.com/office/drawing/2010/main" w="9525">
                <a:solidFill>
                  <a:schemeClr val="tx1"/>
                </a:solidFill>
                <a:miter lim="800000"/>
                <a:headEnd/>
                <a:tailEnd/>
              </a14:hiddenLine>
            </a:ext>
            <a:ext uri="{AF507438-7753-43E0-B8FC-AC1667EBCBE1}">
              <a14:hiddenEffects xmlns:a14="http://schemas.microsoft.com/office/drawing/2010/main">
                <a:effectLst>
                  <a:outerShdw dist="35921" dir="2700000" algn="ctr" rotWithShape="0">
                    <a:schemeClr val="bg2"/>
                  </a:outerShdw>
                </a:effectLst>
              </a14:hiddenEffects>
            </a:ext>
          </a:extLst>
        </p:spPr>
        <p:txBody>
          <a:bodyPr vert="horz" wrap="none" lIns="91440" tIns="45720" rIns="91440" bIns="45720" numCol="1" anchor="ctr" anchorCtr="0" compatLnSpc="1">
            <a:prstTxWarp prst="textNoShape">
              <a:avLst/>
            </a:prstTxWarp>
            <a:spAutoFit/>
          </a:bodyPr>
          <a:lstStyle>
            <a:lvl1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1pPr>
            <a:lvl2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2pPr>
            <a:lvl3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3pPr>
            <a:lvl4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4pPr>
            <a:lvl5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5pPr>
            <a:lvl6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6pPr>
            <a:lvl7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7pPr>
            <a:lvl8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8pPr>
            <a:lvl9pPr eaLnBrk="0" fontAlgn="base" hangingPunct="0">
              <a:spcBef>
                <a:spcPct val="0"/>
              </a:spcBef>
              <a:spcAft>
                <a:spcPct val="0"/>
              </a:spcAft>
              <a:defRPr>
                <a:solidFill>
                  <a:schemeClr val="tx1"/>
                </a:solidFill>
                <a:latin typeface="Arial" panose="020B0604020202020204" pitchFamily="34" charset="0"/>
              </a:defRPr>
            </a:lvl9pPr>
          </a:lstStyle>
          <a:p>
            <a:pPr marL="0" marR="0" lvl="0" indent="0" algn="ctr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28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EVALUACIÓN CONTINUA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r>
              <a:rPr kumimoji="0" lang="es-MX" altLang="es-MX" sz="1600" b="0" i="0" u="none" strike="noStrike" cap="none" normalizeH="0" baseline="0">
                <a:ln>
                  <a:noFill/>
                </a:ln>
                <a:solidFill>
                  <a:schemeClr val="tx1"/>
                </a:solidFill>
                <a:effectLst/>
                <a:latin typeface="Calibri" panose="020F0502020204030204" pitchFamily="34" charset="0"/>
                <a:ea typeface="Calibri" panose="020F0502020204030204" pitchFamily="34" charset="0"/>
                <a:cs typeface="Times New Roman" panose="02020603050405020304" pitchFamily="18" charset="0"/>
              </a:rPr>
              <a:t>Alumno: Karely de Jesus Torres Torres Fecha: 8 al 11 de Marzo</a:t>
            </a:r>
            <a:endParaRPr kumimoji="0" lang="es-MX" altLang="es-MX" sz="16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</a:endParaRPr>
          </a:p>
          <a:p>
            <a:pPr marL="0" marR="0" lvl="0" indent="0" algn="l" defTabSz="914400" rtl="0" eaLnBrk="0" fontAlgn="base" latinLnBrk="0" hangingPunct="0">
              <a:lnSpc>
                <a:spcPct val="100000"/>
              </a:lnSpc>
              <a:spcBef>
                <a:spcPct val="0"/>
              </a:spcBef>
              <a:spcAft>
                <a:spcPct val="0"/>
              </a:spcAft>
              <a:buClrTx/>
              <a:buSzTx/>
              <a:buFontTx/>
              <a:buNone/>
              <a:tabLst/>
            </a:pPr>
            <a:endParaRPr kumimoji="0" lang="es-MX" altLang="es-MX" sz="1800" b="0" i="0" u="none" strike="noStrike" cap="none" normalizeH="0" baseline="0">
              <a:ln>
                <a:noFill/>
              </a:ln>
              <a:solidFill>
                <a:schemeClr val="tx1"/>
              </a:solidFill>
              <a:effectLst/>
              <a:latin typeface="Arial" panose="020B0604020202020204" pitchFamily="34" charset="0"/>
            </a:endParaRPr>
          </a:p>
        </p:txBody>
      </p:sp>
      <p:graphicFrame>
        <p:nvGraphicFramePr>
          <p:cNvPr id="16" name="Marcador de contenido 3">
            <a:extLst>
              <a:ext uri="{FF2B5EF4-FFF2-40B4-BE49-F238E27FC236}">
                <a16:creationId xmlns:a16="http://schemas.microsoft.com/office/drawing/2014/main" id="{C6A7E2CC-3BC7-4FAB-8AD2-21A541E67B2F}"/>
              </a:ext>
            </a:extLst>
          </p:cNvPr>
          <p:cNvGraphicFramePr>
            <a:graphicFrameLocks/>
          </p:cNvGraphicFramePr>
          <p:nvPr/>
        </p:nvGraphicFramePr>
        <p:xfrm>
          <a:off x="479509" y="978939"/>
          <a:ext cx="5915025" cy="1826451"/>
        </p:xfrm>
        <a:graphic>
          <a:graphicData uri="http://schemas.openxmlformats.org/drawingml/2006/table">
            <a:tbl>
              <a:tblPr firstRow="1" firstCol="1" bandRow="1">
                <a:tableStyleId>{5940675A-B579-460E-94D1-54222C63F5DA}</a:tableStyleId>
              </a:tblPr>
              <a:tblGrid>
                <a:gridCol w="2763959">
                  <a:extLst>
                    <a:ext uri="{9D8B030D-6E8A-4147-A177-3AD203B41FA5}">
                      <a16:colId xmlns:a16="http://schemas.microsoft.com/office/drawing/2014/main" val="494362945"/>
                    </a:ext>
                  </a:extLst>
                </a:gridCol>
                <a:gridCol w="3151066">
                  <a:extLst>
                    <a:ext uri="{9D8B030D-6E8A-4147-A177-3AD203B41FA5}">
                      <a16:colId xmlns:a16="http://schemas.microsoft.com/office/drawing/2014/main" val="2711294516"/>
                    </a:ext>
                  </a:extLst>
                </a:gridCol>
              </a:tblGrid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Campo formativo/área de desarrollo:Exploración y compresión del mundo natural.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1057911539"/>
                  </a:ext>
                </a:extLst>
              </a:tr>
              <a:tr h="159722"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1: Mundo natural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Organizador curricular 2: Exploración de la naturaleza</a:t>
                      </a:r>
                    </a:p>
                  </a:txBody>
                  <a:tcPr marL="58554" marR="58554" marT="0" marB="0"/>
                </a:tc>
                <a:extLst>
                  <a:ext uri="{0D108BD9-81ED-4DB2-BD59-A6C34878D82A}">
                    <a16:rowId xmlns:a16="http://schemas.microsoft.com/office/drawing/2014/main" val="358570261"/>
                  </a:ext>
                </a:extLst>
              </a:tr>
              <a:tr h="159722">
                <a:tc gridSpan="2">
                  <a:txBody>
                    <a:bodyPr/>
                    <a:lstStyle/>
                    <a:p>
                      <a:pPr algn="just">
                        <a:lnSpc>
                          <a:spcPct val="107000"/>
                        </a:lnSpc>
                        <a:spcAft>
                          <a:spcPts val="0"/>
                        </a:spcAft>
                      </a:pPr>
                      <a:r>
                        <a:rPr lang="es-MX" sz="1600">
                          <a:effectLst/>
                        </a:rPr>
                        <a:t>Aprendizaje esperado: </a:t>
                      </a:r>
                      <a:r>
                        <a:rPr lang="es-MX" sz="1600"/>
                        <a:t>Obtiene, registra, representa y describe información para responder dudas y ampliar su conocimiento en relación con plantas, animales y otros elementos naturales. </a:t>
                      </a:r>
                      <a:endParaRPr lang="es-MX" sz="1600">
                        <a:effectLst/>
                        <a:latin typeface="Calibri" panose="020F0502020204030204" pitchFamily="34" charset="0"/>
                        <a:ea typeface="Calibri" panose="020F0502020204030204" pitchFamily="34" charset="0"/>
                        <a:cs typeface="Times New Roman" panose="02020603050405020304" pitchFamily="18" charset="0"/>
                      </a:endParaRPr>
                    </a:p>
                  </a:txBody>
                  <a:tcPr marL="58554" marR="58554" marT="0" marB="0"/>
                </a:tc>
                <a:tc hMerge="1">
                  <a:txBody>
                    <a:bodyPr/>
                    <a:lstStyle/>
                    <a:p>
                      <a:endParaRPr lang="es-MX"/>
                    </a:p>
                  </a:txBody>
                  <a:tcPr/>
                </a:tc>
                <a:extLst>
                  <a:ext uri="{0D108BD9-81ED-4DB2-BD59-A6C34878D82A}">
                    <a16:rowId xmlns:a16="http://schemas.microsoft.com/office/drawing/2014/main" val="4051231955"/>
                  </a:ext>
                </a:extLst>
              </a:tr>
            </a:tbl>
          </a:graphicData>
        </a:graphic>
      </p:graphicFrame>
    </p:spTree>
    <p:extLst>
      <p:ext uri="{BB962C8B-B14F-4D97-AF65-F5344CB8AC3E}">
        <p14:creationId xmlns:p14="http://schemas.microsoft.com/office/powerpoint/2010/main" val="294255129"/>
      </p:ext>
    </p:extLst>
  </p:cSld>
  <p:clrMapOvr>
    <a:masterClrMapping/>
  </p:clrMapOvr>
</p:sld>
</file>

<file path=ppt/theme/theme1.xml><?xml version="1.0" encoding="utf-8"?>
<a:theme xmlns:a="http://schemas.openxmlformats.org/drawingml/2006/main" name="Tema de Office">
  <a:themeElements>
    <a:clrScheme name="Tema de Office">
      <a:dk1>
        <a:sysClr val="windowText" lastClr="000000"/>
      </a:dk1>
      <a:lt1>
        <a:sysClr val="window" lastClr="FFFFFF"/>
      </a:lt1>
      <a:dk2>
        <a:srgbClr val="44546A"/>
      </a:dk2>
      <a:lt2>
        <a:srgbClr val="E7E6E6"/>
      </a:lt2>
      <a:accent1>
        <a:srgbClr val="4472C4"/>
      </a:accent1>
      <a:accent2>
        <a:srgbClr val="ED7D31"/>
      </a:accent2>
      <a:accent3>
        <a:srgbClr val="A5A5A5"/>
      </a:accent3>
      <a:accent4>
        <a:srgbClr val="FFC000"/>
      </a:accent4>
      <a:accent5>
        <a:srgbClr val="5B9BD5"/>
      </a:accent5>
      <a:accent6>
        <a:srgbClr val="70AD47"/>
      </a:accent6>
      <a:hlink>
        <a:srgbClr val="0563C1"/>
      </a:hlink>
      <a:folHlink>
        <a:srgbClr val="954F72"/>
      </a:folHlink>
    </a:clrScheme>
    <a:fontScheme name="Tema de Office">
      <a:majorFont>
        <a:latin typeface="Calibri Light"/>
        <a:ea typeface=""/>
        <a:cs typeface=""/>
        <a:font script="Jpan" typeface="游ゴシック Light"/>
        <a:font script="Hang" typeface="맑은 고딕"/>
        <a:font script="Hans" typeface="等线 Light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  <a:font script="Geor" typeface="Sylfaen"/>
      </a:majorFont>
      <a:minorFont>
        <a:latin typeface="Calibri"/>
        <a:ea typeface=""/>
        <a:cs typeface=""/>
        <a:font script="Jpan" typeface="游ゴシック"/>
        <a:font script="Hang" typeface="맑은 고딕"/>
        <a:font script="Hans" typeface="等线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  <a:font script="Geor" typeface="Sylfaen"/>
      </a:minorFont>
    </a:fontScheme>
    <a:fmtScheme name="Tema de Office">
      <a:fillStyleLst>
        <a:solidFill>
          <a:schemeClr val="phClr"/>
        </a:solidFill>
        <a:gradFill rotWithShape="1">
          <a:gsLst>
            <a:gs pos="0">
              <a:schemeClr val="phClr">
                <a:lumMod val="110000"/>
                <a:satMod val="105000"/>
                <a:tint val="67000"/>
              </a:schemeClr>
            </a:gs>
            <a:gs pos="50000">
              <a:schemeClr val="phClr">
                <a:lumMod val="105000"/>
                <a:satMod val="103000"/>
                <a:tint val="73000"/>
              </a:schemeClr>
            </a:gs>
            <a:gs pos="100000">
              <a:schemeClr val="phClr">
                <a:lumMod val="105000"/>
                <a:satMod val="109000"/>
                <a:tint val="81000"/>
              </a:schemeClr>
            </a:gs>
          </a:gsLst>
          <a:lin ang="5400000" scaled="0"/>
        </a:gradFill>
        <a:gradFill rotWithShape="1">
          <a:gsLst>
            <a:gs pos="0">
              <a:schemeClr val="phClr">
                <a:satMod val="103000"/>
                <a:lumMod val="102000"/>
                <a:tint val="94000"/>
              </a:schemeClr>
            </a:gs>
            <a:gs pos="50000">
              <a:schemeClr val="phClr">
                <a:satMod val="110000"/>
                <a:lumMod val="100000"/>
                <a:shade val="100000"/>
              </a:schemeClr>
            </a:gs>
            <a:gs pos="100000">
              <a:schemeClr val="phClr">
                <a:lumMod val="99000"/>
                <a:satMod val="120000"/>
                <a:shade val="78000"/>
              </a:schemeClr>
            </a:gs>
          </a:gsLst>
          <a:lin ang="5400000" scaled="0"/>
        </a:gradFill>
      </a:fillStyleLst>
      <a:lnStyleLst>
        <a:ln w="6350" cap="flat" cmpd="sng" algn="ctr">
          <a:solidFill>
            <a:schemeClr val="phClr"/>
          </a:solidFill>
          <a:prstDash val="solid"/>
          <a:miter lim="800000"/>
        </a:ln>
        <a:ln w="12700" cap="flat" cmpd="sng" algn="ctr">
          <a:solidFill>
            <a:schemeClr val="phClr"/>
          </a:solidFill>
          <a:prstDash val="solid"/>
          <a:miter lim="800000"/>
        </a:ln>
        <a:ln w="19050" cap="flat" cmpd="sng" algn="ctr">
          <a:solidFill>
            <a:schemeClr val="phClr"/>
          </a:solidFill>
          <a:prstDash val="solid"/>
          <a:miter lim="800000"/>
        </a:ln>
      </a:lnStyleLst>
      <a:effectStyleLst>
        <a:effectStyle>
          <a:effectLst/>
        </a:effectStyle>
        <a:effectStyle>
          <a:effectLst/>
        </a:effectStyle>
        <a:effectStyle>
          <a:effectLst>
            <a:outerShdw blurRad="57150" dist="19050" dir="5400000" algn="ctr" rotWithShape="0">
              <a:srgbClr val="000000">
                <a:alpha val="63000"/>
              </a:srgbClr>
            </a:outerShdw>
          </a:effectLst>
        </a:effectStyle>
      </a:effectStyleLst>
      <a:bgFillStyleLst>
        <a:solidFill>
          <a:schemeClr val="phClr"/>
        </a:solidFill>
        <a:solidFill>
          <a:schemeClr val="phClr">
            <a:tint val="95000"/>
            <a:satMod val="170000"/>
          </a:schemeClr>
        </a:solidFill>
        <a:gradFill rotWithShape="1">
          <a:gsLst>
            <a:gs pos="0">
              <a:schemeClr val="phClr">
                <a:tint val="93000"/>
                <a:satMod val="150000"/>
                <a:shade val="98000"/>
                <a:lumMod val="102000"/>
              </a:schemeClr>
            </a:gs>
            <a:gs pos="50000">
              <a:schemeClr val="phClr">
                <a:tint val="98000"/>
                <a:satMod val="130000"/>
                <a:shade val="90000"/>
                <a:lumMod val="103000"/>
              </a:schemeClr>
            </a:gs>
            <a:gs pos="100000">
              <a:schemeClr val="phClr">
                <a:shade val="63000"/>
                <a:satMod val="120000"/>
              </a:schemeClr>
            </a:gs>
          </a:gsLst>
          <a:lin ang="5400000" scaled="0"/>
        </a:gradFill>
      </a:bgFillStyleLst>
    </a:fmtScheme>
  </a:themeElements>
  <a:objectDefaults/>
  <a:extraClrSchemeLst/>
  <a:extLst>
    <a:ext uri="{05A4C25C-085E-4340-85A3-A5531E510DB2}">
      <thm15:themeFamily xmlns:thm15="http://schemas.microsoft.com/office/thememl/2012/main" name="Office Theme" id="{62F939B6-93AF-4DB8-9C6B-D6C7DFDC589F}" vid="{4A3C46E8-61CC-4603-A589-7422A47A8E4A}"/>
    </a:ext>
  </a:extLst>
</a:theme>
</file>

<file path=docProps/app.xml><?xml version="1.0" encoding="utf-8"?>
<Properties xmlns="http://schemas.openxmlformats.org/officeDocument/2006/extended-properties" xmlns:vt="http://schemas.openxmlformats.org/officeDocument/2006/docPropsVTypes">
  <Template>Office Theme</Template>
  <TotalTime>372</TotalTime>
  <Words>3507</Words>
  <Application>Microsoft Office PowerPoint</Application>
  <PresentationFormat>Carta (216 x 279 mm)</PresentationFormat>
  <Paragraphs>361</Paragraphs>
  <Slides>30</Slides>
  <Notes>0</Notes>
  <HiddenSlides>0</HiddenSlides>
  <MMClips>0</MMClips>
  <ScaleCrop>false</ScaleCrop>
  <HeadingPairs>
    <vt:vector size="6" baseType="variant">
      <vt:variant>
        <vt:lpstr>Fuentes usadas</vt:lpstr>
      </vt:variant>
      <vt:variant>
        <vt:i4>7</vt:i4>
      </vt:variant>
      <vt:variant>
        <vt:lpstr>Tema</vt:lpstr>
      </vt:variant>
      <vt:variant>
        <vt:i4>1</vt:i4>
      </vt:variant>
      <vt:variant>
        <vt:lpstr>Títulos de diapositiva</vt:lpstr>
      </vt:variant>
      <vt:variant>
        <vt:i4>30</vt:i4>
      </vt:variant>
    </vt:vector>
  </HeadingPairs>
  <TitlesOfParts>
    <vt:vector size="38" baseType="lpstr">
      <vt:lpstr>212 Queenie Sans</vt:lpstr>
      <vt:lpstr>ADELIA</vt:lpstr>
      <vt:lpstr>Arial</vt:lpstr>
      <vt:lpstr>Calibri</vt:lpstr>
      <vt:lpstr>Calibri Light</vt:lpstr>
      <vt:lpstr>Candy Beans</vt:lpstr>
      <vt:lpstr>Symbol</vt:lpstr>
      <vt:lpstr>Tema de Office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  <vt:lpstr>Presentación de PowerPoint</vt:lpstr>
    </vt:vector>
  </TitlesOfParts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Presentación de PowerPoint</dc:title>
  <dc:creator>Victoria Garcia</dc:creator>
  <cp:lastModifiedBy>Victoria Garcia</cp:lastModifiedBy>
  <cp:revision>12</cp:revision>
  <dcterms:created xsi:type="dcterms:W3CDTF">2021-03-06T04:45:56Z</dcterms:created>
  <dcterms:modified xsi:type="dcterms:W3CDTF">2021-06-05T04:17:24Z</dcterms:modified>
</cp:coreProperties>
</file>