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5" r:id="rId28"/>
    <p:sldId id="286" r:id="rId29"/>
    <p:sldId id="287" r:id="rId30"/>
    <p:sldId id="288" r:id="rId31"/>
    <p:sldId id="282" r:id="rId32"/>
    <p:sldId id="283" r:id="rId33"/>
    <p:sldId id="284" r:id="rId34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3EB1-2644-466B-B1A4-B3961F4DBCB6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67D71-671C-4FAB-9575-FE2ACCDD30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304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3EB1-2644-466B-B1A4-B3961F4DBCB6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67D71-671C-4FAB-9575-FE2ACCDD30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2170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3EB1-2644-466B-B1A4-B3961F4DBCB6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67D71-671C-4FAB-9575-FE2ACCDD30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679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3EB1-2644-466B-B1A4-B3961F4DBCB6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67D71-671C-4FAB-9575-FE2ACCDD30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503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3EB1-2644-466B-B1A4-B3961F4DBCB6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67D71-671C-4FAB-9575-FE2ACCDD30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915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3EB1-2644-466B-B1A4-B3961F4DBCB6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67D71-671C-4FAB-9575-FE2ACCDD30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964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3EB1-2644-466B-B1A4-B3961F4DBCB6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67D71-671C-4FAB-9575-FE2ACCDD30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056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3EB1-2644-466B-B1A4-B3961F4DBCB6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67D71-671C-4FAB-9575-FE2ACCDD30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3816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3EB1-2644-466B-B1A4-B3961F4DBCB6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67D71-671C-4FAB-9575-FE2ACCDD30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3867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3EB1-2644-466B-B1A4-B3961F4DBCB6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67D71-671C-4FAB-9575-FE2ACCDD30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845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3EB1-2644-466B-B1A4-B3961F4DBCB6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67D71-671C-4FAB-9575-FE2ACCDD30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09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63EB1-2644-466B-B1A4-B3961F4DBCB6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67D71-671C-4FAB-9575-FE2ACCDD30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0023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645101"/>
              </p:ext>
            </p:extLst>
          </p:nvPr>
        </p:nvGraphicFramePr>
        <p:xfrm>
          <a:off x="208589" y="1189686"/>
          <a:ext cx="6528641" cy="741680"/>
        </p:xfrm>
        <a:graphic>
          <a:graphicData uri="http://schemas.openxmlformats.org/drawingml/2006/table">
            <a:tbl>
              <a:tblPr/>
              <a:tblGrid>
                <a:gridCol w="216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CARLOS MILÁN ÁLVAREZ SAUCEDO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2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Y 3                                                                 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“B”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31 MAYO 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8213">
            <a:off x="-176464" y="547850"/>
            <a:ext cx="821864" cy="568345"/>
          </a:xfrm>
          <a:prstGeom prst="rect">
            <a:avLst/>
          </a:prstGeom>
        </p:spPr>
      </p:pic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402941"/>
              </p:ext>
            </p:extLst>
          </p:nvPr>
        </p:nvGraphicFramePr>
        <p:xfrm>
          <a:off x="446042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F</a:t>
                      </a: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Describe personajes y lugares que imagina al escuchar cuentos, fabulas, leyendas y otros relatos literarios. </a:t>
                      </a: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ángulo 32"/>
          <p:cNvSpPr/>
          <p:nvPr/>
        </p:nvSpPr>
        <p:spPr>
          <a:xfrm>
            <a:off x="446043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/>
          <p:nvPr/>
        </p:nvCxnSpPr>
        <p:spPr>
          <a:xfrm>
            <a:off x="446043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642472"/>
              </p:ext>
            </p:extLst>
          </p:nvPr>
        </p:nvGraphicFramePr>
        <p:xfrm>
          <a:off x="3555087" y="2176251"/>
          <a:ext cx="2909983" cy="4687982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u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Trabajar la expresión oral </a:t>
                      </a: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991">
                <a:tc>
                  <a:txBody>
                    <a:bodyPr/>
                    <a:lstStyle/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984600"/>
                  </a:ext>
                </a:extLst>
              </a:tr>
            </a:tbl>
          </a:graphicData>
        </a:graphic>
      </p:graphicFrame>
      <p:sp>
        <p:nvSpPr>
          <p:cNvPr id="36" name="Rectángulo 35"/>
          <p:cNvSpPr/>
          <p:nvPr/>
        </p:nvSpPr>
        <p:spPr>
          <a:xfrm>
            <a:off x="3555088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7" name="Conector recto 36"/>
          <p:cNvCxnSpPr/>
          <p:nvPr/>
        </p:nvCxnSpPr>
        <p:spPr>
          <a:xfrm>
            <a:off x="3555088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a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704849"/>
              </p:ext>
            </p:extLst>
          </p:nvPr>
        </p:nvGraphicFramePr>
        <p:xfrm>
          <a:off x="320731" y="4863182"/>
          <a:ext cx="6308394" cy="2260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02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a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371381"/>
              </p:ext>
            </p:extLst>
          </p:nvPr>
        </p:nvGraphicFramePr>
        <p:xfrm>
          <a:off x="293299" y="4830791"/>
          <a:ext cx="6400800" cy="2292124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124">
                <a:tc>
                  <a:txBody>
                    <a:bodyPr/>
                    <a:lstStyle/>
                    <a:p>
                      <a:r>
                        <a:rPr lang="es-MX" dirty="0" smtClean="0"/>
                        <a:t>                    </a:t>
                      </a:r>
                      <a:endParaRPr lang="es-MX" dirty="0"/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a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283837"/>
              </p:ext>
            </p:extLst>
          </p:nvPr>
        </p:nvGraphicFramePr>
        <p:xfrm>
          <a:off x="277601" y="4830404"/>
          <a:ext cx="757569" cy="2292506"/>
        </p:xfrm>
        <a:graphic>
          <a:graphicData uri="http://schemas.openxmlformats.org/drawingml/2006/table">
            <a:tbl>
              <a:tblPr/>
              <a:tblGrid>
                <a:gridCol w="75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50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ysDash"/>
                    </a:lnL>
                    <a:lnR w="19050" cmpd="sng">
                      <a:solidFill>
                        <a:schemeClr val="tx1"/>
                      </a:solidFill>
                      <a:prstDash val="sysDash"/>
                    </a:lnR>
                    <a:lnT w="19050" cmpd="sng">
                      <a:solidFill>
                        <a:schemeClr val="tx1"/>
                      </a:solidFill>
                      <a:prstDash val="sysDash"/>
                    </a:lnT>
                    <a:lnB w="1905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CuadroTexto 44"/>
          <p:cNvSpPr txBox="1"/>
          <p:nvPr/>
        </p:nvSpPr>
        <p:spPr>
          <a:xfrm>
            <a:off x="1035170" y="4899182"/>
            <a:ext cx="5593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Fomentar en el alumno la comunicación en casa a través de lectura de libro de su interés.  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cxnSp>
        <p:nvCxnSpPr>
          <p:cNvPr id="52" name="Conector recto 51"/>
          <p:cNvCxnSpPr/>
          <p:nvPr/>
        </p:nvCxnSpPr>
        <p:spPr>
          <a:xfrm flipV="1">
            <a:off x="0" y="8867955"/>
            <a:ext cx="6858000" cy="17253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n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57" y="6712025"/>
            <a:ext cx="1650988" cy="2419298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574" y="6710218"/>
            <a:ext cx="1763433" cy="2431475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79" y="6710218"/>
            <a:ext cx="1821002" cy="2434889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2663" y="8476271"/>
            <a:ext cx="674567" cy="391684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2268" r="82792" b="71337"/>
          <a:stretch/>
        </p:blipFill>
        <p:spPr>
          <a:xfrm>
            <a:off x="191586" y="1510985"/>
            <a:ext cx="1180100" cy="45060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9" b="82560"/>
          <a:stretch/>
        </p:blipFill>
        <p:spPr>
          <a:xfrm>
            <a:off x="157935" y="-68735"/>
            <a:ext cx="6671528" cy="1228931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02" r="80023" b="77720"/>
          <a:stretch/>
        </p:blipFill>
        <p:spPr>
          <a:xfrm>
            <a:off x="191586" y="823282"/>
            <a:ext cx="1370002" cy="71717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0" t="22268" r="50913" b="71271"/>
          <a:stretch/>
        </p:blipFill>
        <p:spPr>
          <a:xfrm>
            <a:off x="2379216" y="1547051"/>
            <a:ext cx="1093693" cy="455222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t="22231" r="20286" b="70898"/>
          <a:stretch/>
        </p:blipFill>
        <p:spPr>
          <a:xfrm>
            <a:off x="4538193" y="1524049"/>
            <a:ext cx="1057835" cy="484094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4" t="30242" r="8168" b="62378"/>
          <a:stretch/>
        </p:blipFill>
        <p:spPr>
          <a:xfrm>
            <a:off x="1074910" y="2133980"/>
            <a:ext cx="5325036" cy="519953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" t="68671" r="87774" b="1809"/>
          <a:stretch/>
        </p:blipFill>
        <p:spPr>
          <a:xfrm>
            <a:off x="363738" y="4732463"/>
            <a:ext cx="566106" cy="226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58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6728608" y="0"/>
            <a:ext cx="0" cy="91440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a 10"/>
          <p:cNvGraphicFramePr>
            <a:graphicFrameLocks noGrp="1"/>
          </p:cNvGraphicFramePr>
          <p:nvPr>
            <p:extLst/>
          </p:nvPr>
        </p:nvGraphicFramePr>
        <p:xfrm>
          <a:off x="64546" y="472087"/>
          <a:ext cx="3787304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/>
          </p:nvPr>
        </p:nvGraphicFramePr>
        <p:xfrm>
          <a:off x="310550" y="4269191"/>
          <a:ext cx="634904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0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" name="Tabla 23"/>
          <p:cNvGraphicFramePr>
            <a:graphicFrameLocks noGrp="1"/>
          </p:cNvGraphicFramePr>
          <p:nvPr>
            <p:extLst/>
          </p:nvPr>
        </p:nvGraphicFramePr>
        <p:xfrm>
          <a:off x="250175" y="6760284"/>
          <a:ext cx="63490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9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38556" y="1087942"/>
            <a:ext cx="2033804" cy="302140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0"/>
          <a:stretch/>
        </p:blipFill>
        <p:spPr>
          <a:xfrm rot="16200000">
            <a:off x="4324526" y="-442299"/>
            <a:ext cx="2010433" cy="2967479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15"/>
          <a:stretch/>
        </p:blipFill>
        <p:spPr>
          <a:xfrm>
            <a:off x="28147" y="72082"/>
            <a:ext cx="3853006" cy="752671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2" r="34131"/>
          <a:stretch/>
        </p:blipFill>
        <p:spPr>
          <a:xfrm>
            <a:off x="59607" y="848704"/>
            <a:ext cx="2537930" cy="3040282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04" r="24489"/>
          <a:stretch/>
        </p:blipFill>
        <p:spPr>
          <a:xfrm>
            <a:off x="346509" y="7055660"/>
            <a:ext cx="4852135" cy="1929664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62"/>
          <a:stretch/>
        </p:blipFill>
        <p:spPr>
          <a:xfrm>
            <a:off x="300802" y="3913833"/>
            <a:ext cx="6419644" cy="694026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10" r="27741"/>
          <a:stretch/>
        </p:blipFill>
        <p:spPr>
          <a:xfrm>
            <a:off x="453202" y="4645977"/>
            <a:ext cx="4638751" cy="1527447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92"/>
          <a:stretch/>
        </p:blipFill>
        <p:spPr>
          <a:xfrm>
            <a:off x="238171" y="6310096"/>
            <a:ext cx="6425741" cy="800309"/>
          </a:xfrm>
          <a:prstGeom prst="rect">
            <a:avLst/>
          </a:prstGeom>
        </p:spPr>
      </p:pic>
      <p:sp>
        <p:nvSpPr>
          <p:cNvPr id="2" name="Multiplicar 1"/>
          <p:cNvSpPr/>
          <p:nvPr/>
        </p:nvSpPr>
        <p:spPr>
          <a:xfrm>
            <a:off x="3034014" y="84903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Multiplicar 15"/>
          <p:cNvSpPr/>
          <p:nvPr/>
        </p:nvSpPr>
        <p:spPr>
          <a:xfrm>
            <a:off x="2561167" y="121206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Multiplicar 16"/>
          <p:cNvSpPr/>
          <p:nvPr/>
        </p:nvSpPr>
        <p:spPr>
          <a:xfrm>
            <a:off x="3032189" y="1567529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Multiplicar 17"/>
          <p:cNvSpPr/>
          <p:nvPr/>
        </p:nvSpPr>
        <p:spPr>
          <a:xfrm>
            <a:off x="3451040" y="196734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Multiplicar 18"/>
          <p:cNvSpPr/>
          <p:nvPr/>
        </p:nvSpPr>
        <p:spPr>
          <a:xfrm>
            <a:off x="2990041" y="232401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Multiplicar 19"/>
          <p:cNvSpPr/>
          <p:nvPr/>
        </p:nvSpPr>
        <p:spPr>
          <a:xfrm>
            <a:off x="2568667" y="270882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Multiplicar 22"/>
          <p:cNvSpPr/>
          <p:nvPr/>
        </p:nvSpPr>
        <p:spPr>
          <a:xfrm>
            <a:off x="2560505" y="303302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Multiplicar 24"/>
          <p:cNvSpPr/>
          <p:nvPr/>
        </p:nvSpPr>
        <p:spPr>
          <a:xfrm>
            <a:off x="2981879" y="343011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Multiplicar 25"/>
          <p:cNvSpPr/>
          <p:nvPr/>
        </p:nvSpPr>
        <p:spPr>
          <a:xfrm>
            <a:off x="5234605" y="4627420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Multiplicar 26"/>
          <p:cNvSpPr/>
          <p:nvPr/>
        </p:nvSpPr>
        <p:spPr>
          <a:xfrm>
            <a:off x="5770256" y="502474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8" name="Multiplicar 27"/>
          <p:cNvSpPr/>
          <p:nvPr/>
        </p:nvSpPr>
        <p:spPr>
          <a:xfrm>
            <a:off x="5750914" y="538010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Multiplicar 28"/>
          <p:cNvSpPr/>
          <p:nvPr/>
        </p:nvSpPr>
        <p:spPr>
          <a:xfrm>
            <a:off x="5754349" y="576479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Multiplicar 29"/>
          <p:cNvSpPr/>
          <p:nvPr/>
        </p:nvSpPr>
        <p:spPr>
          <a:xfrm>
            <a:off x="5328035" y="713778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Multiplicar 30"/>
          <p:cNvSpPr/>
          <p:nvPr/>
        </p:nvSpPr>
        <p:spPr>
          <a:xfrm>
            <a:off x="5347886" y="755530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2" name="Multiplicar 31"/>
          <p:cNvSpPr/>
          <p:nvPr/>
        </p:nvSpPr>
        <p:spPr>
          <a:xfrm>
            <a:off x="5347885" y="792973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Multiplicar 32"/>
          <p:cNvSpPr/>
          <p:nvPr/>
        </p:nvSpPr>
        <p:spPr>
          <a:xfrm>
            <a:off x="5355458" y="828400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Multiplicar 33"/>
          <p:cNvSpPr/>
          <p:nvPr/>
        </p:nvSpPr>
        <p:spPr>
          <a:xfrm>
            <a:off x="6231910" y="863429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282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134540"/>
              </p:ext>
            </p:extLst>
          </p:nvPr>
        </p:nvGraphicFramePr>
        <p:xfrm>
          <a:off x="208589" y="1189686"/>
          <a:ext cx="6528641" cy="741680"/>
        </p:xfrm>
        <a:graphic>
          <a:graphicData uri="http://schemas.openxmlformats.org/drawingml/2006/table">
            <a:tbl>
              <a:tblPr/>
              <a:tblGrid>
                <a:gridCol w="216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SAMANTHA RAMÍREZ MENDOZA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2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Y 3                                                                 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“B”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31 MAYO 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8213">
            <a:off x="-176464" y="547850"/>
            <a:ext cx="821864" cy="568345"/>
          </a:xfrm>
          <a:prstGeom prst="rect">
            <a:avLst/>
          </a:prstGeom>
        </p:spPr>
      </p:pic>
      <p:graphicFrame>
        <p:nvGraphicFramePr>
          <p:cNvPr id="18" name="Tabla 17"/>
          <p:cNvGraphicFramePr>
            <a:graphicFrameLocks noGrp="1"/>
          </p:cNvGraphicFramePr>
          <p:nvPr>
            <p:extLst/>
          </p:nvPr>
        </p:nvGraphicFramePr>
        <p:xfrm>
          <a:off x="446042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F</a:t>
                      </a: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r>
                        <a:rPr lang="es-ES" sz="1400" b="1" dirty="0" smtClean="0">
                          <a:latin typeface="Century Gothic" panose="020B0502020202020204" pitchFamily="34" charset="0"/>
                        </a:rPr>
                        <a:t>Identifica algunas relaciones de equivalencia entre monedas de $1, $2, $5 y $10 en situaciones reales o ficticias de compra y venta</a:t>
                      </a:r>
                      <a:endParaRPr lang="es-MX" sz="14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ángulo 32"/>
          <p:cNvSpPr/>
          <p:nvPr/>
        </p:nvSpPr>
        <p:spPr>
          <a:xfrm>
            <a:off x="446043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/>
          <p:nvPr/>
        </p:nvCxnSpPr>
        <p:spPr>
          <a:xfrm>
            <a:off x="446043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203584"/>
              </p:ext>
            </p:extLst>
          </p:nvPr>
        </p:nvGraphicFramePr>
        <p:xfrm>
          <a:off x="3555087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latin typeface="Century Gothic" panose="020B0502020202020204" pitchFamily="34" charset="0"/>
                        </a:rPr>
                        <a:t>Trabajar con relaciones</a:t>
                      </a:r>
                      <a:r>
                        <a:rPr lang="es-MX" sz="1600" b="1" baseline="0" dirty="0" smtClean="0">
                          <a:latin typeface="Century Gothic" panose="020B0502020202020204" pitchFamily="34" charset="0"/>
                        </a:rPr>
                        <a:t> de equivalencia a colecciones mayores de $20 </a:t>
                      </a:r>
                      <a:endParaRPr lang="es-MX" sz="16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ctángulo 35"/>
          <p:cNvSpPr/>
          <p:nvPr/>
        </p:nvSpPr>
        <p:spPr>
          <a:xfrm>
            <a:off x="3555088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7" name="Conector recto 36"/>
          <p:cNvCxnSpPr/>
          <p:nvPr/>
        </p:nvCxnSpPr>
        <p:spPr>
          <a:xfrm>
            <a:off x="3555088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a 39"/>
          <p:cNvGraphicFramePr>
            <a:graphicFrameLocks noGrp="1"/>
          </p:cNvGraphicFramePr>
          <p:nvPr>
            <p:extLst/>
          </p:nvPr>
        </p:nvGraphicFramePr>
        <p:xfrm>
          <a:off x="320731" y="4863182"/>
          <a:ext cx="6308394" cy="2260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02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a 40"/>
          <p:cNvGraphicFramePr>
            <a:graphicFrameLocks noGrp="1"/>
          </p:cNvGraphicFramePr>
          <p:nvPr>
            <p:extLst/>
          </p:nvPr>
        </p:nvGraphicFramePr>
        <p:xfrm>
          <a:off x="293299" y="4830791"/>
          <a:ext cx="6400800" cy="2292124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124">
                <a:tc>
                  <a:txBody>
                    <a:bodyPr/>
                    <a:lstStyle/>
                    <a:p>
                      <a:r>
                        <a:rPr lang="es-MX" dirty="0" smtClean="0"/>
                        <a:t>                    </a:t>
                      </a:r>
                      <a:endParaRPr lang="es-MX" dirty="0"/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a 42"/>
          <p:cNvGraphicFramePr>
            <a:graphicFrameLocks noGrp="1"/>
          </p:cNvGraphicFramePr>
          <p:nvPr>
            <p:extLst/>
          </p:nvPr>
        </p:nvGraphicFramePr>
        <p:xfrm>
          <a:off x="277601" y="4830404"/>
          <a:ext cx="757569" cy="2292506"/>
        </p:xfrm>
        <a:graphic>
          <a:graphicData uri="http://schemas.openxmlformats.org/drawingml/2006/table">
            <a:tbl>
              <a:tblPr/>
              <a:tblGrid>
                <a:gridCol w="75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50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ysDash"/>
                    </a:lnL>
                    <a:lnR w="19050" cmpd="sng">
                      <a:solidFill>
                        <a:schemeClr val="tx1"/>
                      </a:solidFill>
                      <a:prstDash val="sysDash"/>
                    </a:lnR>
                    <a:lnT w="19050" cmpd="sng">
                      <a:solidFill>
                        <a:schemeClr val="tx1"/>
                      </a:solidFill>
                      <a:prstDash val="sysDash"/>
                    </a:lnT>
                    <a:lnB w="1905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CuadroTexto 44"/>
          <p:cNvSpPr txBox="1"/>
          <p:nvPr/>
        </p:nvSpPr>
        <p:spPr>
          <a:xfrm>
            <a:off x="1035170" y="4899182"/>
            <a:ext cx="55939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Promover la identificación en cantidades mayores de $20 en situaciones reales o ficticias de compra y venta</a:t>
            </a:r>
            <a:r>
              <a:rPr lang="es-MX" dirty="0" smtClean="0"/>
              <a:t>.</a:t>
            </a:r>
            <a:endParaRPr lang="es-MX" dirty="0"/>
          </a:p>
        </p:txBody>
      </p:sp>
      <p:cxnSp>
        <p:nvCxnSpPr>
          <p:cNvPr id="52" name="Conector recto 51"/>
          <p:cNvCxnSpPr/>
          <p:nvPr/>
        </p:nvCxnSpPr>
        <p:spPr>
          <a:xfrm flipV="1">
            <a:off x="0" y="8867955"/>
            <a:ext cx="6858000" cy="17253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n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57" y="6712025"/>
            <a:ext cx="1650988" cy="2419298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574" y="6710218"/>
            <a:ext cx="1763433" cy="2431475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79" y="6710218"/>
            <a:ext cx="1821002" cy="2434889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2663" y="8476271"/>
            <a:ext cx="674567" cy="391684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2268" r="82792" b="71337"/>
          <a:stretch/>
        </p:blipFill>
        <p:spPr>
          <a:xfrm>
            <a:off x="191586" y="1510985"/>
            <a:ext cx="1180100" cy="45060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9" b="82560"/>
          <a:stretch/>
        </p:blipFill>
        <p:spPr>
          <a:xfrm>
            <a:off x="157935" y="-68735"/>
            <a:ext cx="6671528" cy="1228931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02" r="80023" b="77720"/>
          <a:stretch/>
        </p:blipFill>
        <p:spPr>
          <a:xfrm>
            <a:off x="191586" y="823282"/>
            <a:ext cx="1370002" cy="71717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0" t="22268" r="50913" b="71271"/>
          <a:stretch/>
        </p:blipFill>
        <p:spPr>
          <a:xfrm>
            <a:off x="2379216" y="1547051"/>
            <a:ext cx="1093693" cy="455222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t="22231" r="20286" b="70898"/>
          <a:stretch/>
        </p:blipFill>
        <p:spPr>
          <a:xfrm>
            <a:off x="4538193" y="1524049"/>
            <a:ext cx="1057835" cy="484094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4" t="30242" r="8168" b="62378"/>
          <a:stretch/>
        </p:blipFill>
        <p:spPr>
          <a:xfrm>
            <a:off x="1074910" y="2133980"/>
            <a:ext cx="5325036" cy="519953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" t="68671" r="87774" b="1809"/>
          <a:stretch/>
        </p:blipFill>
        <p:spPr>
          <a:xfrm>
            <a:off x="363738" y="4732463"/>
            <a:ext cx="566106" cy="226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4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6728608" y="0"/>
            <a:ext cx="0" cy="91440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a 10"/>
          <p:cNvGraphicFramePr>
            <a:graphicFrameLocks noGrp="1"/>
          </p:cNvGraphicFramePr>
          <p:nvPr>
            <p:extLst/>
          </p:nvPr>
        </p:nvGraphicFramePr>
        <p:xfrm>
          <a:off x="64546" y="472087"/>
          <a:ext cx="3787304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/>
          </p:nvPr>
        </p:nvGraphicFramePr>
        <p:xfrm>
          <a:off x="310550" y="4269191"/>
          <a:ext cx="634904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0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" name="Tabla 23"/>
          <p:cNvGraphicFramePr>
            <a:graphicFrameLocks noGrp="1"/>
          </p:cNvGraphicFramePr>
          <p:nvPr>
            <p:extLst/>
          </p:nvPr>
        </p:nvGraphicFramePr>
        <p:xfrm>
          <a:off x="250175" y="6760284"/>
          <a:ext cx="63490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9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38556" y="1087942"/>
            <a:ext cx="2033804" cy="302140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0"/>
          <a:stretch/>
        </p:blipFill>
        <p:spPr>
          <a:xfrm rot="16200000">
            <a:off x="4324526" y="-442299"/>
            <a:ext cx="2010433" cy="2967479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15"/>
          <a:stretch/>
        </p:blipFill>
        <p:spPr>
          <a:xfrm>
            <a:off x="28147" y="72082"/>
            <a:ext cx="3853006" cy="752671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2" r="34131"/>
          <a:stretch/>
        </p:blipFill>
        <p:spPr>
          <a:xfrm>
            <a:off x="59607" y="848704"/>
            <a:ext cx="2537930" cy="3040282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04" r="24489"/>
          <a:stretch/>
        </p:blipFill>
        <p:spPr>
          <a:xfrm>
            <a:off x="346509" y="7055660"/>
            <a:ext cx="4852135" cy="1929664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62"/>
          <a:stretch/>
        </p:blipFill>
        <p:spPr>
          <a:xfrm>
            <a:off x="300802" y="3913833"/>
            <a:ext cx="6419644" cy="694026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10" r="27741"/>
          <a:stretch/>
        </p:blipFill>
        <p:spPr>
          <a:xfrm>
            <a:off x="453202" y="4645977"/>
            <a:ext cx="4638751" cy="1527447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92"/>
          <a:stretch/>
        </p:blipFill>
        <p:spPr>
          <a:xfrm>
            <a:off x="238171" y="6310096"/>
            <a:ext cx="6425741" cy="800309"/>
          </a:xfrm>
          <a:prstGeom prst="rect">
            <a:avLst/>
          </a:prstGeom>
        </p:spPr>
      </p:pic>
      <p:sp>
        <p:nvSpPr>
          <p:cNvPr id="2" name="Multiplicar 1"/>
          <p:cNvSpPr/>
          <p:nvPr/>
        </p:nvSpPr>
        <p:spPr>
          <a:xfrm>
            <a:off x="2560504" y="84870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Multiplicar 15"/>
          <p:cNvSpPr/>
          <p:nvPr/>
        </p:nvSpPr>
        <p:spPr>
          <a:xfrm>
            <a:off x="2561167" y="121206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Multiplicar 16"/>
          <p:cNvSpPr/>
          <p:nvPr/>
        </p:nvSpPr>
        <p:spPr>
          <a:xfrm>
            <a:off x="2579021" y="158566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Multiplicar 17"/>
          <p:cNvSpPr/>
          <p:nvPr/>
        </p:nvSpPr>
        <p:spPr>
          <a:xfrm>
            <a:off x="3451040" y="196734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Multiplicar 18"/>
          <p:cNvSpPr/>
          <p:nvPr/>
        </p:nvSpPr>
        <p:spPr>
          <a:xfrm>
            <a:off x="2585444" y="2309680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Multiplicar 19"/>
          <p:cNvSpPr/>
          <p:nvPr/>
        </p:nvSpPr>
        <p:spPr>
          <a:xfrm>
            <a:off x="2568667" y="270882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Multiplicar 22"/>
          <p:cNvSpPr/>
          <p:nvPr/>
        </p:nvSpPr>
        <p:spPr>
          <a:xfrm>
            <a:off x="2560505" y="303302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Multiplicar 24"/>
          <p:cNvSpPr/>
          <p:nvPr/>
        </p:nvSpPr>
        <p:spPr>
          <a:xfrm>
            <a:off x="2539796" y="344865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Multiplicar 25"/>
          <p:cNvSpPr/>
          <p:nvPr/>
        </p:nvSpPr>
        <p:spPr>
          <a:xfrm>
            <a:off x="5234605" y="4627420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Multiplicar 26"/>
          <p:cNvSpPr/>
          <p:nvPr/>
        </p:nvSpPr>
        <p:spPr>
          <a:xfrm>
            <a:off x="5226418" y="502474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8" name="Multiplicar 27"/>
          <p:cNvSpPr/>
          <p:nvPr/>
        </p:nvSpPr>
        <p:spPr>
          <a:xfrm>
            <a:off x="5256032" y="538010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Multiplicar 28"/>
          <p:cNvSpPr/>
          <p:nvPr/>
        </p:nvSpPr>
        <p:spPr>
          <a:xfrm>
            <a:off x="5226418" y="576174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Multiplicar 29"/>
          <p:cNvSpPr/>
          <p:nvPr/>
        </p:nvSpPr>
        <p:spPr>
          <a:xfrm>
            <a:off x="5328035" y="713778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Multiplicar 30"/>
          <p:cNvSpPr/>
          <p:nvPr/>
        </p:nvSpPr>
        <p:spPr>
          <a:xfrm>
            <a:off x="5347886" y="755530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2" name="Multiplicar 31"/>
          <p:cNvSpPr/>
          <p:nvPr/>
        </p:nvSpPr>
        <p:spPr>
          <a:xfrm>
            <a:off x="5347885" y="792973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Multiplicar 32"/>
          <p:cNvSpPr/>
          <p:nvPr/>
        </p:nvSpPr>
        <p:spPr>
          <a:xfrm>
            <a:off x="5355458" y="828400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Multiplicar 33"/>
          <p:cNvSpPr/>
          <p:nvPr/>
        </p:nvSpPr>
        <p:spPr>
          <a:xfrm>
            <a:off x="6231910" y="863429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9294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224609"/>
              </p:ext>
            </p:extLst>
          </p:nvPr>
        </p:nvGraphicFramePr>
        <p:xfrm>
          <a:off x="208589" y="1189686"/>
          <a:ext cx="6528641" cy="741680"/>
        </p:xfrm>
        <a:graphic>
          <a:graphicData uri="http://schemas.openxmlformats.org/drawingml/2006/table">
            <a:tbl>
              <a:tblPr/>
              <a:tblGrid>
                <a:gridCol w="216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MAYDELIN GABRIELA SÁNCHEZ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DE LA CRUZ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2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Y 3                                                                 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“B”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31 MAYO 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8213">
            <a:off x="-176464" y="547850"/>
            <a:ext cx="821864" cy="568345"/>
          </a:xfrm>
          <a:prstGeom prst="rect">
            <a:avLst/>
          </a:prstGeom>
        </p:spPr>
      </p:pic>
      <p:graphicFrame>
        <p:nvGraphicFramePr>
          <p:cNvPr id="18" name="Tabla 17"/>
          <p:cNvGraphicFramePr>
            <a:graphicFrameLocks noGrp="1"/>
          </p:cNvGraphicFramePr>
          <p:nvPr>
            <p:extLst/>
          </p:nvPr>
        </p:nvGraphicFramePr>
        <p:xfrm>
          <a:off x="446042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F</a:t>
                      </a: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r>
                        <a:rPr lang="es-ES" sz="1400" b="1" dirty="0" smtClean="0">
                          <a:latin typeface="Century Gothic" panose="020B0502020202020204" pitchFamily="34" charset="0"/>
                        </a:rPr>
                        <a:t>Comenta noticias que se difunden en periódicos, radio, televisión y otros medios.</a:t>
                      </a:r>
                      <a:endParaRPr lang="es-MX" sz="14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ángulo 32"/>
          <p:cNvSpPr/>
          <p:nvPr/>
        </p:nvSpPr>
        <p:spPr>
          <a:xfrm>
            <a:off x="446043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/>
          <p:nvPr/>
        </p:nvCxnSpPr>
        <p:spPr>
          <a:xfrm>
            <a:off x="446043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502230"/>
              </p:ext>
            </p:extLst>
          </p:nvPr>
        </p:nvGraphicFramePr>
        <p:xfrm>
          <a:off x="3555087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 smtClean="0">
                          <a:latin typeface="Century Gothic" panose="020B0502020202020204" pitchFamily="34" charset="0"/>
                        </a:rPr>
                        <a:t>Trabajar la expresión oral y seguridad al hablar.</a:t>
                      </a:r>
                      <a:endParaRPr lang="es-MX" sz="12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ctángulo 35"/>
          <p:cNvSpPr/>
          <p:nvPr/>
        </p:nvSpPr>
        <p:spPr>
          <a:xfrm>
            <a:off x="3555088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7" name="Conector recto 36"/>
          <p:cNvCxnSpPr/>
          <p:nvPr/>
        </p:nvCxnSpPr>
        <p:spPr>
          <a:xfrm>
            <a:off x="3555088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a 39"/>
          <p:cNvGraphicFramePr>
            <a:graphicFrameLocks noGrp="1"/>
          </p:cNvGraphicFramePr>
          <p:nvPr>
            <p:extLst/>
          </p:nvPr>
        </p:nvGraphicFramePr>
        <p:xfrm>
          <a:off x="320731" y="4863182"/>
          <a:ext cx="6308394" cy="2260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02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a 40"/>
          <p:cNvGraphicFramePr>
            <a:graphicFrameLocks noGrp="1"/>
          </p:cNvGraphicFramePr>
          <p:nvPr>
            <p:extLst/>
          </p:nvPr>
        </p:nvGraphicFramePr>
        <p:xfrm>
          <a:off x="293299" y="4830791"/>
          <a:ext cx="6400800" cy="2292124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124">
                <a:tc>
                  <a:txBody>
                    <a:bodyPr/>
                    <a:lstStyle/>
                    <a:p>
                      <a:r>
                        <a:rPr lang="es-MX" dirty="0" smtClean="0"/>
                        <a:t>                    </a:t>
                      </a:r>
                      <a:endParaRPr lang="es-MX" dirty="0"/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a 42"/>
          <p:cNvGraphicFramePr>
            <a:graphicFrameLocks noGrp="1"/>
          </p:cNvGraphicFramePr>
          <p:nvPr>
            <p:extLst/>
          </p:nvPr>
        </p:nvGraphicFramePr>
        <p:xfrm>
          <a:off x="277601" y="4830404"/>
          <a:ext cx="757569" cy="2292506"/>
        </p:xfrm>
        <a:graphic>
          <a:graphicData uri="http://schemas.openxmlformats.org/drawingml/2006/table">
            <a:tbl>
              <a:tblPr/>
              <a:tblGrid>
                <a:gridCol w="75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50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ysDash"/>
                    </a:lnL>
                    <a:lnR w="19050" cmpd="sng">
                      <a:solidFill>
                        <a:schemeClr val="tx1"/>
                      </a:solidFill>
                      <a:prstDash val="sysDash"/>
                    </a:lnR>
                    <a:lnT w="19050" cmpd="sng">
                      <a:solidFill>
                        <a:schemeClr val="tx1"/>
                      </a:solidFill>
                      <a:prstDash val="sysDash"/>
                    </a:lnT>
                    <a:lnB w="1905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CuadroTexto 44"/>
          <p:cNvSpPr txBox="1"/>
          <p:nvPr/>
        </p:nvSpPr>
        <p:spPr>
          <a:xfrm>
            <a:off x="1035170" y="4899182"/>
            <a:ext cx="55939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Fomentar la lecto- escritura con el apoyo de libros, revistas, cuentos etc..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cxnSp>
        <p:nvCxnSpPr>
          <p:cNvPr id="52" name="Conector recto 51"/>
          <p:cNvCxnSpPr/>
          <p:nvPr/>
        </p:nvCxnSpPr>
        <p:spPr>
          <a:xfrm flipV="1">
            <a:off x="0" y="8867955"/>
            <a:ext cx="6858000" cy="17253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n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57" y="6712025"/>
            <a:ext cx="1650988" cy="2419298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574" y="6710218"/>
            <a:ext cx="1763433" cy="2431475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79" y="6710218"/>
            <a:ext cx="1821002" cy="2434889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2663" y="8476271"/>
            <a:ext cx="674567" cy="391684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2268" r="82792" b="71337"/>
          <a:stretch/>
        </p:blipFill>
        <p:spPr>
          <a:xfrm>
            <a:off x="191586" y="1510985"/>
            <a:ext cx="1180100" cy="45060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9" b="82560"/>
          <a:stretch/>
        </p:blipFill>
        <p:spPr>
          <a:xfrm>
            <a:off x="157935" y="-68735"/>
            <a:ext cx="6671528" cy="1228931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02" r="80023" b="77720"/>
          <a:stretch/>
        </p:blipFill>
        <p:spPr>
          <a:xfrm>
            <a:off x="191586" y="823282"/>
            <a:ext cx="1370002" cy="71717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0" t="22268" r="50913" b="71271"/>
          <a:stretch/>
        </p:blipFill>
        <p:spPr>
          <a:xfrm>
            <a:off x="2379216" y="1547051"/>
            <a:ext cx="1093693" cy="455222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t="22231" r="20286" b="70898"/>
          <a:stretch/>
        </p:blipFill>
        <p:spPr>
          <a:xfrm>
            <a:off x="4538193" y="1524049"/>
            <a:ext cx="1057835" cy="484094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4" t="30242" r="8168" b="62378"/>
          <a:stretch/>
        </p:blipFill>
        <p:spPr>
          <a:xfrm>
            <a:off x="1074910" y="2133980"/>
            <a:ext cx="5325036" cy="519953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" t="68671" r="87774" b="1809"/>
          <a:stretch/>
        </p:blipFill>
        <p:spPr>
          <a:xfrm>
            <a:off x="363738" y="4732463"/>
            <a:ext cx="566106" cy="226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82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6728608" y="0"/>
            <a:ext cx="0" cy="91440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a 10"/>
          <p:cNvGraphicFramePr>
            <a:graphicFrameLocks noGrp="1"/>
          </p:cNvGraphicFramePr>
          <p:nvPr>
            <p:extLst/>
          </p:nvPr>
        </p:nvGraphicFramePr>
        <p:xfrm>
          <a:off x="64546" y="472087"/>
          <a:ext cx="3787304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/>
          </p:nvPr>
        </p:nvGraphicFramePr>
        <p:xfrm>
          <a:off x="310550" y="4269191"/>
          <a:ext cx="634904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0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" name="Tabla 23"/>
          <p:cNvGraphicFramePr>
            <a:graphicFrameLocks noGrp="1"/>
          </p:cNvGraphicFramePr>
          <p:nvPr>
            <p:extLst/>
          </p:nvPr>
        </p:nvGraphicFramePr>
        <p:xfrm>
          <a:off x="250175" y="6760284"/>
          <a:ext cx="63490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9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38556" y="1087942"/>
            <a:ext cx="2033804" cy="302140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0"/>
          <a:stretch/>
        </p:blipFill>
        <p:spPr>
          <a:xfrm rot="16200000">
            <a:off x="4324526" y="-442299"/>
            <a:ext cx="2010433" cy="2967479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15"/>
          <a:stretch/>
        </p:blipFill>
        <p:spPr>
          <a:xfrm>
            <a:off x="28147" y="72082"/>
            <a:ext cx="3853006" cy="752671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2" r="34131"/>
          <a:stretch/>
        </p:blipFill>
        <p:spPr>
          <a:xfrm>
            <a:off x="59607" y="848704"/>
            <a:ext cx="2537930" cy="3040282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04" r="24489"/>
          <a:stretch/>
        </p:blipFill>
        <p:spPr>
          <a:xfrm>
            <a:off x="346509" y="7055660"/>
            <a:ext cx="4852135" cy="1929664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62"/>
          <a:stretch/>
        </p:blipFill>
        <p:spPr>
          <a:xfrm>
            <a:off x="300802" y="3913833"/>
            <a:ext cx="6419644" cy="694026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10" r="27741"/>
          <a:stretch/>
        </p:blipFill>
        <p:spPr>
          <a:xfrm>
            <a:off x="453202" y="4645977"/>
            <a:ext cx="4638751" cy="1527447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92"/>
          <a:stretch/>
        </p:blipFill>
        <p:spPr>
          <a:xfrm>
            <a:off x="238171" y="6310096"/>
            <a:ext cx="6425741" cy="800309"/>
          </a:xfrm>
          <a:prstGeom prst="rect">
            <a:avLst/>
          </a:prstGeom>
        </p:spPr>
      </p:pic>
      <p:sp>
        <p:nvSpPr>
          <p:cNvPr id="2" name="Multiplicar 1"/>
          <p:cNvSpPr/>
          <p:nvPr/>
        </p:nvSpPr>
        <p:spPr>
          <a:xfrm>
            <a:off x="2560504" y="84870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Multiplicar 15"/>
          <p:cNvSpPr/>
          <p:nvPr/>
        </p:nvSpPr>
        <p:spPr>
          <a:xfrm>
            <a:off x="2561167" y="121206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Multiplicar 16"/>
          <p:cNvSpPr/>
          <p:nvPr/>
        </p:nvSpPr>
        <p:spPr>
          <a:xfrm>
            <a:off x="2579021" y="158566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Multiplicar 17"/>
          <p:cNvSpPr/>
          <p:nvPr/>
        </p:nvSpPr>
        <p:spPr>
          <a:xfrm>
            <a:off x="3451040" y="196734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Multiplicar 18"/>
          <p:cNvSpPr/>
          <p:nvPr/>
        </p:nvSpPr>
        <p:spPr>
          <a:xfrm>
            <a:off x="2585444" y="2309680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Multiplicar 19"/>
          <p:cNvSpPr/>
          <p:nvPr/>
        </p:nvSpPr>
        <p:spPr>
          <a:xfrm>
            <a:off x="2568667" y="270882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Multiplicar 22"/>
          <p:cNvSpPr/>
          <p:nvPr/>
        </p:nvSpPr>
        <p:spPr>
          <a:xfrm>
            <a:off x="2560505" y="303302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Multiplicar 24"/>
          <p:cNvSpPr/>
          <p:nvPr/>
        </p:nvSpPr>
        <p:spPr>
          <a:xfrm>
            <a:off x="2539796" y="344865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Multiplicar 25"/>
          <p:cNvSpPr/>
          <p:nvPr/>
        </p:nvSpPr>
        <p:spPr>
          <a:xfrm>
            <a:off x="5234605" y="4627420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Multiplicar 26"/>
          <p:cNvSpPr/>
          <p:nvPr/>
        </p:nvSpPr>
        <p:spPr>
          <a:xfrm>
            <a:off x="5226418" y="502474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8" name="Multiplicar 27"/>
          <p:cNvSpPr/>
          <p:nvPr/>
        </p:nvSpPr>
        <p:spPr>
          <a:xfrm>
            <a:off x="5256032" y="538010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Multiplicar 28"/>
          <p:cNvSpPr/>
          <p:nvPr/>
        </p:nvSpPr>
        <p:spPr>
          <a:xfrm>
            <a:off x="5226418" y="576174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Multiplicar 29"/>
          <p:cNvSpPr/>
          <p:nvPr/>
        </p:nvSpPr>
        <p:spPr>
          <a:xfrm>
            <a:off x="5328035" y="713778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Multiplicar 30"/>
          <p:cNvSpPr/>
          <p:nvPr/>
        </p:nvSpPr>
        <p:spPr>
          <a:xfrm>
            <a:off x="5347886" y="755530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2" name="Multiplicar 31"/>
          <p:cNvSpPr/>
          <p:nvPr/>
        </p:nvSpPr>
        <p:spPr>
          <a:xfrm>
            <a:off x="5347885" y="792973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Multiplicar 32"/>
          <p:cNvSpPr/>
          <p:nvPr/>
        </p:nvSpPr>
        <p:spPr>
          <a:xfrm>
            <a:off x="5355458" y="828400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Multiplicar 33"/>
          <p:cNvSpPr/>
          <p:nvPr/>
        </p:nvSpPr>
        <p:spPr>
          <a:xfrm>
            <a:off x="6231910" y="863429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9860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95852"/>
              </p:ext>
            </p:extLst>
          </p:nvPr>
        </p:nvGraphicFramePr>
        <p:xfrm>
          <a:off x="208589" y="1189686"/>
          <a:ext cx="6528641" cy="741680"/>
        </p:xfrm>
        <a:graphic>
          <a:graphicData uri="http://schemas.openxmlformats.org/drawingml/2006/table">
            <a:tbl>
              <a:tblPr/>
              <a:tblGrid>
                <a:gridCol w="216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JUAN GAEL SÁNCHEZ HERNÁNDEZ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2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Y 3                                                                 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“B”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31 MAYO 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8213">
            <a:off x="-176464" y="547850"/>
            <a:ext cx="821864" cy="568345"/>
          </a:xfrm>
          <a:prstGeom prst="rect">
            <a:avLst/>
          </a:prstGeom>
        </p:spPr>
      </p:pic>
      <p:graphicFrame>
        <p:nvGraphicFramePr>
          <p:cNvPr id="18" name="Tabla 17"/>
          <p:cNvGraphicFramePr>
            <a:graphicFrameLocks noGrp="1"/>
          </p:cNvGraphicFramePr>
          <p:nvPr>
            <p:extLst/>
          </p:nvPr>
        </p:nvGraphicFramePr>
        <p:xfrm>
          <a:off x="446042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F</a:t>
                      </a: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r>
                        <a:rPr lang="es-ES" sz="1400" b="1" dirty="0" smtClean="0">
                          <a:latin typeface="Century Gothic" panose="020B0502020202020204" pitchFamily="34" charset="0"/>
                        </a:rPr>
                        <a:t>Explica cómo es, cómo ocurrió, cómo funciona algo, ordenando las ideas para que los demás comprendan</a:t>
                      </a:r>
                      <a:endParaRPr lang="es-MX" sz="14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ángulo 32"/>
          <p:cNvSpPr/>
          <p:nvPr/>
        </p:nvSpPr>
        <p:spPr>
          <a:xfrm>
            <a:off x="446043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/>
          <p:nvPr/>
        </p:nvCxnSpPr>
        <p:spPr>
          <a:xfrm>
            <a:off x="446043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729194"/>
              </p:ext>
            </p:extLst>
          </p:nvPr>
        </p:nvGraphicFramePr>
        <p:xfrm>
          <a:off x="3555087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latin typeface="Century Gothic" panose="020B0502020202020204" pitchFamily="34" charset="0"/>
                        </a:rPr>
                        <a:t>Trabajar la expresión oral</a:t>
                      </a:r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ctángulo 35"/>
          <p:cNvSpPr/>
          <p:nvPr/>
        </p:nvSpPr>
        <p:spPr>
          <a:xfrm>
            <a:off x="3555088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7" name="Conector recto 36"/>
          <p:cNvCxnSpPr/>
          <p:nvPr/>
        </p:nvCxnSpPr>
        <p:spPr>
          <a:xfrm>
            <a:off x="3555088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a 39"/>
          <p:cNvGraphicFramePr>
            <a:graphicFrameLocks noGrp="1"/>
          </p:cNvGraphicFramePr>
          <p:nvPr>
            <p:extLst/>
          </p:nvPr>
        </p:nvGraphicFramePr>
        <p:xfrm>
          <a:off x="320731" y="4863182"/>
          <a:ext cx="6308394" cy="2260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02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a 40"/>
          <p:cNvGraphicFramePr>
            <a:graphicFrameLocks noGrp="1"/>
          </p:cNvGraphicFramePr>
          <p:nvPr>
            <p:extLst/>
          </p:nvPr>
        </p:nvGraphicFramePr>
        <p:xfrm>
          <a:off x="293299" y="4830791"/>
          <a:ext cx="6400800" cy="2292124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124">
                <a:tc>
                  <a:txBody>
                    <a:bodyPr/>
                    <a:lstStyle/>
                    <a:p>
                      <a:r>
                        <a:rPr lang="es-MX" dirty="0" smtClean="0"/>
                        <a:t>                    </a:t>
                      </a:r>
                      <a:endParaRPr lang="es-MX" dirty="0"/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a 42"/>
          <p:cNvGraphicFramePr>
            <a:graphicFrameLocks noGrp="1"/>
          </p:cNvGraphicFramePr>
          <p:nvPr>
            <p:extLst/>
          </p:nvPr>
        </p:nvGraphicFramePr>
        <p:xfrm>
          <a:off x="277601" y="4830404"/>
          <a:ext cx="757569" cy="2292506"/>
        </p:xfrm>
        <a:graphic>
          <a:graphicData uri="http://schemas.openxmlformats.org/drawingml/2006/table">
            <a:tbl>
              <a:tblPr/>
              <a:tblGrid>
                <a:gridCol w="75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50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ysDash"/>
                    </a:lnL>
                    <a:lnR w="19050" cmpd="sng">
                      <a:solidFill>
                        <a:schemeClr val="tx1"/>
                      </a:solidFill>
                      <a:prstDash val="sysDash"/>
                    </a:lnR>
                    <a:lnT w="19050" cmpd="sng">
                      <a:solidFill>
                        <a:schemeClr val="tx1"/>
                      </a:solidFill>
                      <a:prstDash val="sysDash"/>
                    </a:lnT>
                    <a:lnB w="1905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CuadroTexto 44"/>
          <p:cNvSpPr txBox="1"/>
          <p:nvPr/>
        </p:nvSpPr>
        <p:spPr>
          <a:xfrm>
            <a:off x="1035170" y="4899182"/>
            <a:ext cx="5593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Fomentar la lecto- escritura con el apoyo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de instructivos,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libros, revistas, cuentos etc..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cxnSp>
        <p:nvCxnSpPr>
          <p:cNvPr id="52" name="Conector recto 51"/>
          <p:cNvCxnSpPr/>
          <p:nvPr/>
        </p:nvCxnSpPr>
        <p:spPr>
          <a:xfrm flipV="1">
            <a:off x="0" y="8867955"/>
            <a:ext cx="6858000" cy="17253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n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57" y="6712025"/>
            <a:ext cx="1650988" cy="2419298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574" y="6710218"/>
            <a:ext cx="1763433" cy="2431475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79" y="6710218"/>
            <a:ext cx="1821002" cy="2434889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2663" y="8476271"/>
            <a:ext cx="674567" cy="391684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2268" r="82792" b="71337"/>
          <a:stretch/>
        </p:blipFill>
        <p:spPr>
          <a:xfrm>
            <a:off x="191586" y="1510985"/>
            <a:ext cx="1180100" cy="45060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9" b="82560"/>
          <a:stretch/>
        </p:blipFill>
        <p:spPr>
          <a:xfrm>
            <a:off x="157935" y="-68735"/>
            <a:ext cx="6671528" cy="1228931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02" r="80023" b="77720"/>
          <a:stretch/>
        </p:blipFill>
        <p:spPr>
          <a:xfrm>
            <a:off x="191586" y="823282"/>
            <a:ext cx="1370002" cy="71717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0" t="22268" r="50913" b="71271"/>
          <a:stretch/>
        </p:blipFill>
        <p:spPr>
          <a:xfrm>
            <a:off x="2379216" y="1547051"/>
            <a:ext cx="1093693" cy="455222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t="22231" r="20286" b="70898"/>
          <a:stretch/>
        </p:blipFill>
        <p:spPr>
          <a:xfrm>
            <a:off x="4538193" y="1524049"/>
            <a:ext cx="1057835" cy="484094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4" t="30242" r="8168" b="62378"/>
          <a:stretch/>
        </p:blipFill>
        <p:spPr>
          <a:xfrm>
            <a:off x="1074910" y="2133980"/>
            <a:ext cx="5325036" cy="519953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" t="68671" r="87774" b="1809"/>
          <a:stretch/>
        </p:blipFill>
        <p:spPr>
          <a:xfrm>
            <a:off x="363738" y="4732463"/>
            <a:ext cx="566106" cy="226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94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6728608" y="0"/>
            <a:ext cx="0" cy="91440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a 10"/>
          <p:cNvGraphicFramePr>
            <a:graphicFrameLocks noGrp="1"/>
          </p:cNvGraphicFramePr>
          <p:nvPr>
            <p:extLst/>
          </p:nvPr>
        </p:nvGraphicFramePr>
        <p:xfrm>
          <a:off x="64546" y="472087"/>
          <a:ext cx="3787304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/>
          </p:nvPr>
        </p:nvGraphicFramePr>
        <p:xfrm>
          <a:off x="310550" y="4269191"/>
          <a:ext cx="634904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0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" name="Tabla 23"/>
          <p:cNvGraphicFramePr>
            <a:graphicFrameLocks noGrp="1"/>
          </p:cNvGraphicFramePr>
          <p:nvPr>
            <p:extLst/>
          </p:nvPr>
        </p:nvGraphicFramePr>
        <p:xfrm>
          <a:off x="250175" y="6760284"/>
          <a:ext cx="63490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9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38556" y="1087942"/>
            <a:ext cx="2033804" cy="302140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0"/>
          <a:stretch/>
        </p:blipFill>
        <p:spPr>
          <a:xfrm rot="16200000">
            <a:off x="4324526" y="-442299"/>
            <a:ext cx="2010433" cy="2967479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15"/>
          <a:stretch/>
        </p:blipFill>
        <p:spPr>
          <a:xfrm>
            <a:off x="28147" y="72082"/>
            <a:ext cx="3853006" cy="752671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2" r="34131"/>
          <a:stretch/>
        </p:blipFill>
        <p:spPr>
          <a:xfrm>
            <a:off x="59607" y="848704"/>
            <a:ext cx="2537930" cy="3040282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04" r="24489"/>
          <a:stretch/>
        </p:blipFill>
        <p:spPr>
          <a:xfrm>
            <a:off x="346509" y="7055660"/>
            <a:ext cx="4852135" cy="1929664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62"/>
          <a:stretch/>
        </p:blipFill>
        <p:spPr>
          <a:xfrm>
            <a:off x="300802" y="3913833"/>
            <a:ext cx="6419644" cy="694026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10" r="27741"/>
          <a:stretch/>
        </p:blipFill>
        <p:spPr>
          <a:xfrm>
            <a:off x="453202" y="4645977"/>
            <a:ext cx="4638751" cy="1527447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92"/>
          <a:stretch/>
        </p:blipFill>
        <p:spPr>
          <a:xfrm>
            <a:off x="238171" y="6310096"/>
            <a:ext cx="6425741" cy="800309"/>
          </a:xfrm>
          <a:prstGeom prst="rect">
            <a:avLst/>
          </a:prstGeom>
        </p:spPr>
      </p:pic>
      <p:sp>
        <p:nvSpPr>
          <p:cNvPr id="2" name="Multiplicar 1"/>
          <p:cNvSpPr/>
          <p:nvPr/>
        </p:nvSpPr>
        <p:spPr>
          <a:xfrm>
            <a:off x="2560504" y="84870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Multiplicar 15"/>
          <p:cNvSpPr/>
          <p:nvPr/>
        </p:nvSpPr>
        <p:spPr>
          <a:xfrm>
            <a:off x="2561167" y="121206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Multiplicar 16"/>
          <p:cNvSpPr/>
          <p:nvPr/>
        </p:nvSpPr>
        <p:spPr>
          <a:xfrm>
            <a:off x="2579021" y="158566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Multiplicar 17"/>
          <p:cNvSpPr/>
          <p:nvPr/>
        </p:nvSpPr>
        <p:spPr>
          <a:xfrm>
            <a:off x="3451040" y="196734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Multiplicar 18"/>
          <p:cNvSpPr/>
          <p:nvPr/>
        </p:nvSpPr>
        <p:spPr>
          <a:xfrm>
            <a:off x="2585444" y="2309680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Multiplicar 19"/>
          <p:cNvSpPr/>
          <p:nvPr/>
        </p:nvSpPr>
        <p:spPr>
          <a:xfrm>
            <a:off x="2568667" y="270882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Multiplicar 22"/>
          <p:cNvSpPr/>
          <p:nvPr/>
        </p:nvSpPr>
        <p:spPr>
          <a:xfrm>
            <a:off x="2560505" y="303302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Multiplicar 24"/>
          <p:cNvSpPr/>
          <p:nvPr/>
        </p:nvSpPr>
        <p:spPr>
          <a:xfrm>
            <a:off x="2539796" y="344865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Multiplicar 25"/>
          <p:cNvSpPr/>
          <p:nvPr/>
        </p:nvSpPr>
        <p:spPr>
          <a:xfrm>
            <a:off x="5234605" y="4627420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Multiplicar 26"/>
          <p:cNvSpPr/>
          <p:nvPr/>
        </p:nvSpPr>
        <p:spPr>
          <a:xfrm>
            <a:off x="5702298" y="502474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8" name="Multiplicar 27"/>
          <p:cNvSpPr/>
          <p:nvPr/>
        </p:nvSpPr>
        <p:spPr>
          <a:xfrm>
            <a:off x="5750914" y="540054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Multiplicar 28"/>
          <p:cNvSpPr/>
          <p:nvPr/>
        </p:nvSpPr>
        <p:spPr>
          <a:xfrm>
            <a:off x="5226418" y="576174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Multiplicar 29"/>
          <p:cNvSpPr/>
          <p:nvPr/>
        </p:nvSpPr>
        <p:spPr>
          <a:xfrm>
            <a:off x="5328035" y="713778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Multiplicar 30"/>
          <p:cNvSpPr/>
          <p:nvPr/>
        </p:nvSpPr>
        <p:spPr>
          <a:xfrm>
            <a:off x="5347886" y="755530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2" name="Multiplicar 31"/>
          <p:cNvSpPr/>
          <p:nvPr/>
        </p:nvSpPr>
        <p:spPr>
          <a:xfrm>
            <a:off x="5347885" y="792973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Multiplicar 32"/>
          <p:cNvSpPr/>
          <p:nvPr/>
        </p:nvSpPr>
        <p:spPr>
          <a:xfrm>
            <a:off x="5355458" y="828400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Multiplicar 33"/>
          <p:cNvSpPr/>
          <p:nvPr/>
        </p:nvSpPr>
        <p:spPr>
          <a:xfrm>
            <a:off x="6231910" y="863429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7172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475834"/>
              </p:ext>
            </p:extLst>
          </p:nvPr>
        </p:nvGraphicFramePr>
        <p:xfrm>
          <a:off x="208589" y="1189686"/>
          <a:ext cx="6528641" cy="741680"/>
        </p:xfrm>
        <a:graphic>
          <a:graphicData uri="http://schemas.openxmlformats.org/drawingml/2006/table">
            <a:tbl>
              <a:tblPr/>
              <a:tblGrid>
                <a:gridCol w="216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DYLAN YIBRAM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VIELMA RODRÍGUEZ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2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Y 3                                                                 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“B”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31 MAYO 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8213">
            <a:off x="-176464" y="547850"/>
            <a:ext cx="821864" cy="568345"/>
          </a:xfrm>
          <a:prstGeom prst="rect">
            <a:avLst/>
          </a:prstGeom>
        </p:spPr>
      </p:pic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718476"/>
              </p:ext>
            </p:extLst>
          </p:nvPr>
        </p:nvGraphicFramePr>
        <p:xfrm>
          <a:off x="446042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F</a:t>
                      </a: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r>
                        <a:rPr lang="es-ES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Experimenta con objetos y materiales para poner a prueba ideas y supuestos.</a:t>
                      </a:r>
                      <a:endParaRPr lang="es-MX" sz="14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ángulo 32"/>
          <p:cNvSpPr/>
          <p:nvPr/>
        </p:nvSpPr>
        <p:spPr>
          <a:xfrm>
            <a:off x="446043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/>
          <p:nvPr/>
        </p:nvCxnSpPr>
        <p:spPr>
          <a:xfrm>
            <a:off x="446043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746451"/>
              </p:ext>
            </p:extLst>
          </p:nvPr>
        </p:nvGraphicFramePr>
        <p:xfrm>
          <a:off x="3555087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Trabajar con</a:t>
                      </a:r>
                      <a:r>
                        <a:rPr lang="es-MX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 objetos de experimentación y observación </a:t>
                      </a:r>
                      <a:endParaRPr lang="es-MX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ctángulo 35"/>
          <p:cNvSpPr/>
          <p:nvPr/>
        </p:nvSpPr>
        <p:spPr>
          <a:xfrm>
            <a:off x="3555088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7" name="Conector recto 36"/>
          <p:cNvCxnSpPr/>
          <p:nvPr/>
        </p:nvCxnSpPr>
        <p:spPr>
          <a:xfrm>
            <a:off x="3555088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a 39"/>
          <p:cNvGraphicFramePr>
            <a:graphicFrameLocks noGrp="1"/>
          </p:cNvGraphicFramePr>
          <p:nvPr>
            <p:extLst/>
          </p:nvPr>
        </p:nvGraphicFramePr>
        <p:xfrm>
          <a:off x="320731" y="4863182"/>
          <a:ext cx="6308394" cy="2260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02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a 40"/>
          <p:cNvGraphicFramePr>
            <a:graphicFrameLocks noGrp="1"/>
          </p:cNvGraphicFramePr>
          <p:nvPr>
            <p:extLst/>
          </p:nvPr>
        </p:nvGraphicFramePr>
        <p:xfrm>
          <a:off x="293299" y="4830791"/>
          <a:ext cx="6400800" cy="2292124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124">
                <a:tc>
                  <a:txBody>
                    <a:bodyPr/>
                    <a:lstStyle/>
                    <a:p>
                      <a:r>
                        <a:rPr lang="es-MX" dirty="0" smtClean="0"/>
                        <a:t>                    </a:t>
                      </a:r>
                      <a:endParaRPr lang="es-MX" dirty="0"/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a 42"/>
          <p:cNvGraphicFramePr>
            <a:graphicFrameLocks noGrp="1"/>
          </p:cNvGraphicFramePr>
          <p:nvPr>
            <p:extLst/>
          </p:nvPr>
        </p:nvGraphicFramePr>
        <p:xfrm>
          <a:off x="277601" y="4830404"/>
          <a:ext cx="757569" cy="2292506"/>
        </p:xfrm>
        <a:graphic>
          <a:graphicData uri="http://schemas.openxmlformats.org/drawingml/2006/table">
            <a:tbl>
              <a:tblPr/>
              <a:tblGrid>
                <a:gridCol w="75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50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ysDash"/>
                    </a:lnL>
                    <a:lnR w="19050" cmpd="sng">
                      <a:solidFill>
                        <a:schemeClr val="tx1"/>
                      </a:solidFill>
                      <a:prstDash val="sysDash"/>
                    </a:lnR>
                    <a:lnT w="19050" cmpd="sng">
                      <a:solidFill>
                        <a:schemeClr val="tx1"/>
                      </a:solidFill>
                      <a:prstDash val="sysDash"/>
                    </a:lnT>
                    <a:lnB w="1905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CuadroTexto 44"/>
          <p:cNvSpPr txBox="1"/>
          <p:nvPr/>
        </p:nvSpPr>
        <p:spPr>
          <a:xfrm>
            <a:off x="1035170" y="4899182"/>
            <a:ext cx="55939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Proponer acciones o experimentos que le den indagaciones a sus cuestionamientos acerca de los procesos de la naturaleza 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cxnSp>
        <p:nvCxnSpPr>
          <p:cNvPr id="52" name="Conector recto 51"/>
          <p:cNvCxnSpPr/>
          <p:nvPr/>
        </p:nvCxnSpPr>
        <p:spPr>
          <a:xfrm flipV="1">
            <a:off x="0" y="8867955"/>
            <a:ext cx="6858000" cy="17253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n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57" y="6712025"/>
            <a:ext cx="1650988" cy="2419298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574" y="6710218"/>
            <a:ext cx="1763433" cy="2431475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79" y="6710218"/>
            <a:ext cx="1821002" cy="2434889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2663" y="8476271"/>
            <a:ext cx="674567" cy="391684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2268" r="82792" b="71337"/>
          <a:stretch/>
        </p:blipFill>
        <p:spPr>
          <a:xfrm>
            <a:off x="191586" y="1510985"/>
            <a:ext cx="1180100" cy="45060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9" b="82560"/>
          <a:stretch/>
        </p:blipFill>
        <p:spPr>
          <a:xfrm>
            <a:off x="157935" y="-68735"/>
            <a:ext cx="6671528" cy="1228931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02" r="80023" b="77720"/>
          <a:stretch/>
        </p:blipFill>
        <p:spPr>
          <a:xfrm>
            <a:off x="191586" y="823282"/>
            <a:ext cx="1370002" cy="71717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0" t="22268" r="50913" b="71271"/>
          <a:stretch/>
        </p:blipFill>
        <p:spPr>
          <a:xfrm>
            <a:off x="2379216" y="1547051"/>
            <a:ext cx="1093693" cy="455222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t="22231" r="20286" b="70898"/>
          <a:stretch/>
        </p:blipFill>
        <p:spPr>
          <a:xfrm>
            <a:off x="4538193" y="1524049"/>
            <a:ext cx="1057835" cy="484094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4" t="30242" r="8168" b="62378"/>
          <a:stretch/>
        </p:blipFill>
        <p:spPr>
          <a:xfrm>
            <a:off x="1074910" y="2133980"/>
            <a:ext cx="5325036" cy="519953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" t="68671" r="87774" b="1809"/>
          <a:stretch/>
        </p:blipFill>
        <p:spPr>
          <a:xfrm>
            <a:off x="363738" y="4732463"/>
            <a:ext cx="566106" cy="226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73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6728608" y="0"/>
            <a:ext cx="0" cy="91440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a 10"/>
          <p:cNvGraphicFramePr>
            <a:graphicFrameLocks noGrp="1"/>
          </p:cNvGraphicFramePr>
          <p:nvPr>
            <p:extLst/>
          </p:nvPr>
        </p:nvGraphicFramePr>
        <p:xfrm>
          <a:off x="64546" y="472087"/>
          <a:ext cx="3787304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/>
          </p:nvPr>
        </p:nvGraphicFramePr>
        <p:xfrm>
          <a:off x="310550" y="4269191"/>
          <a:ext cx="634904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0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" name="Tabla 23"/>
          <p:cNvGraphicFramePr>
            <a:graphicFrameLocks noGrp="1"/>
          </p:cNvGraphicFramePr>
          <p:nvPr>
            <p:extLst/>
          </p:nvPr>
        </p:nvGraphicFramePr>
        <p:xfrm>
          <a:off x="250175" y="6760284"/>
          <a:ext cx="63490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9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38556" y="1087942"/>
            <a:ext cx="2033804" cy="302140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0"/>
          <a:stretch/>
        </p:blipFill>
        <p:spPr>
          <a:xfrm rot="16200000">
            <a:off x="4324526" y="-442299"/>
            <a:ext cx="2010433" cy="2967479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15"/>
          <a:stretch/>
        </p:blipFill>
        <p:spPr>
          <a:xfrm>
            <a:off x="28147" y="72082"/>
            <a:ext cx="3853006" cy="752671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2" r="34131"/>
          <a:stretch/>
        </p:blipFill>
        <p:spPr>
          <a:xfrm>
            <a:off x="59607" y="848704"/>
            <a:ext cx="2537930" cy="3040282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04" r="24489"/>
          <a:stretch/>
        </p:blipFill>
        <p:spPr>
          <a:xfrm>
            <a:off x="346509" y="7055660"/>
            <a:ext cx="4852135" cy="1929664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62"/>
          <a:stretch/>
        </p:blipFill>
        <p:spPr>
          <a:xfrm>
            <a:off x="300802" y="3913833"/>
            <a:ext cx="6419644" cy="694026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10" r="27741"/>
          <a:stretch/>
        </p:blipFill>
        <p:spPr>
          <a:xfrm>
            <a:off x="453202" y="4645977"/>
            <a:ext cx="4638751" cy="1527447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92"/>
          <a:stretch/>
        </p:blipFill>
        <p:spPr>
          <a:xfrm>
            <a:off x="238171" y="6310096"/>
            <a:ext cx="6425741" cy="800309"/>
          </a:xfrm>
          <a:prstGeom prst="rect">
            <a:avLst/>
          </a:prstGeom>
        </p:spPr>
      </p:pic>
      <p:sp>
        <p:nvSpPr>
          <p:cNvPr id="2" name="Multiplicar 1"/>
          <p:cNvSpPr/>
          <p:nvPr/>
        </p:nvSpPr>
        <p:spPr>
          <a:xfrm>
            <a:off x="2560504" y="84870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Multiplicar 15"/>
          <p:cNvSpPr/>
          <p:nvPr/>
        </p:nvSpPr>
        <p:spPr>
          <a:xfrm>
            <a:off x="2990041" y="1220166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Multiplicar 16"/>
          <p:cNvSpPr/>
          <p:nvPr/>
        </p:nvSpPr>
        <p:spPr>
          <a:xfrm>
            <a:off x="2579021" y="158566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Multiplicar 17"/>
          <p:cNvSpPr/>
          <p:nvPr/>
        </p:nvSpPr>
        <p:spPr>
          <a:xfrm>
            <a:off x="3044642" y="196734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Multiplicar 18"/>
          <p:cNvSpPr/>
          <p:nvPr/>
        </p:nvSpPr>
        <p:spPr>
          <a:xfrm>
            <a:off x="2585444" y="2309680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Multiplicar 19"/>
          <p:cNvSpPr/>
          <p:nvPr/>
        </p:nvSpPr>
        <p:spPr>
          <a:xfrm>
            <a:off x="2568667" y="270882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Multiplicar 22"/>
          <p:cNvSpPr/>
          <p:nvPr/>
        </p:nvSpPr>
        <p:spPr>
          <a:xfrm>
            <a:off x="3035326" y="307102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Multiplicar 24"/>
          <p:cNvSpPr/>
          <p:nvPr/>
        </p:nvSpPr>
        <p:spPr>
          <a:xfrm>
            <a:off x="2539796" y="344865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Multiplicar 25"/>
          <p:cNvSpPr/>
          <p:nvPr/>
        </p:nvSpPr>
        <p:spPr>
          <a:xfrm>
            <a:off x="5234605" y="4627420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Multiplicar 26"/>
          <p:cNvSpPr/>
          <p:nvPr/>
        </p:nvSpPr>
        <p:spPr>
          <a:xfrm>
            <a:off x="5702298" y="502474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8" name="Multiplicar 27"/>
          <p:cNvSpPr/>
          <p:nvPr/>
        </p:nvSpPr>
        <p:spPr>
          <a:xfrm>
            <a:off x="5750914" y="540054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Multiplicar 28"/>
          <p:cNvSpPr/>
          <p:nvPr/>
        </p:nvSpPr>
        <p:spPr>
          <a:xfrm>
            <a:off x="5226418" y="576174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Multiplicar 29"/>
          <p:cNvSpPr/>
          <p:nvPr/>
        </p:nvSpPr>
        <p:spPr>
          <a:xfrm>
            <a:off x="5328035" y="713778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Multiplicar 30"/>
          <p:cNvSpPr/>
          <p:nvPr/>
        </p:nvSpPr>
        <p:spPr>
          <a:xfrm>
            <a:off x="5347886" y="755530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2" name="Multiplicar 31"/>
          <p:cNvSpPr/>
          <p:nvPr/>
        </p:nvSpPr>
        <p:spPr>
          <a:xfrm>
            <a:off x="5347885" y="792973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Multiplicar 32"/>
          <p:cNvSpPr/>
          <p:nvPr/>
        </p:nvSpPr>
        <p:spPr>
          <a:xfrm>
            <a:off x="5355458" y="828400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Multiplicar 33"/>
          <p:cNvSpPr/>
          <p:nvPr/>
        </p:nvSpPr>
        <p:spPr>
          <a:xfrm>
            <a:off x="6231910" y="863429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3865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206819"/>
              </p:ext>
            </p:extLst>
          </p:nvPr>
        </p:nvGraphicFramePr>
        <p:xfrm>
          <a:off x="208589" y="1189686"/>
          <a:ext cx="6528641" cy="741680"/>
        </p:xfrm>
        <a:graphic>
          <a:graphicData uri="http://schemas.openxmlformats.org/drawingml/2006/table">
            <a:tbl>
              <a:tblPr/>
              <a:tblGrid>
                <a:gridCol w="216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OLIVER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DARÍO ESQUIVEL RODRÍGUEZ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2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Y 3                                                                 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“B”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31 MAYO 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8213">
            <a:off x="-176464" y="547850"/>
            <a:ext cx="821864" cy="568345"/>
          </a:xfrm>
          <a:prstGeom prst="rect">
            <a:avLst/>
          </a:prstGeom>
        </p:spPr>
      </p:pic>
      <p:graphicFrame>
        <p:nvGraphicFramePr>
          <p:cNvPr id="18" name="Tabla 17"/>
          <p:cNvGraphicFramePr>
            <a:graphicFrameLocks noGrp="1"/>
          </p:cNvGraphicFramePr>
          <p:nvPr>
            <p:extLst/>
          </p:nvPr>
        </p:nvGraphicFramePr>
        <p:xfrm>
          <a:off x="446042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F</a:t>
                      </a: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r>
                        <a:rPr lang="es-ES" sz="1400" b="1" dirty="0" smtClean="0">
                          <a:latin typeface="Century Gothic" panose="020B0502020202020204" pitchFamily="34" charset="0"/>
                        </a:rPr>
                        <a:t>Reconoce y expresa características personales: su nombre, cómo es físicamente, qué le gusta, qué no le gusta.</a:t>
                      </a:r>
                      <a:endParaRPr lang="es-MX" sz="14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ángulo 32"/>
          <p:cNvSpPr/>
          <p:nvPr/>
        </p:nvSpPr>
        <p:spPr>
          <a:xfrm>
            <a:off x="446043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/>
          <p:nvPr/>
        </p:nvCxnSpPr>
        <p:spPr>
          <a:xfrm>
            <a:off x="446043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a 34"/>
          <p:cNvGraphicFramePr>
            <a:graphicFrameLocks noGrp="1"/>
          </p:cNvGraphicFramePr>
          <p:nvPr>
            <p:extLst/>
          </p:nvPr>
        </p:nvGraphicFramePr>
        <p:xfrm>
          <a:off x="3555087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 smtClean="0">
                          <a:latin typeface="Century Gothic" panose="020B0502020202020204" pitchFamily="34" charset="0"/>
                        </a:rPr>
                        <a:t>Con un poco de guía dice rimas, canciones, trabalenguas, adivinanzas y/o otros juegos del lenguaje. </a:t>
                      </a:r>
                      <a:endParaRPr lang="es-MX" sz="14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ctángulo 35"/>
          <p:cNvSpPr/>
          <p:nvPr/>
        </p:nvSpPr>
        <p:spPr>
          <a:xfrm>
            <a:off x="3555088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7" name="Conector recto 36"/>
          <p:cNvCxnSpPr/>
          <p:nvPr/>
        </p:nvCxnSpPr>
        <p:spPr>
          <a:xfrm>
            <a:off x="3555088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a 39"/>
          <p:cNvGraphicFramePr>
            <a:graphicFrameLocks noGrp="1"/>
          </p:cNvGraphicFramePr>
          <p:nvPr>
            <p:extLst/>
          </p:nvPr>
        </p:nvGraphicFramePr>
        <p:xfrm>
          <a:off x="320731" y="4863182"/>
          <a:ext cx="6308394" cy="2260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02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a 40"/>
          <p:cNvGraphicFramePr>
            <a:graphicFrameLocks noGrp="1"/>
          </p:cNvGraphicFramePr>
          <p:nvPr>
            <p:extLst/>
          </p:nvPr>
        </p:nvGraphicFramePr>
        <p:xfrm>
          <a:off x="293299" y="4830791"/>
          <a:ext cx="6400800" cy="2292124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124">
                <a:tc>
                  <a:txBody>
                    <a:bodyPr/>
                    <a:lstStyle/>
                    <a:p>
                      <a:r>
                        <a:rPr lang="es-MX" dirty="0" smtClean="0"/>
                        <a:t>                    </a:t>
                      </a:r>
                      <a:endParaRPr lang="es-MX" dirty="0"/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a 42"/>
          <p:cNvGraphicFramePr>
            <a:graphicFrameLocks noGrp="1"/>
          </p:cNvGraphicFramePr>
          <p:nvPr>
            <p:extLst/>
          </p:nvPr>
        </p:nvGraphicFramePr>
        <p:xfrm>
          <a:off x="277601" y="4830404"/>
          <a:ext cx="757569" cy="2292506"/>
        </p:xfrm>
        <a:graphic>
          <a:graphicData uri="http://schemas.openxmlformats.org/drawingml/2006/table">
            <a:tbl>
              <a:tblPr/>
              <a:tblGrid>
                <a:gridCol w="75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50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ysDash"/>
                    </a:lnL>
                    <a:lnR w="19050" cmpd="sng">
                      <a:solidFill>
                        <a:schemeClr val="tx1"/>
                      </a:solidFill>
                      <a:prstDash val="sysDash"/>
                    </a:lnR>
                    <a:lnT w="19050" cmpd="sng">
                      <a:solidFill>
                        <a:schemeClr val="tx1"/>
                      </a:solidFill>
                      <a:prstDash val="sysDash"/>
                    </a:lnT>
                    <a:lnB w="1905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CuadroTexto 44"/>
          <p:cNvSpPr txBox="1"/>
          <p:nvPr/>
        </p:nvSpPr>
        <p:spPr>
          <a:xfrm>
            <a:off x="1035170" y="4899182"/>
            <a:ext cx="55939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Fomentar en el alumno actividades de lenguaje oral con el apoyo de libros, cuentos, revistas etc…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cxnSp>
        <p:nvCxnSpPr>
          <p:cNvPr id="52" name="Conector recto 51"/>
          <p:cNvCxnSpPr/>
          <p:nvPr/>
        </p:nvCxnSpPr>
        <p:spPr>
          <a:xfrm flipV="1">
            <a:off x="0" y="8867955"/>
            <a:ext cx="6858000" cy="17253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n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57" y="6712025"/>
            <a:ext cx="1650988" cy="2419298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574" y="6710218"/>
            <a:ext cx="1763433" cy="2431475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79" y="6710218"/>
            <a:ext cx="1821002" cy="2434889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2663" y="8476271"/>
            <a:ext cx="674567" cy="391684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2268" r="82792" b="71337"/>
          <a:stretch/>
        </p:blipFill>
        <p:spPr>
          <a:xfrm>
            <a:off x="191586" y="1510985"/>
            <a:ext cx="1180100" cy="45060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9" b="82560"/>
          <a:stretch/>
        </p:blipFill>
        <p:spPr>
          <a:xfrm>
            <a:off x="157935" y="-68735"/>
            <a:ext cx="6671528" cy="1228931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02" r="80023" b="77720"/>
          <a:stretch/>
        </p:blipFill>
        <p:spPr>
          <a:xfrm>
            <a:off x="191586" y="823282"/>
            <a:ext cx="1370002" cy="71717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0" t="22268" r="50913" b="71271"/>
          <a:stretch/>
        </p:blipFill>
        <p:spPr>
          <a:xfrm>
            <a:off x="2379216" y="1547051"/>
            <a:ext cx="1093693" cy="455222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t="22231" r="20286" b="70898"/>
          <a:stretch/>
        </p:blipFill>
        <p:spPr>
          <a:xfrm>
            <a:off x="4538193" y="1524049"/>
            <a:ext cx="1057835" cy="484094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4" t="30242" r="8168" b="62378"/>
          <a:stretch/>
        </p:blipFill>
        <p:spPr>
          <a:xfrm>
            <a:off x="1074910" y="2133980"/>
            <a:ext cx="5325036" cy="519953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" t="68671" r="87774" b="1809"/>
          <a:stretch/>
        </p:blipFill>
        <p:spPr>
          <a:xfrm>
            <a:off x="363738" y="4732463"/>
            <a:ext cx="566106" cy="226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24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6728608" y="0"/>
            <a:ext cx="0" cy="91440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862229"/>
              </p:ext>
            </p:extLst>
          </p:nvPr>
        </p:nvGraphicFramePr>
        <p:xfrm>
          <a:off x="64546" y="472087"/>
          <a:ext cx="3787304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415509"/>
              </p:ext>
            </p:extLst>
          </p:nvPr>
        </p:nvGraphicFramePr>
        <p:xfrm>
          <a:off x="310550" y="4269191"/>
          <a:ext cx="634904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0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" name="Tab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484863"/>
              </p:ext>
            </p:extLst>
          </p:nvPr>
        </p:nvGraphicFramePr>
        <p:xfrm>
          <a:off x="250175" y="6760284"/>
          <a:ext cx="63490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9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38556" y="1087942"/>
            <a:ext cx="2033804" cy="302140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0"/>
          <a:stretch/>
        </p:blipFill>
        <p:spPr>
          <a:xfrm rot="16200000">
            <a:off x="4324526" y="-442299"/>
            <a:ext cx="2010433" cy="2967479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15"/>
          <a:stretch/>
        </p:blipFill>
        <p:spPr>
          <a:xfrm>
            <a:off x="28147" y="72082"/>
            <a:ext cx="3853006" cy="752671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2" r="34131"/>
          <a:stretch/>
        </p:blipFill>
        <p:spPr>
          <a:xfrm>
            <a:off x="59607" y="848704"/>
            <a:ext cx="2537930" cy="3040282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04" r="24489"/>
          <a:stretch/>
        </p:blipFill>
        <p:spPr>
          <a:xfrm>
            <a:off x="346509" y="7055660"/>
            <a:ext cx="4852135" cy="1929664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62"/>
          <a:stretch/>
        </p:blipFill>
        <p:spPr>
          <a:xfrm>
            <a:off x="300802" y="3913833"/>
            <a:ext cx="6419644" cy="694026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10" r="27741"/>
          <a:stretch/>
        </p:blipFill>
        <p:spPr>
          <a:xfrm>
            <a:off x="453202" y="4645977"/>
            <a:ext cx="4638751" cy="1527447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92"/>
          <a:stretch/>
        </p:blipFill>
        <p:spPr>
          <a:xfrm>
            <a:off x="238171" y="6310096"/>
            <a:ext cx="6425741" cy="800309"/>
          </a:xfrm>
          <a:prstGeom prst="rect">
            <a:avLst/>
          </a:prstGeom>
        </p:spPr>
      </p:pic>
      <p:sp>
        <p:nvSpPr>
          <p:cNvPr id="2" name="Multiplicar 1"/>
          <p:cNvSpPr/>
          <p:nvPr/>
        </p:nvSpPr>
        <p:spPr>
          <a:xfrm>
            <a:off x="2539796" y="83306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Multiplicar 15"/>
          <p:cNvSpPr/>
          <p:nvPr/>
        </p:nvSpPr>
        <p:spPr>
          <a:xfrm>
            <a:off x="2561167" y="121206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Multiplicar 16"/>
          <p:cNvSpPr/>
          <p:nvPr/>
        </p:nvSpPr>
        <p:spPr>
          <a:xfrm>
            <a:off x="2568667" y="156742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Multiplicar 17"/>
          <p:cNvSpPr/>
          <p:nvPr/>
        </p:nvSpPr>
        <p:spPr>
          <a:xfrm>
            <a:off x="2990041" y="196734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Multiplicar 18"/>
          <p:cNvSpPr/>
          <p:nvPr/>
        </p:nvSpPr>
        <p:spPr>
          <a:xfrm>
            <a:off x="2568667" y="234148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Multiplicar 19"/>
          <p:cNvSpPr/>
          <p:nvPr/>
        </p:nvSpPr>
        <p:spPr>
          <a:xfrm>
            <a:off x="2568667" y="270882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Multiplicar 22"/>
          <p:cNvSpPr/>
          <p:nvPr/>
        </p:nvSpPr>
        <p:spPr>
          <a:xfrm>
            <a:off x="3451041" y="307102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Multiplicar 24"/>
          <p:cNvSpPr/>
          <p:nvPr/>
        </p:nvSpPr>
        <p:spPr>
          <a:xfrm>
            <a:off x="2585444" y="343011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Multiplicar 25"/>
          <p:cNvSpPr/>
          <p:nvPr/>
        </p:nvSpPr>
        <p:spPr>
          <a:xfrm>
            <a:off x="5234605" y="4627420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Multiplicar 26"/>
          <p:cNvSpPr/>
          <p:nvPr/>
        </p:nvSpPr>
        <p:spPr>
          <a:xfrm>
            <a:off x="5240639" y="5024790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8" name="Multiplicar 27"/>
          <p:cNvSpPr/>
          <p:nvPr/>
        </p:nvSpPr>
        <p:spPr>
          <a:xfrm>
            <a:off x="5221344" y="538155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Multiplicar 28"/>
          <p:cNvSpPr/>
          <p:nvPr/>
        </p:nvSpPr>
        <p:spPr>
          <a:xfrm>
            <a:off x="5213844" y="578605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Multiplicar 29"/>
          <p:cNvSpPr/>
          <p:nvPr/>
        </p:nvSpPr>
        <p:spPr>
          <a:xfrm>
            <a:off x="5328035" y="713778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Multiplicar 30"/>
          <p:cNvSpPr/>
          <p:nvPr/>
        </p:nvSpPr>
        <p:spPr>
          <a:xfrm>
            <a:off x="5347886" y="755530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2" name="Multiplicar 31"/>
          <p:cNvSpPr/>
          <p:nvPr/>
        </p:nvSpPr>
        <p:spPr>
          <a:xfrm>
            <a:off x="5347885" y="792973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Multiplicar 32"/>
          <p:cNvSpPr/>
          <p:nvPr/>
        </p:nvSpPr>
        <p:spPr>
          <a:xfrm>
            <a:off x="5355458" y="828400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Multiplicar 33"/>
          <p:cNvSpPr/>
          <p:nvPr/>
        </p:nvSpPr>
        <p:spPr>
          <a:xfrm>
            <a:off x="6231910" y="863429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9835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6728608" y="0"/>
            <a:ext cx="0" cy="91440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a 10"/>
          <p:cNvGraphicFramePr>
            <a:graphicFrameLocks noGrp="1"/>
          </p:cNvGraphicFramePr>
          <p:nvPr>
            <p:extLst/>
          </p:nvPr>
        </p:nvGraphicFramePr>
        <p:xfrm>
          <a:off x="64546" y="472087"/>
          <a:ext cx="3787304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/>
          </p:nvPr>
        </p:nvGraphicFramePr>
        <p:xfrm>
          <a:off x="310550" y="4269191"/>
          <a:ext cx="634904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0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" name="Tabla 23"/>
          <p:cNvGraphicFramePr>
            <a:graphicFrameLocks noGrp="1"/>
          </p:cNvGraphicFramePr>
          <p:nvPr>
            <p:extLst/>
          </p:nvPr>
        </p:nvGraphicFramePr>
        <p:xfrm>
          <a:off x="250175" y="6760284"/>
          <a:ext cx="63490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9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38556" y="1087942"/>
            <a:ext cx="2033804" cy="302140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0"/>
          <a:stretch/>
        </p:blipFill>
        <p:spPr>
          <a:xfrm rot="16200000">
            <a:off x="4324526" y="-442299"/>
            <a:ext cx="2010433" cy="2967479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15"/>
          <a:stretch/>
        </p:blipFill>
        <p:spPr>
          <a:xfrm>
            <a:off x="28147" y="72082"/>
            <a:ext cx="3853006" cy="752671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2" r="34131"/>
          <a:stretch/>
        </p:blipFill>
        <p:spPr>
          <a:xfrm>
            <a:off x="59607" y="848704"/>
            <a:ext cx="2537930" cy="3040282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04" r="24489"/>
          <a:stretch/>
        </p:blipFill>
        <p:spPr>
          <a:xfrm>
            <a:off x="346509" y="7055660"/>
            <a:ext cx="4852135" cy="1929664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62"/>
          <a:stretch/>
        </p:blipFill>
        <p:spPr>
          <a:xfrm>
            <a:off x="300802" y="3913833"/>
            <a:ext cx="6419644" cy="694026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10" r="27741"/>
          <a:stretch/>
        </p:blipFill>
        <p:spPr>
          <a:xfrm>
            <a:off x="453202" y="4645977"/>
            <a:ext cx="4638751" cy="1527447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92"/>
          <a:stretch/>
        </p:blipFill>
        <p:spPr>
          <a:xfrm>
            <a:off x="238171" y="6310096"/>
            <a:ext cx="6425741" cy="800309"/>
          </a:xfrm>
          <a:prstGeom prst="rect">
            <a:avLst/>
          </a:prstGeom>
        </p:spPr>
      </p:pic>
      <p:sp>
        <p:nvSpPr>
          <p:cNvPr id="2" name="Multiplicar 1"/>
          <p:cNvSpPr/>
          <p:nvPr/>
        </p:nvSpPr>
        <p:spPr>
          <a:xfrm>
            <a:off x="2966299" y="81345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Multiplicar 15"/>
          <p:cNvSpPr/>
          <p:nvPr/>
        </p:nvSpPr>
        <p:spPr>
          <a:xfrm>
            <a:off x="2966299" y="120480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Multiplicar 16"/>
          <p:cNvSpPr/>
          <p:nvPr/>
        </p:nvSpPr>
        <p:spPr>
          <a:xfrm>
            <a:off x="3000124" y="161892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Multiplicar 17"/>
          <p:cNvSpPr/>
          <p:nvPr/>
        </p:nvSpPr>
        <p:spPr>
          <a:xfrm>
            <a:off x="3044642" y="196734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Multiplicar 18"/>
          <p:cNvSpPr/>
          <p:nvPr/>
        </p:nvSpPr>
        <p:spPr>
          <a:xfrm>
            <a:off x="3056049" y="236177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Multiplicar 19"/>
          <p:cNvSpPr/>
          <p:nvPr/>
        </p:nvSpPr>
        <p:spPr>
          <a:xfrm>
            <a:off x="2568667" y="270882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Multiplicar 22"/>
          <p:cNvSpPr/>
          <p:nvPr/>
        </p:nvSpPr>
        <p:spPr>
          <a:xfrm>
            <a:off x="2978743" y="307102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Multiplicar 24"/>
          <p:cNvSpPr/>
          <p:nvPr/>
        </p:nvSpPr>
        <p:spPr>
          <a:xfrm>
            <a:off x="2539796" y="344865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Multiplicar 25"/>
          <p:cNvSpPr/>
          <p:nvPr/>
        </p:nvSpPr>
        <p:spPr>
          <a:xfrm>
            <a:off x="5234605" y="4627420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Multiplicar 26"/>
          <p:cNvSpPr/>
          <p:nvPr/>
        </p:nvSpPr>
        <p:spPr>
          <a:xfrm>
            <a:off x="5234605" y="502474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8" name="Multiplicar 27"/>
          <p:cNvSpPr/>
          <p:nvPr/>
        </p:nvSpPr>
        <p:spPr>
          <a:xfrm>
            <a:off x="5238448" y="540054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Multiplicar 28"/>
          <p:cNvSpPr/>
          <p:nvPr/>
        </p:nvSpPr>
        <p:spPr>
          <a:xfrm>
            <a:off x="5226418" y="576174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Multiplicar 29"/>
          <p:cNvSpPr/>
          <p:nvPr/>
        </p:nvSpPr>
        <p:spPr>
          <a:xfrm>
            <a:off x="5328035" y="713778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Multiplicar 30"/>
          <p:cNvSpPr/>
          <p:nvPr/>
        </p:nvSpPr>
        <p:spPr>
          <a:xfrm>
            <a:off x="5347886" y="755530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2" name="Multiplicar 31"/>
          <p:cNvSpPr/>
          <p:nvPr/>
        </p:nvSpPr>
        <p:spPr>
          <a:xfrm>
            <a:off x="5776495" y="7933705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Multiplicar 32"/>
          <p:cNvSpPr/>
          <p:nvPr/>
        </p:nvSpPr>
        <p:spPr>
          <a:xfrm>
            <a:off x="5813593" y="8285989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Multiplicar 33"/>
          <p:cNvSpPr/>
          <p:nvPr/>
        </p:nvSpPr>
        <p:spPr>
          <a:xfrm>
            <a:off x="5886535" y="863320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4654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297687"/>
              </p:ext>
            </p:extLst>
          </p:nvPr>
        </p:nvGraphicFramePr>
        <p:xfrm>
          <a:off x="208589" y="1189686"/>
          <a:ext cx="6528641" cy="741680"/>
        </p:xfrm>
        <a:graphic>
          <a:graphicData uri="http://schemas.openxmlformats.org/drawingml/2006/table">
            <a:tbl>
              <a:tblPr/>
              <a:tblGrid>
                <a:gridCol w="216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LUCIANO ALEJANDRO GARZA TORRES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2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Y 3                                                                 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“B”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31 MAYO 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8213">
            <a:off x="-176464" y="547850"/>
            <a:ext cx="821864" cy="568345"/>
          </a:xfrm>
          <a:prstGeom prst="rect">
            <a:avLst/>
          </a:prstGeom>
        </p:spPr>
      </p:pic>
      <p:graphicFrame>
        <p:nvGraphicFramePr>
          <p:cNvPr id="18" name="Tabla 17"/>
          <p:cNvGraphicFramePr>
            <a:graphicFrameLocks noGrp="1"/>
          </p:cNvGraphicFramePr>
          <p:nvPr>
            <p:extLst/>
          </p:nvPr>
        </p:nvGraphicFramePr>
        <p:xfrm>
          <a:off x="446042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F</a:t>
                      </a: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r>
                        <a:rPr lang="es-ES" sz="1400" b="1" dirty="0" smtClean="0">
                          <a:latin typeface="Century Gothic" panose="020B0502020202020204" pitchFamily="34" charset="0"/>
                        </a:rPr>
                        <a:t>Comunica de manera oral y escrita los primeros 10 números en diversas situaciones y de diferentes maneras, incluida la convencional.</a:t>
                      </a:r>
                      <a:endParaRPr lang="es-MX" sz="14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ángulo 32"/>
          <p:cNvSpPr/>
          <p:nvPr/>
        </p:nvSpPr>
        <p:spPr>
          <a:xfrm>
            <a:off x="446043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/>
          <p:nvPr/>
        </p:nvCxnSpPr>
        <p:spPr>
          <a:xfrm>
            <a:off x="446043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103604"/>
              </p:ext>
            </p:extLst>
          </p:nvPr>
        </p:nvGraphicFramePr>
        <p:xfrm>
          <a:off x="3555087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endParaRPr lang="es-ES" sz="1400" b="1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s-ES" sz="1400" b="1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400" b="1" dirty="0" smtClean="0">
                          <a:latin typeface="Century Gothic" panose="020B0502020202020204" pitchFamily="34" charset="0"/>
                        </a:rPr>
                        <a:t>Cuenta en orden ascendente</a:t>
                      </a:r>
                      <a:r>
                        <a:rPr lang="es-MX" sz="1400" b="1" baseline="0" dirty="0" smtClean="0">
                          <a:latin typeface="Century Gothic" panose="020B0502020202020204" pitchFamily="34" charset="0"/>
                        </a:rPr>
                        <a:t> pero sin un orden.</a:t>
                      </a:r>
                      <a:endParaRPr lang="es-MX" sz="14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ctángulo 35"/>
          <p:cNvSpPr/>
          <p:nvPr/>
        </p:nvSpPr>
        <p:spPr>
          <a:xfrm>
            <a:off x="3555088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7" name="Conector recto 36"/>
          <p:cNvCxnSpPr/>
          <p:nvPr/>
        </p:nvCxnSpPr>
        <p:spPr>
          <a:xfrm>
            <a:off x="3555088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a 39"/>
          <p:cNvGraphicFramePr>
            <a:graphicFrameLocks noGrp="1"/>
          </p:cNvGraphicFramePr>
          <p:nvPr>
            <p:extLst/>
          </p:nvPr>
        </p:nvGraphicFramePr>
        <p:xfrm>
          <a:off x="320731" y="4863182"/>
          <a:ext cx="6308394" cy="2260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02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a 40"/>
          <p:cNvGraphicFramePr>
            <a:graphicFrameLocks noGrp="1"/>
          </p:cNvGraphicFramePr>
          <p:nvPr>
            <p:extLst/>
          </p:nvPr>
        </p:nvGraphicFramePr>
        <p:xfrm>
          <a:off x="293299" y="4830791"/>
          <a:ext cx="6400800" cy="2292124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124">
                <a:tc>
                  <a:txBody>
                    <a:bodyPr/>
                    <a:lstStyle/>
                    <a:p>
                      <a:r>
                        <a:rPr lang="es-MX" dirty="0" smtClean="0"/>
                        <a:t>                    </a:t>
                      </a:r>
                      <a:endParaRPr lang="es-MX" dirty="0"/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a 42"/>
          <p:cNvGraphicFramePr>
            <a:graphicFrameLocks noGrp="1"/>
          </p:cNvGraphicFramePr>
          <p:nvPr>
            <p:extLst/>
          </p:nvPr>
        </p:nvGraphicFramePr>
        <p:xfrm>
          <a:off x="277601" y="4830404"/>
          <a:ext cx="757569" cy="2292506"/>
        </p:xfrm>
        <a:graphic>
          <a:graphicData uri="http://schemas.openxmlformats.org/drawingml/2006/table">
            <a:tbl>
              <a:tblPr/>
              <a:tblGrid>
                <a:gridCol w="75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50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ysDash"/>
                    </a:lnL>
                    <a:lnR w="19050" cmpd="sng">
                      <a:solidFill>
                        <a:schemeClr val="tx1"/>
                      </a:solidFill>
                      <a:prstDash val="sysDash"/>
                    </a:lnR>
                    <a:lnT w="19050" cmpd="sng">
                      <a:solidFill>
                        <a:schemeClr val="tx1"/>
                      </a:solidFill>
                      <a:prstDash val="sysDash"/>
                    </a:lnT>
                    <a:lnB w="1905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CuadroTexto 44"/>
          <p:cNvSpPr txBox="1"/>
          <p:nvPr/>
        </p:nvSpPr>
        <p:spPr>
          <a:xfrm>
            <a:off x="1035170" y="4899182"/>
            <a:ext cx="5593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Trabajar la identificación de números y el orden de los mismos con material concreto 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cxnSp>
        <p:nvCxnSpPr>
          <p:cNvPr id="52" name="Conector recto 51"/>
          <p:cNvCxnSpPr/>
          <p:nvPr/>
        </p:nvCxnSpPr>
        <p:spPr>
          <a:xfrm flipV="1">
            <a:off x="0" y="8867955"/>
            <a:ext cx="6858000" cy="17253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n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57" y="6712025"/>
            <a:ext cx="1650988" cy="2419298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574" y="6710218"/>
            <a:ext cx="1763433" cy="2431475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79" y="6710218"/>
            <a:ext cx="1821002" cy="2434889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2663" y="8476271"/>
            <a:ext cx="674567" cy="391684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2268" r="82792" b="71337"/>
          <a:stretch/>
        </p:blipFill>
        <p:spPr>
          <a:xfrm>
            <a:off x="191586" y="1510985"/>
            <a:ext cx="1180100" cy="45060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9" b="82560"/>
          <a:stretch/>
        </p:blipFill>
        <p:spPr>
          <a:xfrm>
            <a:off x="157935" y="-68735"/>
            <a:ext cx="6671528" cy="1228931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02" r="80023" b="77720"/>
          <a:stretch/>
        </p:blipFill>
        <p:spPr>
          <a:xfrm>
            <a:off x="191586" y="823282"/>
            <a:ext cx="1370002" cy="71717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0" t="22268" r="50913" b="71271"/>
          <a:stretch/>
        </p:blipFill>
        <p:spPr>
          <a:xfrm>
            <a:off x="2379216" y="1547051"/>
            <a:ext cx="1093693" cy="455222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t="22231" r="20286" b="70898"/>
          <a:stretch/>
        </p:blipFill>
        <p:spPr>
          <a:xfrm>
            <a:off x="4538193" y="1524049"/>
            <a:ext cx="1057835" cy="484094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4" t="30242" r="8168" b="62378"/>
          <a:stretch/>
        </p:blipFill>
        <p:spPr>
          <a:xfrm>
            <a:off x="1074910" y="2133980"/>
            <a:ext cx="5325036" cy="519953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" t="68671" r="87774" b="1809"/>
          <a:stretch/>
        </p:blipFill>
        <p:spPr>
          <a:xfrm>
            <a:off x="363738" y="4732463"/>
            <a:ext cx="566106" cy="226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43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6728608" y="0"/>
            <a:ext cx="0" cy="91440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a 10"/>
          <p:cNvGraphicFramePr>
            <a:graphicFrameLocks noGrp="1"/>
          </p:cNvGraphicFramePr>
          <p:nvPr>
            <p:extLst/>
          </p:nvPr>
        </p:nvGraphicFramePr>
        <p:xfrm>
          <a:off x="64546" y="472087"/>
          <a:ext cx="3787304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/>
          </p:nvPr>
        </p:nvGraphicFramePr>
        <p:xfrm>
          <a:off x="310550" y="4269191"/>
          <a:ext cx="634904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0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" name="Tabla 23"/>
          <p:cNvGraphicFramePr>
            <a:graphicFrameLocks noGrp="1"/>
          </p:cNvGraphicFramePr>
          <p:nvPr>
            <p:extLst/>
          </p:nvPr>
        </p:nvGraphicFramePr>
        <p:xfrm>
          <a:off x="250175" y="6760284"/>
          <a:ext cx="63490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9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38556" y="1087942"/>
            <a:ext cx="2033804" cy="302140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0"/>
          <a:stretch/>
        </p:blipFill>
        <p:spPr>
          <a:xfrm rot="16200000">
            <a:off x="4324526" y="-442299"/>
            <a:ext cx="2010433" cy="2967479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15"/>
          <a:stretch/>
        </p:blipFill>
        <p:spPr>
          <a:xfrm>
            <a:off x="28147" y="72082"/>
            <a:ext cx="3853006" cy="752671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2" r="34131"/>
          <a:stretch/>
        </p:blipFill>
        <p:spPr>
          <a:xfrm>
            <a:off x="59607" y="848704"/>
            <a:ext cx="2537930" cy="3040282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04" r="24489"/>
          <a:stretch/>
        </p:blipFill>
        <p:spPr>
          <a:xfrm>
            <a:off x="346509" y="7055660"/>
            <a:ext cx="4852135" cy="1929664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62"/>
          <a:stretch/>
        </p:blipFill>
        <p:spPr>
          <a:xfrm>
            <a:off x="300802" y="3913833"/>
            <a:ext cx="6419644" cy="694026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10" r="27741"/>
          <a:stretch/>
        </p:blipFill>
        <p:spPr>
          <a:xfrm>
            <a:off x="453202" y="4645977"/>
            <a:ext cx="4638751" cy="1527447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92"/>
          <a:stretch/>
        </p:blipFill>
        <p:spPr>
          <a:xfrm>
            <a:off x="238171" y="6310096"/>
            <a:ext cx="6425741" cy="800309"/>
          </a:xfrm>
          <a:prstGeom prst="rect">
            <a:avLst/>
          </a:prstGeom>
        </p:spPr>
      </p:pic>
      <p:sp>
        <p:nvSpPr>
          <p:cNvPr id="2" name="Multiplicar 1"/>
          <p:cNvSpPr/>
          <p:nvPr/>
        </p:nvSpPr>
        <p:spPr>
          <a:xfrm>
            <a:off x="2966299" y="81345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Multiplicar 15"/>
          <p:cNvSpPr/>
          <p:nvPr/>
        </p:nvSpPr>
        <p:spPr>
          <a:xfrm>
            <a:off x="2966299" y="120480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Multiplicar 16"/>
          <p:cNvSpPr/>
          <p:nvPr/>
        </p:nvSpPr>
        <p:spPr>
          <a:xfrm>
            <a:off x="3000124" y="161892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Multiplicar 17"/>
          <p:cNvSpPr/>
          <p:nvPr/>
        </p:nvSpPr>
        <p:spPr>
          <a:xfrm>
            <a:off x="3044642" y="196734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Multiplicar 18"/>
          <p:cNvSpPr/>
          <p:nvPr/>
        </p:nvSpPr>
        <p:spPr>
          <a:xfrm>
            <a:off x="2540250" y="2323655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Multiplicar 19"/>
          <p:cNvSpPr/>
          <p:nvPr/>
        </p:nvSpPr>
        <p:spPr>
          <a:xfrm>
            <a:off x="2568667" y="270882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Multiplicar 22"/>
          <p:cNvSpPr/>
          <p:nvPr/>
        </p:nvSpPr>
        <p:spPr>
          <a:xfrm>
            <a:off x="3435983" y="305587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Multiplicar 24"/>
          <p:cNvSpPr/>
          <p:nvPr/>
        </p:nvSpPr>
        <p:spPr>
          <a:xfrm>
            <a:off x="2539796" y="344865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Multiplicar 25"/>
          <p:cNvSpPr/>
          <p:nvPr/>
        </p:nvSpPr>
        <p:spPr>
          <a:xfrm>
            <a:off x="5688641" y="464312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Multiplicar 26"/>
          <p:cNvSpPr/>
          <p:nvPr/>
        </p:nvSpPr>
        <p:spPr>
          <a:xfrm>
            <a:off x="5702298" y="505738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8" name="Multiplicar 27"/>
          <p:cNvSpPr/>
          <p:nvPr/>
        </p:nvSpPr>
        <p:spPr>
          <a:xfrm>
            <a:off x="5748694" y="541469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Multiplicar 28"/>
          <p:cNvSpPr/>
          <p:nvPr/>
        </p:nvSpPr>
        <p:spPr>
          <a:xfrm>
            <a:off x="5226418" y="576174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Multiplicar 29"/>
          <p:cNvSpPr/>
          <p:nvPr/>
        </p:nvSpPr>
        <p:spPr>
          <a:xfrm>
            <a:off x="5328035" y="713778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Multiplicar 30"/>
          <p:cNvSpPr/>
          <p:nvPr/>
        </p:nvSpPr>
        <p:spPr>
          <a:xfrm>
            <a:off x="5347886" y="755530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2" name="Multiplicar 31"/>
          <p:cNvSpPr/>
          <p:nvPr/>
        </p:nvSpPr>
        <p:spPr>
          <a:xfrm>
            <a:off x="5797590" y="787280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Multiplicar 32"/>
          <p:cNvSpPr/>
          <p:nvPr/>
        </p:nvSpPr>
        <p:spPr>
          <a:xfrm>
            <a:off x="5813593" y="8285989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Multiplicar 33"/>
          <p:cNvSpPr/>
          <p:nvPr/>
        </p:nvSpPr>
        <p:spPr>
          <a:xfrm>
            <a:off x="5886535" y="863320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0572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201020"/>
              </p:ext>
            </p:extLst>
          </p:nvPr>
        </p:nvGraphicFramePr>
        <p:xfrm>
          <a:off x="208589" y="1189686"/>
          <a:ext cx="6528641" cy="741680"/>
        </p:xfrm>
        <a:graphic>
          <a:graphicData uri="http://schemas.openxmlformats.org/drawingml/2006/table">
            <a:tbl>
              <a:tblPr/>
              <a:tblGrid>
                <a:gridCol w="216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ABNER LISSANDRO LEÍJA DEL LLANO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2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Y 3                                                                 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“B”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31 MAYO 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8213">
            <a:off x="-176464" y="547850"/>
            <a:ext cx="821864" cy="568345"/>
          </a:xfrm>
          <a:prstGeom prst="rect">
            <a:avLst/>
          </a:prstGeom>
        </p:spPr>
      </p:pic>
      <p:graphicFrame>
        <p:nvGraphicFramePr>
          <p:cNvPr id="18" name="Tabla 17"/>
          <p:cNvGraphicFramePr>
            <a:graphicFrameLocks noGrp="1"/>
          </p:cNvGraphicFramePr>
          <p:nvPr>
            <p:extLst/>
          </p:nvPr>
        </p:nvGraphicFramePr>
        <p:xfrm>
          <a:off x="446042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F</a:t>
                      </a: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r>
                        <a:rPr lang="es-ES" sz="1400" b="1" dirty="0" smtClean="0">
                          <a:latin typeface="Century Gothic" panose="020B0502020202020204" pitchFamily="34" charset="0"/>
                        </a:rPr>
                        <a:t>Identifica algunos eventos de su vida cotidiana y dice el orden en que ocurren.</a:t>
                      </a:r>
                      <a:endParaRPr lang="es-MX" sz="14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ángulo 32"/>
          <p:cNvSpPr/>
          <p:nvPr/>
        </p:nvSpPr>
        <p:spPr>
          <a:xfrm>
            <a:off x="446043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/>
          <p:nvPr/>
        </p:nvCxnSpPr>
        <p:spPr>
          <a:xfrm>
            <a:off x="446043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900273"/>
              </p:ext>
            </p:extLst>
          </p:nvPr>
        </p:nvGraphicFramePr>
        <p:xfrm>
          <a:off x="3555087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endParaRPr lang="es-ES" sz="1400" b="1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s-ES" sz="1400" b="1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400" b="1" dirty="0" smtClean="0">
                          <a:latin typeface="Century Gothic" panose="020B0502020202020204" pitchFamily="34" charset="0"/>
                        </a:rPr>
                        <a:t>Comienza hacer uso de la estrategia de conteo como organización</a:t>
                      </a:r>
                      <a:r>
                        <a:rPr lang="es-MX" sz="1400" b="1" baseline="0" dirty="0" smtClean="0">
                          <a:latin typeface="Century Gothic" panose="020B0502020202020204" pitchFamily="34" charset="0"/>
                        </a:rPr>
                        <a:t> en fila, señalar elementos, añadir objetos, sobre conteo etc…)</a:t>
                      </a:r>
                    </a:p>
                    <a:p>
                      <a:pPr algn="ctr"/>
                      <a:endParaRPr lang="es-MX" sz="14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ctángulo 35"/>
          <p:cNvSpPr/>
          <p:nvPr/>
        </p:nvSpPr>
        <p:spPr>
          <a:xfrm>
            <a:off x="3555088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7" name="Conector recto 36"/>
          <p:cNvCxnSpPr/>
          <p:nvPr/>
        </p:nvCxnSpPr>
        <p:spPr>
          <a:xfrm>
            <a:off x="3555088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a 39"/>
          <p:cNvGraphicFramePr>
            <a:graphicFrameLocks noGrp="1"/>
          </p:cNvGraphicFramePr>
          <p:nvPr>
            <p:extLst/>
          </p:nvPr>
        </p:nvGraphicFramePr>
        <p:xfrm>
          <a:off x="320731" y="4863182"/>
          <a:ext cx="6308394" cy="2260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02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a 40"/>
          <p:cNvGraphicFramePr>
            <a:graphicFrameLocks noGrp="1"/>
          </p:cNvGraphicFramePr>
          <p:nvPr>
            <p:extLst/>
          </p:nvPr>
        </p:nvGraphicFramePr>
        <p:xfrm>
          <a:off x="293299" y="4830791"/>
          <a:ext cx="6400800" cy="2292124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124">
                <a:tc>
                  <a:txBody>
                    <a:bodyPr/>
                    <a:lstStyle/>
                    <a:p>
                      <a:r>
                        <a:rPr lang="es-MX" dirty="0" smtClean="0"/>
                        <a:t>                    </a:t>
                      </a:r>
                      <a:endParaRPr lang="es-MX" dirty="0"/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a 42"/>
          <p:cNvGraphicFramePr>
            <a:graphicFrameLocks noGrp="1"/>
          </p:cNvGraphicFramePr>
          <p:nvPr>
            <p:extLst/>
          </p:nvPr>
        </p:nvGraphicFramePr>
        <p:xfrm>
          <a:off x="277601" y="4830404"/>
          <a:ext cx="757569" cy="2292506"/>
        </p:xfrm>
        <a:graphic>
          <a:graphicData uri="http://schemas.openxmlformats.org/drawingml/2006/table">
            <a:tbl>
              <a:tblPr/>
              <a:tblGrid>
                <a:gridCol w="75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50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ysDash"/>
                    </a:lnL>
                    <a:lnR w="19050" cmpd="sng">
                      <a:solidFill>
                        <a:schemeClr val="tx1"/>
                      </a:solidFill>
                      <a:prstDash val="sysDash"/>
                    </a:lnR>
                    <a:lnT w="19050" cmpd="sng">
                      <a:solidFill>
                        <a:schemeClr val="tx1"/>
                      </a:solidFill>
                      <a:prstDash val="sysDash"/>
                    </a:lnT>
                    <a:lnB w="1905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CuadroTexto 44"/>
          <p:cNvSpPr txBox="1"/>
          <p:nvPr/>
        </p:nvSpPr>
        <p:spPr>
          <a:xfrm>
            <a:off x="1035170" y="4899182"/>
            <a:ext cx="55939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Trabajar con las colecciones de números del 1 al 10 con el apoyo de material concreto 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cxnSp>
        <p:nvCxnSpPr>
          <p:cNvPr id="52" name="Conector recto 51"/>
          <p:cNvCxnSpPr/>
          <p:nvPr/>
        </p:nvCxnSpPr>
        <p:spPr>
          <a:xfrm flipV="1">
            <a:off x="0" y="8867955"/>
            <a:ext cx="6858000" cy="17253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n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57" y="6712025"/>
            <a:ext cx="1650988" cy="2419298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574" y="6710218"/>
            <a:ext cx="1763433" cy="2431475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79" y="6710218"/>
            <a:ext cx="1821002" cy="2434889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2663" y="8476271"/>
            <a:ext cx="674567" cy="391684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2268" r="82792" b="71337"/>
          <a:stretch/>
        </p:blipFill>
        <p:spPr>
          <a:xfrm>
            <a:off x="191586" y="1510985"/>
            <a:ext cx="1180100" cy="45060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9" b="82560"/>
          <a:stretch/>
        </p:blipFill>
        <p:spPr>
          <a:xfrm>
            <a:off x="157935" y="-68735"/>
            <a:ext cx="6671528" cy="1228931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02" r="80023" b="77720"/>
          <a:stretch/>
        </p:blipFill>
        <p:spPr>
          <a:xfrm>
            <a:off x="191586" y="823282"/>
            <a:ext cx="1370002" cy="71717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0" t="22268" r="50913" b="71271"/>
          <a:stretch/>
        </p:blipFill>
        <p:spPr>
          <a:xfrm>
            <a:off x="2379216" y="1547051"/>
            <a:ext cx="1093693" cy="455222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t="22231" r="20286" b="70898"/>
          <a:stretch/>
        </p:blipFill>
        <p:spPr>
          <a:xfrm>
            <a:off x="4538193" y="1524049"/>
            <a:ext cx="1057835" cy="484094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4" t="30242" r="8168" b="62378"/>
          <a:stretch/>
        </p:blipFill>
        <p:spPr>
          <a:xfrm>
            <a:off x="1074910" y="2133980"/>
            <a:ext cx="5325036" cy="519953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" t="68671" r="87774" b="1809"/>
          <a:stretch/>
        </p:blipFill>
        <p:spPr>
          <a:xfrm>
            <a:off x="363738" y="4732463"/>
            <a:ext cx="566106" cy="226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64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6728608" y="0"/>
            <a:ext cx="0" cy="91440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a 10"/>
          <p:cNvGraphicFramePr>
            <a:graphicFrameLocks noGrp="1"/>
          </p:cNvGraphicFramePr>
          <p:nvPr>
            <p:extLst/>
          </p:nvPr>
        </p:nvGraphicFramePr>
        <p:xfrm>
          <a:off x="64546" y="472087"/>
          <a:ext cx="3787304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/>
          </p:nvPr>
        </p:nvGraphicFramePr>
        <p:xfrm>
          <a:off x="310550" y="4269191"/>
          <a:ext cx="634904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0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" name="Tabla 23"/>
          <p:cNvGraphicFramePr>
            <a:graphicFrameLocks noGrp="1"/>
          </p:cNvGraphicFramePr>
          <p:nvPr>
            <p:extLst/>
          </p:nvPr>
        </p:nvGraphicFramePr>
        <p:xfrm>
          <a:off x="250175" y="6760284"/>
          <a:ext cx="63490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9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38556" y="1087942"/>
            <a:ext cx="2033804" cy="302140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0"/>
          <a:stretch/>
        </p:blipFill>
        <p:spPr>
          <a:xfrm rot="16200000">
            <a:off x="4324526" y="-442299"/>
            <a:ext cx="2010433" cy="2967479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15"/>
          <a:stretch/>
        </p:blipFill>
        <p:spPr>
          <a:xfrm>
            <a:off x="28147" y="72082"/>
            <a:ext cx="3853006" cy="752671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2" r="34131"/>
          <a:stretch/>
        </p:blipFill>
        <p:spPr>
          <a:xfrm>
            <a:off x="59607" y="848704"/>
            <a:ext cx="2537930" cy="3040282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04" r="24489"/>
          <a:stretch/>
        </p:blipFill>
        <p:spPr>
          <a:xfrm>
            <a:off x="346509" y="7055660"/>
            <a:ext cx="4852135" cy="1929664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62"/>
          <a:stretch/>
        </p:blipFill>
        <p:spPr>
          <a:xfrm>
            <a:off x="300802" y="3913833"/>
            <a:ext cx="6419644" cy="694026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10" r="27741"/>
          <a:stretch/>
        </p:blipFill>
        <p:spPr>
          <a:xfrm>
            <a:off x="453202" y="4645977"/>
            <a:ext cx="4638751" cy="1527447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92"/>
          <a:stretch/>
        </p:blipFill>
        <p:spPr>
          <a:xfrm>
            <a:off x="238171" y="6310096"/>
            <a:ext cx="6425741" cy="800309"/>
          </a:xfrm>
          <a:prstGeom prst="rect">
            <a:avLst/>
          </a:prstGeom>
        </p:spPr>
      </p:pic>
      <p:sp>
        <p:nvSpPr>
          <p:cNvPr id="2" name="Multiplicar 1"/>
          <p:cNvSpPr/>
          <p:nvPr/>
        </p:nvSpPr>
        <p:spPr>
          <a:xfrm>
            <a:off x="2539796" y="84761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Multiplicar 15"/>
          <p:cNvSpPr/>
          <p:nvPr/>
        </p:nvSpPr>
        <p:spPr>
          <a:xfrm>
            <a:off x="2543545" y="127494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Multiplicar 16"/>
          <p:cNvSpPr/>
          <p:nvPr/>
        </p:nvSpPr>
        <p:spPr>
          <a:xfrm>
            <a:off x="2514242" y="162065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Multiplicar 17"/>
          <p:cNvSpPr/>
          <p:nvPr/>
        </p:nvSpPr>
        <p:spPr>
          <a:xfrm>
            <a:off x="3414669" y="195023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Multiplicar 18"/>
          <p:cNvSpPr/>
          <p:nvPr/>
        </p:nvSpPr>
        <p:spPr>
          <a:xfrm>
            <a:off x="2540250" y="2323655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Multiplicar 19"/>
          <p:cNvSpPr/>
          <p:nvPr/>
        </p:nvSpPr>
        <p:spPr>
          <a:xfrm>
            <a:off x="2568667" y="270882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Multiplicar 22"/>
          <p:cNvSpPr/>
          <p:nvPr/>
        </p:nvSpPr>
        <p:spPr>
          <a:xfrm>
            <a:off x="3012086" y="305587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Multiplicar 24"/>
          <p:cNvSpPr/>
          <p:nvPr/>
        </p:nvSpPr>
        <p:spPr>
          <a:xfrm>
            <a:off x="2539796" y="344865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Multiplicar 25"/>
          <p:cNvSpPr/>
          <p:nvPr/>
        </p:nvSpPr>
        <p:spPr>
          <a:xfrm>
            <a:off x="5176744" y="4658769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Multiplicar 26"/>
          <p:cNvSpPr/>
          <p:nvPr/>
        </p:nvSpPr>
        <p:spPr>
          <a:xfrm>
            <a:off x="5198644" y="505475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8" name="Multiplicar 27"/>
          <p:cNvSpPr/>
          <p:nvPr/>
        </p:nvSpPr>
        <p:spPr>
          <a:xfrm>
            <a:off x="5256845" y="541554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Multiplicar 28"/>
          <p:cNvSpPr/>
          <p:nvPr/>
        </p:nvSpPr>
        <p:spPr>
          <a:xfrm>
            <a:off x="5226418" y="576174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Multiplicar 29"/>
          <p:cNvSpPr/>
          <p:nvPr/>
        </p:nvSpPr>
        <p:spPr>
          <a:xfrm>
            <a:off x="5328035" y="713778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Multiplicar 30"/>
          <p:cNvSpPr/>
          <p:nvPr/>
        </p:nvSpPr>
        <p:spPr>
          <a:xfrm>
            <a:off x="5347886" y="755530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2" name="Multiplicar 31"/>
          <p:cNvSpPr/>
          <p:nvPr/>
        </p:nvSpPr>
        <p:spPr>
          <a:xfrm>
            <a:off x="5339724" y="787280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Multiplicar 32"/>
          <p:cNvSpPr/>
          <p:nvPr/>
        </p:nvSpPr>
        <p:spPr>
          <a:xfrm>
            <a:off x="5284367" y="828615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Multiplicar 33"/>
          <p:cNvSpPr/>
          <p:nvPr/>
        </p:nvSpPr>
        <p:spPr>
          <a:xfrm>
            <a:off x="5886535" y="863320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6454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586699"/>
              </p:ext>
            </p:extLst>
          </p:nvPr>
        </p:nvGraphicFramePr>
        <p:xfrm>
          <a:off x="208589" y="1189686"/>
          <a:ext cx="6528641" cy="741680"/>
        </p:xfrm>
        <a:graphic>
          <a:graphicData uri="http://schemas.openxmlformats.org/drawingml/2006/table">
            <a:tbl>
              <a:tblPr/>
              <a:tblGrid>
                <a:gridCol w="216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DALARY ALEXANDRA AGUILLÓN PALOMO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2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Y 3                                                                 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“B”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31 MAYO 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8213">
            <a:off x="-176464" y="547850"/>
            <a:ext cx="821864" cy="568345"/>
          </a:xfrm>
          <a:prstGeom prst="rect">
            <a:avLst/>
          </a:prstGeom>
        </p:spPr>
      </p:pic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376890"/>
              </p:ext>
            </p:extLst>
          </p:nvPr>
        </p:nvGraphicFramePr>
        <p:xfrm>
          <a:off x="446042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F</a:t>
                      </a:r>
                    </a:p>
                    <a:p>
                      <a:pPr algn="ctr"/>
                      <a:endParaRPr lang="es-MX" sz="1400" dirty="0" smtClean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r>
                        <a:rPr lang="es-ES" sz="1600" b="1" dirty="0" smtClean="0">
                          <a:latin typeface="Century Gothic" panose="020B0502020202020204" pitchFamily="34" charset="0"/>
                        </a:rPr>
                        <a:t>Muestra entusiasmo</a:t>
                      </a:r>
                      <a:r>
                        <a:rPr lang="es-ES" sz="1600" b="1" baseline="0" dirty="0" smtClean="0">
                          <a:latin typeface="Century Gothic" panose="020B0502020202020204" pitchFamily="34" charset="0"/>
                        </a:rPr>
                        <a:t> y motivación por participar en situaciones retadoras</a:t>
                      </a:r>
                      <a:r>
                        <a:rPr lang="es-ES" sz="1400" b="1" dirty="0" smtClean="0">
                          <a:latin typeface="Century Gothic" panose="020B0502020202020204" pitchFamily="34" charset="0"/>
                        </a:rPr>
                        <a:t>.</a:t>
                      </a:r>
                      <a:endParaRPr lang="es-MX" sz="14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ángulo 32"/>
          <p:cNvSpPr/>
          <p:nvPr/>
        </p:nvSpPr>
        <p:spPr>
          <a:xfrm>
            <a:off x="446043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/>
          <p:nvPr/>
        </p:nvCxnSpPr>
        <p:spPr>
          <a:xfrm>
            <a:off x="446043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595822"/>
              </p:ext>
            </p:extLst>
          </p:nvPr>
        </p:nvGraphicFramePr>
        <p:xfrm>
          <a:off x="3555087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endParaRPr lang="es-ES" sz="1400" b="1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s-ES" sz="1400" b="1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400" b="1" dirty="0" smtClean="0">
                          <a:latin typeface="Century Gothic" panose="020B0502020202020204" pitchFamily="34" charset="0"/>
                        </a:rPr>
                        <a:t>Requiere apoyo</a:t>
                      </a:r>
                      <a:r>
                        <a:rPr lang="es-MX" sz="1400" b="1" baseline="0" dirty="0" smtClean="0">
                          <a:latin typeface="Century Gothic" panose="020B0502020202020204" pitchFamily="34" charset="0"/>
                        </a:rPr>
                        <a:t> para poder expresar sus emociones.</a:t>
                      </a:r>
                      <a:endParaRPr lang="es-MX" sz="14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ctángulo 35"/>
          <p:cNvSpPr/>
          <p:nvPr/>
        </p:nvSpPr>
        <p:spPr>
          <a:xfrm>
            <a:off x="3555088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7" name="Conector recto 36"/>
          <p:cNvCxnSpPr/>
          <p:nvPr/>
        </p:nvCxnSpPr>
        <p:spPr>
          <a:xfrm>
            <a:off x="3555088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a 39"/>
          <p:cNvGraphicFramePr>
            <a:graphicFrameLocks noGrp="1"/>
          </p:cNvGraphicFramePr>
          <p:nvPr>
            <p:extLst/>
          </p:nvPr>
        </p:nvGraphicFramePr>
        <p:xfrm>
          <a:off x="320731" y="4863182"/>
          <a:ext cx="6308394" cy="2260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02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a 40"/>
          <p:cNvGraphicFramePr>
            <a:graphicFrameLocks noGrp="1"/>
          </p:cNvGraphicFramePr>
          <p:nvPr>
            <p:extLst/>
          </p:nvPr>
        </p:nvGraphicFramePr>
        <p:xfrm>
          <a:off x="293299" y="4830791"/>
          <a:ext cx="6400800" cy="2292124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124">
                <a:tc>
                  <a:txBody>
                    <a:bodyPr/>
                    <a:lstStyle/>
                    <a:p>
                      <a:r>
                        <a:rPr lang="es-MX" dirty="0" smtClean="0"/>
                        <a:t>                    </a:t>
                      </a:r>
                      <a:endParaRPr lang="es-MX" dirty="0"/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a 42"/>
          <p:cNvGraphicFramePr>
            <a:graphicFrameLocks noGrp="1"/>
          </p:cNvGraphicFramePr>
          <p:nvPr>
            <p:extLst/>
          </p:nvPr>
        </p:nvGraphicFramePr>
        <p:xfrm>
          <a:off x="277601" y="4830404"/>
          <a:ext cx="757569" cy="2292506"/>
        </p:xfrm>
        <a:graphic>
          <a:graphicData uri="http://schemas.openxmlformats.org/drawingml/2006/table">
            <a:tbl>
              <a:tblPr/>
              <a:tblGrid>
                <a:gridCol w="75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50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ysDash"/>
                    </a:lnL>
                    <a:lnR w="19050" cmpd="sng">
                      <a:solidFill>
                        <a:schemeClr val="tx1"/>
                      </a:solidFill>
                      <a:prstDash val="sysDash"/>
                    </a:lnR>
                    <a:lnT w="19050" cmpd="sng">
                      <a:solidFill>
                        <a:schemeClr val="tx1"/>
                      </a:solidFill>
                      <a:prstDash val="sysDash"/>
                    </a:lnT>
                    <a:lnB w="1905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CuadroTexto 44"/>
          <p:cNvSpPr txBox="1"/>
          <p:nvPr/>
        </p:nvSpPr>
        <p:spPr>
          <a:xfrm>
            <a:off x="1035170" y="4899182"/>
            <a:ext cx="55939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Fomentar la expresión de las emociones, de lo que le gusta y no le gusta, o lo que la hace sentir de tal manera.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cxnSp>
        <p:nvCxnSpPr>
          <p:cNvPr id="52" name="Conector recto 51"/>
          <p:cNvCxnSpPr/>
          <p:nvPr/>
        </p:nvCxnSpPr>
        <p:spPr>
          <a:xfrm flipV="1">
            <a:off x="0" y="8867955"/>
            <a:ext cx="6858000" cy="17253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n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57" y="6712025"/>
            <a:ext cx="1650988" cy="2419298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574" y="6710218"/>
            <a:ext cx="1763433" cy="2431475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79" y="6710218"/>
            <a:ext cx="1821002" cy="2434889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2663" y="8476271"/>
            <a:ext cx="674567" cy="391684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2268" r="82792" b="71337"/>
          <a:stretch/>
        </p:blipFill>
        <p:spPr>
          <a:xfrm>
            <a:off x="191586" y="1510985"/>
            <a:ext cx="1180100" cy="45060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9" b="82560"/>
          <a:stretch/>
        </p:blipFill>
        <p:spPr>
          <a:xfrm>
            <a:off x="157935" y="-68735"/>
            <a:ext cx="6671528" cy="1228931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02" r="80023" b="77720"/>
          <a:stretch/>
        </p:blipFill>
        <p:spPr>
          <a:xfrm>
            <a:off x="191586" y="823282"/>
            <a:ext cx="1370002" cy="71717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0" t="22268" r="50913" b="71271"/>
          <a:stretch/>
        </p:blipFill>
        <p:spPr>
          <a:xfrm>
            <a:off x="2379216" y="1547051"/>
            <a:ext cx="1093693" cy="455222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t="22231" r="20286" b="70898"/>
          <a:stretch/>
        </p:blipFill>
        <p:spPr>
          <a:xfrm>
            <a:off x="4538193" y="1524049"/>
            <a:ext cx="1057835" cy="484094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4" t="30242" r="8168" b="62378"/>
          <a:stretch/>
        </p:blipFill>
        <p:spPr>
          <a:xfrm>
            <a:off x="1074910" y="2133980"/>
            <a:ext cx="5325036" cy="519953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" t="68671" r="87774" b="1809"/>
          <a:stretch/>
        </p:blipFill>
        <p:spPr>
          <a:xfrm>
            <a:off x="363738" y="4732463"/>
            <a:ext cx="566106" cy="226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6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6728608" y="0"/>
            <a:ext cx="0" cy="91440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a 10"/>
          <p:cNvGraphicFramePr>
            <a:graphicFrameLocks noGrp="1"/>
          </p:cNvGraphicFramePr>
          <p:nvPr>
            <p:extLst/>
          </p:nvPr>
        </p:nvGraphicFramePr>
        <p:xfrm>
          <a:off x="64546" y="472087"/>
          <a:ext cx="3787304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/>
          </p:nvPr>
        </p:nvGraphicFramePr>
        <p:xfrm>
          <a:off x="310550" y="4269191"/>
          <a:ext cx="634904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0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" name="Tabla 23"/>
          <p:cNvGraphicFramePr>
            <a:graphicFrameLocks noGrp="1"/>
          </p:cNvGraphicFramePr>
          <p:nvPr>
            <p:extLst/>
          </p:nvPr>
        </p:nvGraphicFramePr>
        <p:xfrm>
          <a:off x="250175" y="6760284"/>
          <a:ext cx="63490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9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38556" y="1087942"/>
            <a:ext cx="2033804" cy="302140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0"/>
          <a:stretch/>
        </p:blipFill>
        <p:spPr>
          <a:xfrm rot="16200000">
            <a:off x="4324526" y="-442299"/>
            <a:ext cx="2010433" cy="2967479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15"/>
          <a:stretch/>
        </p:blipFill>
        <p:spPr>
          <a:xfrm>
            <a:off x="28147" y="72082"/>
            <a:ext cx="3853006" cy="752671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2" r="34131"/>
          <a:stretch/>
        </p:blipFill>
        <p:spPr>
          <a:xfrm>
            <a:off x="59607" y="848704"/>
            <a:ext cx="2537930" cy="3040282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04" r="24489"/>
          <a:stretch/>
        </p:blipFill>
        <p:spPr>
          <a:xfrm>
            <a:off x="346509" y="7055660"/>
            <a:ext cx="4852135" cy="1929664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62"/>
          <a:stretch/>
        </p:blipFill>
        <p:spPr>
          <a:xfrm>
            <a:off x="300802" y="3913833"/>
            <a:ext cx="6419644" cy="694026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10" r="27741"/>
          <a:stretch/>
        </p:blipFill>
        <p:spPr>
          <a:xfrm>
            <a:off x="453202" y="4645977"/>
            <a:ext cx="4638751" cy="1527447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92"/>
          <a:stretch/>
        </p:blipFill>
        <p:spPr>
          <a:xfrm>
            <a:off x="238171" y="6310096"/>
            <a:ext cx="6425741" cy="800309"/>
          </a:xfrm>
          <a:prstGeom prst="rect">
            <a:avLst/>
          </a:prstGeom>
        </p:spPr>
      </p:pic>
      <p:sp>
        <p:nvSpPr>
          <p:cNvPr id="2" name="Multiplicar 1"/>
          <p:cNvSpPr/>
          <p:nvPr/>
        </p:nvSpPr>
        <p:spPr>
          <a:xfrm>
            <a:off x="2539796" y="84761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Multiplicar 15"/>
          <p:cNvSpPr/>
          <p:nvPr/>
        </p:nvSpPr>
        <p:spPr>
          <a:xfrm>
            <a:off x="2543545" y="127494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Multiplicar 16"/>
          <p:cNvSpPr/>
          <p:nvPr/>
        </p:nvSpPr>
        <p:spPr>
          <a:xfrm>
            <a:off x="2514242" y="162065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Multiplicar 17"/>
          <p:cNvSpPr/>
          <p:nvPr/>
        </p:nvSpPr>
        <p:spPr>
          <a:xfrm>
            <a:off x="3414669" y="195023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Multiplicar 18"/>
          <p:cNvSpPr/>
          <p:nvPr/>
        </p:nvSpPr>
        <p:spPr>
          <a:xfrm>
            <a:off x="2540250" y="2323655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Multiplicar 19"/>
          <p:cNvSpPr/>
          <p:nvPr/>
        </p:nvSpPr>
        <p:spPr>
          <a:xfrm>
            <a:off x="2568667" y="270882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Multiplicar 22"/>
          <p:cNvSpPr/>
          <p:nvPr/>
        </p:nvSpPr>
        <p:spPr>
          <a:xfrm>
            <a:off x="3012086" y="305587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Multiplicar 24"/>
          <p:cNvSpPr/>
          <p:nvPr/>
        </p:nvSpPr>
        <p:spPr>
          <a:xfrm>
            <a:off x="2539796" y="344865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Multiplicar 25"/>
          <p:cNvSpPr/>
          <p:nvPr/>
        </p:nvSpPr>
        <p:spPr>
          <a:xfrm>
            <a:off x="5176744" y="4658769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Multiplicar 26"/>
          <p:cNvSpPr/>
          <p:nvPr/>
        </p:nvSpPr>
        <p:spPr>
          <a:xfrm>
            <a:off x="5198644" y="505475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8" name="Multiplicar 27"/>
          <p:cNvSpPr/>
          <p:nvPr/>
        </p:nvSpPr>
        <p:spPr>
          <a:xfrm>
            <a:off x="5256845" y="541554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Multiplicar 28"/>
          <p:cNvSpPr/>
          <p:nvPr/>
        </p:nvSpPr>
        <p:spPr>
          <a:xfrm>
            <a:off x="5226418" y="576174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Multiplicar 29"/>
          <p:cNvSpPr/>
          <p:nvPr/>
        </p:nvSpPr>
        <p:spPr>
          <a:xfrm>
            <a:off x="5328035" y="713778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Multiplicar 30"/>
          <p:cNvSpPr/>
          <p:nvPr/>
        </p:nvSpPr>
        <p:spPr>
          <a:xfrm>
            <a:off x="5347886" y="755530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2" name="Multiplicar 31"/>
          <p:cNvSpPr/>
          <p:nvPr/>
        </p:nvSpPr>
        <p:spPr>
          <a:xfrm>
            <a:off x="5339724" y="787280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Multiplicar 32"/>
          <p:cNvSpPr/>
          <p:nvPr/>
        </p:nvSpPr>
        <p:spPr>
          <a:xfrm>
            <a:off x="5284367" y="828615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Multiplicar 33"/>
          <p:cNvSpPr/>
          <p:nvPr/>
        </p:nvSpPr>
        <p:spPr>
          <a:xfrm>
            <a:off x="5886535" y="863320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593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983125"/>
              </p:ext>
            </p:extLst>
          </p:nvPr>
        </p:nvGraphicFramePr>
        <p:xfrm>
          <a:off x="208589" y="1189686"/>
          <a:ext cx="6528641" cy="741680"/>
        </p:xfrm>
        <a:graphic>
          <a:graphicData uri="http://schemas.openxmlformats.org/drawingml/2006/table">
            <a:tbl>
              <a:tblPr/>
              <a:tblGrid>
                <a:gridCol w="216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ANGEL OIRAM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REYES BARBOZA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2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Y 3                                                                 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“B”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31 MAYO 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8213">
            <a:off x="-176464" y="547850"/>
            <a:ext cx="821864" cy="568345"/>
          </a:xfrm>
          <a:prstGeom prst="rect">
            <a:avLst/>
          </a:prstGeom>
        </p:spPr>
      </p:pic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90536"/>
              </p:ext>
            </p:extLst>
          </p:nvPr>
        </p:nvGraphicFramePr>
        <p:xfrm>
          <a:off x="446042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F</a:t>
                      </a: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r>
                        <a:rPr lang="es-ES" sz="1400" b="1" dirty="0" smtClean="0">
                          <a:latin typeface="Century Gothic" panose="020B0502020202020204" pitchFamily="34" charset="0"/>
                          <a:ea typeface="+mn-ea"/>
                        </a:rPr>
                        <a:t>Ordena</a:t>
                      </a:r>
                      <a:r>
                        <a:rPr lang="es-ES" sz="1400" b="1" baseline="0" dirty="0" smtClean="0">
                          <a:latin typeface="Century Gothic" panose="020B0502020202020204" pitchFamily="34" charset="0"/>
                          <a:ea typeface="+mn-ea"/>
                        </a:rPr>
                        <a:t> de mayor a menor una serie de objetos con diferentes características. </a:t>
                      </a:r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ángulo 32"/>
          <p:cNvSpPr/>
          <p:nvPr/>
        </p:nvSpPr>
        <p:spPr>
          <a:xfrm>
            <a:off x="446043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/>
          <p:nvPr/>
        </p:nvCxnSpPr>
        <p:spPr>
          <a:xfrm>
            <a:off x="446043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a 34"/>
          <p:cNvGraphicFramePr>
            <a:graphicFrameLocks noGrp="1"/>
          </p:cNvGraphicFramePr>
          <p:nvPr>
            <p:extLst/>
          </p:nvPr>
        </p:nvGraphicFramePr>
        <p:xfrm>
          <a:off x="3555087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endParaRPr lang="es-ES" sz="1400" b="1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s-ES" sz="1400" b="1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400" b="1" dirty="0" smtClean="0">
                          <a:latin typeface="Century Gothic" panose="020B0502020202020204" pitchFamily="34" charset="0"/>
                        </a:rPr>
                        <a:t>Con apoyo comunica de manera oral y escrita los primeros 5 números en diversas situaciones y de diferentes maneras, incluida la convencional.</a:t>
                      </a:r>
                      <a:endParaRPr lang="es-MX" sz="1400" b="1" u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ctángulo 35"/>
          <p:cNvSpPr/>
          <p:nvPr/>
        </p:nvSpPr>
        <p:spPr>
          <a:xfrm>
            <a:off x="3555088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7" name="Conector recto 36"/>
          <p:cNvCxnSpPr/>
          <p:nvPr/>
        </p:nvCxnSpPr>
        <p:spPr>
          <a:xfrm>
            <a:off x="3555088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a 39"/>
          <p:cNvGraphicFramePr>
            <a:graphicFrameLocks noGrp="1"/>
          </p:cNvGraphicFramePr>
          <p:nvPr>
            <p:extLst/>
          </p:nvPr>
        </p:nvGraphicFramePr>
        <p:xfrm>
          <a:off x="320731" y="4863182"/>
          <a:ext cx="6308394" cy="2260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02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a 40"/>
          <p:cNvGraphicFramePr>
            <a:graphicFrameLocks noGrp="1"/>
          </p:cNvGraphicFramePr>
          <p:nvPr>
            <p:extLst/>
          </p:nvPr>
        </p:nvGraphicFramePr>
        <p:xfrm>
          <a:off x="293299" y="4830791"/>
          <a:ext cx="6400800" cy="2292124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124">
                <a:tc>
                  <a:txBody>
                    <a:bodyPr/>
                    <a:lstStyle/>
                    <a:p>
                      <a:r>
                        <a:rPr lang="es-MX" dirty="0" smtClean="0"/>
                        <a:t>                    </a:t>
                      </a:r>
                      <a:endParaRPr lang="es-MX" dirty="0"/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a 42"/>
          <p:cNvGraphicFramePr>
            <a:graphicFrameLocks noGrp="1"/>
          </p:cNvGraphicFramePr>
          <p:nvPr>
            <p:extLst/>
          </p:nvPr>
        </p:nvGraphicFramePr>
        <p:xfrm>
          <a:off x="277601" y="4830404"/>
          <a:ext cx="757569" cy="2292506"/>
        </p:xfrm>
        <a:graphic>
          <a:graphicData uri="http://schemas.openxmlformats.org/drawingml/2006/table">
            <a:tbl>
              <a:tblPr/>
              <a:tblGrid>
                <a:gridCol w="75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50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ysDash"/>
                    </a:lnL>
                    <a:lnR w="19050" cmpd="sng">
                      <a:solidFill>
                        <a:schemeClr val="tx1"/>
                      </a:solidFill>
                      <a:prstDash val="sysDash"/>
                    </a:lnR>
                    <a:lnT w="19050" cmpd="sng">
                      <a:solidFill>
                        <a:schemeClr val="tx1"/>
                      </a:solidFill>
                      <a:prstDash val="sysDash"/>
                    </a:lnT>
                    <a:lnB w="1905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CuadroTexto 44"/>
          <p:cNvSpPr txBox="1"/>
          <p:nvPr/>
        </p:nvSpPr>
        <p:spPr>
          <a:xfrm>
            <a:off x="1035170" y="4899182"/>
            <a:ext cx="55939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Trabajar la comunicación de números de manera oral y escrita en diversas situaciones</a:t>
            </a:r>
            <a:r>
              <a:rPr lang="es-MX" dirty="0"/>
              <a:t> </a:t>
            </a:r>
            <a:r>
              <a:rPr lang="es-MX" dirty="0" smtClean="0"/>
              <a:t> </a:t>
            </a:r>
            <a:endParaRPr lang="es-MX" dirty="0"/>
          </a:p>
        </p:txBody>
      </p:sp>
      <p:cxnSp>
        <p:nvCxnSpPr>
          <p:cNvPr id="52" name="Conector recto 51"/>
          <p:cNvCxnSpPr/>
          <p:nvPr/>
        </p:nvCxnSpPr>
        <p:spPr>
          <a:xfrm flipV="1">
            <a:off x="0" y="8867955"/>
            <a:ext cx="6858000" cy="17253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n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57" y="6712025"/>
            <a:ext cx="1650988" cy="2419298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574" y="6710218"/>
            <a:ext cx="1763433" cy="2431475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79" y="6710218"/>
            <a:ext cx="1821002" cy="2434889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2663" y="8476271"/>
            <a:ext cx="674567" cy="391684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2268" r="82792" b="71337"/>
          <a:stretch/>
        </p:blipFill>
        <p:spPr>
          <a:xfrm>
            <a:off x="191586" y="1510985"/>
            <a:ext cx="1180100" cy="45060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9" b="82560"/>
          <a:stretch/>
        </p:blipFill>
        <p:spPr>
          <a:xfrm>
            <a:off x="157935" y="-68735"/>
            <a:ext cx="6671528" cy="1228931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02" r="80023" b="77720"/>
          <a:stretch/>
        </p:blipFill>
        <p:spPr>
          <a:xfrm>
            <a:off x="191586" y="823282"/>
            <a:ext cx="1370002" cy="71717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0" t="22268" r="50913" b="71271"/>
          <a:stretch/>
        </p:blipFill>
        <p:spPr>
          <a:xfrm>
            <a:off x="2379216" y="1547051"/>
            <a:ext cx="1093693" cy="455222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t="22231" r="20286" b="70898"/>
          <a:stretch/>
        </p:blipFill>
        <p:spPr>
          <a:xfrm>
            <a:off x="4538193" y="1524049"/>
            <a:ext cx="1057835" cy="484094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4" t="30242" r="8168" b="62378"/>
          <a:stretch/>
        </p:blipFill>
        <p:spPr>
          <a:xfrm>
            <a:off x="1074910" y="2133980"/>
            <a:ext cx="5325036" cy="519953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" t="68671" r="87774" b="1809"/>
          <a:stretch/>
        </p:blipFill>
        <p:spPr>
          <a:xfrm>
            <a:off x="363738" y="4732463"/>
            <a:ext cx="566106" cy="226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69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6728608" y="0"/>
            <a:ext cx="0" cy="91440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a 10"/>
          <p:cNvGraphicFramePr>
            <a:graphicFrameLocks noGrp="1"/>
          </p:cNvGraphicFramePr>
          <p:nvPr>
            <p:extLst/>
          </p:nvPr>
        </p:nvGraphicFramePr>
        <p:xfrm>
          <a:off x="64546" y="472087"/>
          <a:ext cx="3787304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/>
          </p:nvPr>
        </p:nvGraphicFramePr>
        <p:xfrm>
          <a:off x="310550" y="4269191"/>
          <a:ext cx="634904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0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" name="Tabla 23"/>
          <p:cNvGraphicFramePr>
            <a:graphicFrameLocks noGrp="1"/>
          </p:cNvGraphicFramePr>
          <p:nvPr>
            <p:extLst/>
          </p:nvPr>
        </p:nvGraphicFramePr>
        <p:xfrm>
          <a:off x="250175" y="6760284"/>
          <a:ext cx="63490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9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38556" y="1087942"/>
            <a:ext cx="2033804" cy="302140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0"/>
          <a:stretch/>
        </p:blipFill>
        <p:spPr>
          <a:xfrm rot="16200000">
            <a:off x="4324526" y="-442299"/>
            <a:ext cx="2010433" cy="2967479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15"/>
          <a:stretch/>
        </p:blipFill>
        <p:spPr>
          <a:xfrm>
            <a:off x="28147" y="72082"/>
            <a:ext cx="3853006" cy="752671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2" r="34131"/>
          <a:stretch/>
        </p:blipFill>
        <p:spPr>
          <a:xfrm>
            <a:off x="59607" y="848704"/>
            <a:ext cx="2537930" cy="3040282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04" r="24489"/>
          <a:stretch/>
        </p:blipFill>
        <p:spPr>
          <a:xfrm>
            <a:off x="346509" y="7055660"/>
            <a:ext cx="4852135" cy="1929664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62"/>
          <a:stretch/>
        </p:blipFill>
        <p:spPr>
          <a:xfrm>
            <a:off x="300802" y="3913833"/>
            <a:ext cx="6419644" cy="694026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10" r="27741"/>
          <a:stretch/>
        </p:blipFill>
        <p:spPr>
          <a:xfrm>
            <a:off x="453202" y="4645977"/>
            <a:ext cx="4638751" cy="1527447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92"/>
          <a:stretch/>
        </p:blipFill>
        <p:spPr>
          <a:xfrm>
            <a:off x="238171" y="6310096"/>
            <a:ext cx="6425741" cy="800309"/>
          </a:xfrm>
          <a:prstGeom prst="rect">
            <a:avLst/>
          </a:prstGeom>
        </p:spPr>
      </p:pic>
      <p:sp>
        <p:nvSpPr>
          <p:cNvPr id="2" name="Multiplicar 1"/>
          <p:cNvSpPr/>
          <p:nvPr/>
        </p:nvSpPr>
        <p:spPr>
          <a:xfrm>
            <a:off x="2990041" y="84870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Multiplicar 15"/>
          <p:cNvSpPr/>
          <p:nvPr/>
        </p:nvSpPr>
        <p:spPr>
          <a:xfrm>
            <a:off x="2543545" y="127494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Multiplicar 16"/>
          <p:cNvSpPr/>
          <p:nvPr/>
        </p:nvSpPr>
        <p:spPr>
          <a:xfrm>
            <a:off x="2954207" y="162199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Multiplicar 17"/>
          <p:cNvSpPr/>
          <p:nvPr/>
        </p:nvSpPr>
        <p:spPr>
          <a:xfrm>
            <a:off x="2976466" y="195228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Multiplicar 18"/>
          <p:cNvSpPr/>
          <p:nvPr/>
        </p:nvSpPr>
        <p:spPr>
          <a:xfrm>
            <a:off x="2977778" y="233762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Multiplicar 19"/>
          <p:cNvSpPr/>
          <p:nvPr/>
        </p:nvSpPr>
        <p:spPr>
          <a:xfrm>
            <a:off x="3005143" y="272658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Multiplicar 22"/>
          <p:cNvSpPr/>
          <p:nvPr/>
        </p:nvSpPr>
        <p:spPr>
          <a:xfrm>
            <a:off x="2550555" y="307363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Multiplicar 24"/>
          <p:cNvSpPr/>
          <p:nvPr/>
        </p:nvSpPr>
        <p:spPr>
          <a:xfrm>
            <a:off x="2539796" y="344865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Multiplicar 25"/>
          <p:cNvSpPr/>
          <p:nvPr/>
        </p:nvSpPr>
        <p:spPr>
          <a:xfrm>
            <a:off x="5658630" y="466147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Multiplicar 26"/>
          <p:cNvSpPr/>
          <p:nvPr/>
        </p:nvSpPr>
        <p:spPr>
          <a:xfrm>
            <a:off x="6194749" y="5018575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8" name="Multiplicar 27"/>
          <p:cNvSpPr/>
          <p:nvPr/>
        </p:nvSpPr>
        <p:spPr>
          <a:xfrm>
            <a:off x="6209651" y="539745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Multiplicar 28"/>
          <p:cNvSpPr/>
          <p:nvPr/>
        </p:nvSpPr>
        <p:spPr>
          <a:xfrm>
            <a:off x="6210052" y="574450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Multiplicar 29"/>
          <p:cNvSpPr/>
          <p:nvPr/>
        </p:nvSpPr>
        <p:spPr>
          <a:xfrm>
            <a:off x="5806455" y="714455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Multiplicar 30"/>
          <p:cNvSpPr/>
          <p:nvPr/>
        </p:nvSpPr>
        <p:spPr>
          <a:xfrm>
            <a:off x="5860353" y="755563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2" name="Multiplicar 31"/>
          <p:cNvSpPr/>
          <p:nvPr/>
        </p:nvSpPr>
        <p:spPr>
          <a:xfrm>
            <a:off x="5829325" y="7941525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Multiplicar 32"/>
          <p:cNvSpPr/>
          <p:nvPr/>
        </p:nvSpPr>
        <p:spPr>
          <a:xfrm>
            <a:off x="5845761" y="823458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Multiplicar 33"/>
          <p:cNvSpPr/>
          <p:nvPr/>
        </p:nvSpPr>
        <p:spPr>
          <a:xfrm>
            <a:off x="5886535" y="863320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7856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046350"/>
              </p:ext>
            </p:extLst>
          </p:nvPr>
        </p:nvGraphicFramePr>
        <p:xfrm>
          <a:off x="208589" y="1189686"/>
          <a:ext cx="6528641" cy="741680"/>
        </p:xfrm>
        <a:graphic>
          <a:graphicData uri="http://schemas.openxmlformats.org/drawingml/2006/table">
            <a:tbl>
              <a:tblPr/>
              <a:tblGrid>
                <a:gridCol w="216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TANIA RENATA RODRÍGUEZ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VEGA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2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Y 3                                                                 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“B”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31 MAYO 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8213">
            <a:off x="-176464" y="547850"/>
            <a:ext cx="821864" cy="568345"/>
          </a:xfrm>
          <a:prstGeom prst="rect">
            <a:avLst/>
          </a:prstGeom>
        </p:spPr>
      </p:pic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51408"/>
              </p:ext>
            </p:extLst>
          </p:nvPr>
        </p:nvGraphicFramePr>
        <p:xfrm>
          <a:off x="446042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F</a:t>
                      </a: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r>
                        <a:rPr lang="es-MX" sz="1400" b="1" dirty="0" smtClean="0">
                          <a:latin typeface="Century Gothic" panose="020B0502020202020204" pitchFamily="34" charset="0"/>
                        </a:rPr>
                        <a:t>Comenta lo que ha realizado en cierta situación como</a:t>
                      </a:r>
                      <a:r>
                        <a:rPr lang="es-MX" sz="1400" b="1" baseline="0" dirty="0" smtClean="0">
                          <a:latin typeface="Century Gothic" panose="020B0502020202020204" pitchFamily="34" charset="0"/>
                        </a:rPr>
                        <a:t> tiempo, lugar, fechas y compañía </a:t>
                      </a:r>
                      <a:endParaRPr lang="es-MX" sz="14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ángulo 32"/>
          <p:cNvSpPr/>
          <p:nvPr/>
        </p:nvSpPr>
        <p:spPr>
          <a:xfrm>
            <a:off x="446043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/>
          <p:nvPr/>
        </p:nvCxnSpPr>
        <p:spPr>
          <a:xfrm>
            <a:off x="446043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a 34"/>
          <p:cNvGraphicFramePr>
            <a:graphicFrameLocks noGrp="1"/>
          </p:cNvGraphicFramePr>
          <p:nvPr>
            <p:extLst/>
          </p:nvPr>
        </p:nvGraphicFramePr>
        <p:xfrm>
          <a:off x="3555087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endParaRPr lang="es-ES" sz="1400" b="1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s-ES" sz="1400" b="1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400" b="1" dirty="0" smtClean="0">
                          <a:latin typeface="Century Gothic" panose="020B0502020202020204" pitchFamily="34" charset="0"/>
                        </a:rPr>
                        <a:t>Necesita guía para escoger las palabras y expresar sus ideas acerca de diversos temas</a:t>
                      </a:r>
                      <a:endParaRPr lang="es-MX" sz="14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ctángulo 35"/>
          <p:cNvSpPr/>
          <p:nvPr/>
        </p:nvSpPr>
        <p:spPr>
          <a:xfrm>
            <a:off x="3555088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7" name="Conector recto 36"/>
          <p:cNvCxnSpPr/>
          <p:nvPr/>
        </p:nvCxnSpPr>
        <p:spPr>
          <a:xfrm>
            <a:off x="3555088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a 39"/>
          <p:cNvGraphicFramePr>
            <a:graphicFrameLocks noGrp="1"/>
          </p:cNvGraphicFramePr>
          <p:nvPr>
            <p:extLst/>
          </p:nvPr>
        </p:nvGraphicFramePr>
        <p:xfrm>
          <a:off x="320731" y="4863182"/>
          <a:ext cx="6308394" cy="2260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02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a 40"/>
          <p:cNvGraphicFramePr>
            <a:graphicFrameLocks noGrp="1"/>
          </p:cNvGraphicFramePr>
          <p:nvPr>
            <p:extLst/>
          </p:nvPr>
        </p:nvGraphicFramePr>
        <p:xfrm>
          <a:off x="293299" y="4830791"/>
          <a:ext cx="6400800" cy="2292124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124">
                <a:tc>
                  <a:txBody>
                    <a:bodyPr/>
                    <a:lstStyle/>
                    <a:p>
                      <a:r>
                        <a:rPr lang="es-MX" dirty="0" smtClean="0"/>
                        <a:t>                    </a:t>
                      </a:r>
                      <a:endParaRPr lang="es-MX" dirty="0"/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a 42"/>
          <p:cNvGraphicFramePr>
            <a:graphicFrameLocks noGrp="1"/>
          </p:cNvGraphicFramePr>
          <p:nvPr>
            <p:extLst/>
          </p:nvPr>
        </p:nvGraphicFramePr>
        <p:xfrm>
          <a:off x="277601" y="4830404"/>
          <a:ext cx="757569" cy="2292506"/>
        </p:xfrm>
        <a:graphic>
          <a:graphicData uri="http://schemas.openxmlformats.org/drawingml/2006/table">
            <a:tbl>
              <a:tblPr/>
              <a:tblGrid>
                <a:gridCol w="75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50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ysDash"/>
                    </a:lnL>
                    <a:lnR w="19050" cmpd="sng">
                      <a:solidFill>
                        <a:schemeClr val="tx1"/>
                      </a:solidFill>
                      <a:prstDash val="sysDash"/>
                    </a:lnR>
                    <a:lnT w="19050" cmpd="sng">
                      <a:solidFill>
                        <a:schemeClr val="tx1"/>
                      </a:solidFill>
                      <a:prstDash val="sysDash"/>
                    </a:lnT>
                    <a:lnB w="1905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CuadroTexto 44"/>
          <p:cNvSpPr txBox="1"/>
          <p:nvPr/>
        </p:nvSpPr>
        <p:spPr>
          <a:xfrm>
            <a:off x="1035170" y="4899182"/>
            <a:ext cx="55939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Fomentar la comunicación en casa a través de libros, cuentos, y revistas.</a:t>
            </a:r>
            <a:endPara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cxnSp>
        <p:nvCxnSpPr>
          <p:cNvPr id="52" name="Conector recto 51"/>
          <p:cNvCxnSpPr/>
          <p:nvPr/>
        </p:nvCxnSpPr>
        <p:spPr>
          <a:xfrm flipV="1">
            <a:off x="0" y="8867955"/>
            <a:ext cx="6858000" cy="17253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n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57" y="6712025"/>
            <a:ext cx="1650988" cy="2419298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574" y="6710218"/>
            <a:ext cx="1763433" cy="2431475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79" y="6710218"/>
            <a:ext cx="1821002" cy="2434889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2663" y="8476271"/>
            <a:ext cx="674567" cy="391684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2268" r="82792" b="71337"/>
          <a:stretch/>
        </p:blipFill>
        <p:spPr>
          <a:xfrm>
            <a:off x="191586" y="1510985"/>
            <a:ext cx="1180100" cy="45060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9" b="82560"/>
          <a:stretch/>
        </p:blipFill>
        <p:spPr>
          <a:xfrm>
            <a:off x="157935" y="-68735"/>
            <a:ext cx="6671528" cy="1228931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02" r="80023" b="77720"/>
          <a:stretch/>
        </p:blipFill>
        <p:spPr>
          <a:xfrm>
            <a:off x="191586" y="823282"/>
            <a:ext cx="1370002" cy="71717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0" t="22268" r="50913" b="71271"/>
          <a:stretch/>
        </p:blipFill>
        <p:spPr>
          <a:xfrm>
            <a:off x="2379216" y="1547051"/>
            <a:ext cx="1093693" cy="455222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t="22231" r="20286" b="70898"/>
          <a:stretch/>
        </p:blipFill>
        <p:spPr>
          <a:xfrm>
            <a:off x="4538193" y="1524049"/>
            <a:ext cx="1057835" cy="484094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4" t="30242" r="8168" b="62378"/>
          <a:stretch/>
        </p:blipFill>
        <p:spPr>
          <a:xfrm>
            <a:off x="1074910" y="2133980"/>
            <a:ext cx="5325036" cy="519953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" t="68671" r="87774" b="1809"/>
          <a:stretch/>
        </p:blipFill>
        <p:spPr>
          <a:xfrm>
            <a:off x="363738" y="4732463"/>
            <a:ext cx="566106" cy="226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88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789277"/>
              </p:ext>
            </p:extLst>
          </p:nvPr>
        </p:nvGraphicFramePr>
        <p:xfrm>
          <a:off x="208589" y="1189686"/>
          <a:ext cx="6528641" cy="741680"/>
        </p:xfrm>
        <a:graphic>
          <a:graphicData uri="http://schemas.openxmlformats.org/drawingml/2006/table">
            <a:tbl>
              <a:tblPr/>
              <a:tblGrid>
                <a:gridCol w="216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LOREA MORGANA CERDA BARRAZA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2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Y 3                                                                 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“B”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31 MAYO 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8213">
            <a:off x="-176464" y="547850"/>
            <a:ext cx="821864" cy="568345"/>
          </a:xfrm>
          <a:prstGeom prst="rect">
            <a:avLst/>
          </a:prstGeom>
        </p:spPr>
      </p:pic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184948"/>
              </p:ext>
            </p:extLst>
          </p:nvPr>
        </p:nvGraphicFramePr>
        <p:xfrm>
          <a:off x="446042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F</a:t>
                      </a: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 smtClean="0">
                          <a:latin typeface="Century Gothic" panose="020B0502020202020204" pitchFamily="34" charset="0"/>
                        </a:rPr>
                        <a:t>Reconoce y expresa características personales: su nombre, cómo es físicamente, qué le gusta, qué no le gusta, que se le facilita y qué se le dificulta. </a:t>
                      </a:r>
                      <a:endParaRPr lang="es-MX" sz="14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ángulo 32"/>
          <p:cNvSpPr/>
          <p:nvPr/>
        </p:nvSpPr>
        <p:spPr>
          <a:xfrm>
            <a:off x="446043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/>
          <p:nvPr/>
        </p:nvCxnSpPr>
        <p:spPr>
          <a:xfrm>
            <a:off x="446043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996901"/>
              </p:ext>
            </p:extLst>
          </p:nvPr>
        </p:nvGraphicFramePr>
        <p:xfrm>
          <a:off x="3555087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u="none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Introducir al cuidado del medio ambiente.</a:t>
                      </a:r>
                      <a:endParaRPr lang="es-MX" sz="12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ctángulo 35"/>
          <p:cNvSpPr/>
          <p:nvPr/>
        </p:nvSpPr>
        <p:spPr>
          <a:xfrm>
            <a:off x="3555088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7" name="Conector recto 36"/>
          <p:cNvCxnSpPr/>
          <p:nvPr/>
        </p:nvCxnSpPr>
        <p:spPr>
          <a:xfrm>
            <a:off x="3555088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a 39"/>
          <p:cNvGraphicFramePr>
            <a:graphicFrameLocks noGrp="1"/>
          </p:cNvGraphicFramePr>
          <p:nvPr>
            <p:extLst/>
          </p:nvPr>
        </p:nvGraphicFramePr>
        <p:xfrm>
          <a:off x="320731" y="4863182"/>
          <a:ext cx="6308394" cy="2260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02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a 40"/>
          <p:cNvGraphicFramePr>
            <a:graphicFrameLocks noGrp="1"/>
          </p:cNvGraphicFramePr>
          <p:nvPr>
            <p:extLst/>
          </p:nvPr>
        </p:nvGraphicFramePr>
        <p:xfrm>
          <a:off x="293299" y="4830791"/>
          <a:ext cx="6400800" cy="2292124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124">
                <a:tc>
                  <a:txBody>
                    <a:bodyPr/>
                    <a:lstStyle/>
                    <a:p>
                      <a:r>
                        <a:rPr lang="es-MX" dirty="0" smtClean="0"/>
                        <a:t>                    </a:t>
                      </a:r>
                      <a:endParaRPr lang="es-MX" dirty="0"/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a 42"/>
          <p:cNvGraphicFramePr>
            <a:graphicFrameLocks noGrp="1"/>
          </p:cNvGraphicFramePr>
          <p:nvPr>
            <p:extLst/>
          </p:nvPr>
        </p:nvGraphicFramePr>
        <p:xfrm>
          <a:off x="277601" y="4830404"/>
          <a:ext cx="757569" cy="2292506"/>
        </p:xfrm>
        <a:graphic>
          <a:graphicData uri="http://schemas.openxmlformats.org/drawingml/2006/table">
            <a:tbl>
              <a:tblPr/>
              <a:tblGrid>
                <a:gridCol w="75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50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ysDash"/>
                    </a:lnL>
                    <a:lnR w="19050" cmpd="sng">
                      <a:solidFill>
                        <a:schemeClr val="tx1"/>
                      </a:solidFill>
                      <a:prstDash val="sysDash"/>
                    </a:lnR>
                    <a:lnT w="19050" cmpd="sng">
                      <a:solidFill>
                        <a:schemeClr val="tx1"/>
                      </a:solidFill>
                      <a:prstDash val="sysDash"/>
                    </a:lnT>
                    <a:lnB w="1905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CuadroTexto 44"/>
          <p:cNvSpPr txBox="1"/>
          <p:nvPr/>
        </p:nvSpPr>
        <p:spPr>
          <a:xfrm>
            <a:off x="1035170" y="4899182"/>
            <a:ext cx="55939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Realizar actividades para fomentar el cuidado del medio ambiente como reciclar, cuidar las plantas, cuidar el agua o reutilizar.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cxnSp>
        <p:nvCxnSpPr>
          <p:cNvPr id="52" name="Conector recto 51"/>
          <p:cNvCxnSpPr/>
          <p:nvPr/>
        </p:nvCxnSpPr>
        <p:spPr>
          <a:xfrm flipV="1">
            <a:off x="0" y="8867955"/>
            <a:ext cx="6858000" cy="17253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n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57" y="6712025"/>
            <a:ext cx="1650988" cy="2419298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574" y="6710218"/>
            <a:ext cx="1763433" cy="2431475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79" y="6710218"/>
            <a:ext cx="1821002" cy="2434889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2663" y="8476271"/>
            <a:ext cx="674567" cy="391684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2268" r="82792" b="71337"/>
          <a:stretch/>
        </p:blipFill>
        <p:spPr>
          <a:xfrm>
            <a:off x="191586" y="1510985"/>
            <a:ext cx="1180100" cy="45060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9" b="82560"/>
          <a:stretch/>
        </p:blipFill>
        <p:spPr>
          <a:xfrm>
            <a:off x="157935" y="-68735"/>
            <a:ext cx="6671528" cy="1228931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02" r="80023" b="77720"/>
          <a:stretch/>
        </p:blipFill>
        <p:spPr>
          <a:xfrm>
            <a:off x="191586" y="823282"/>
            <a:ext cx="1370002" cy="71717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0" t="22268" r="50913" b="71271"/>
          <a:stretch/>
        </p:blipFill>
        <p:spPr>
          <a:xfrm>
            <a:off x="2379216" y="1547051"/>
            <a:ext cx="1093693" cy="455222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t="22231" r="20286" b="70898"/>
          <a:stretch/>
        </p:blipFill>
        <p:spPr>
          <a:xfrm>
            <a:off x="4538193" y="1524049"/>
            <a:ext cx="1057835" cy="484094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4" t="30242" r="8168" b="62378"/>
          <a:stretch/>
        </p:blipFill>
        <p:spPr>
          <a:xfrm>
            <a:off x="1074910" y="2133980"/>
            <a:ext cx="5325036" cy="519953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" t="68671" r="87774" b="1809"/>
          <a:stretch/>
        </p:blipFill>
        <p:spPr>
          <a:xfrm>
            <a:off x="363738" y="4732463"/>
            <a:ext cx="566106" cy="226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4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6728608" y="0"/>
            <a:ext cx="0" cy="91440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a 10"/>
          <p:cNvGraphicFramePr>
            <a:graphicFrameLocks noGrp="1"/>
          </p:cNvGraphicFramePr>
          <p:nvPr>
            <p:extLst/>
          </p:nvPr>
        </p:nvGraphicFramePr>
        <p:xfrm>
          <a:off x="64546" y="472087"/>
          <a:ext cx="3787304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/>
          </p:nvPr>
        </p:nvGraphicFramePr>
        <p:xfrm>
          <a:off x="310550" y="4269191"/>
          <a:ext cx="634904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0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" name="Tabla 23"/>
          <p:cNvGraphicFramePr>
            <a:graphicFrameLocks noGrp="1"/>
          </p:cNvGraphicFramePr>
          <p:nvPr>
            <p:extLst/>
          </p:nvPr>
        </p:nvGraphicFramePr>
        <p:xfrm>
          <a:off x="250175" y="6760284"/>
          <a:ext cx="63490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9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38556" y="1087942"/>
            <a:ext cx="2033804" cy="302140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0"/>
          <a:stretch/>
        </p:blipFill>
        <p:spPr>
          <a:xfrm rot="16200000">
            <a:off x="4324526" y="-442299"/>
            <a:ext cx="2010433" cy="2967479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15"/>
          <a:stretch/>
        </p:blipFill>
        <p:spPr>
          <a:xfrm>
            <a:off x="28147" y="72082"/>
            <a:ext cx="3853006" cy="752671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2" r="34131"/>
          <a:stretch/>
        </p:blipFill>
        <p:spPr>
          <a:xfrm>
            <a:off x="59607" y="848704"/>
            <a:ext cx="2537930" cy="3040282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04" r="24489"/>
          <a:stretch/>
        </p:blipFill>
        <p:spPr>
          <a:xfrm>
            <a:off x="346509" y="7055660"/>
            <a:ext cx="4852135" cy="1929664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62"/>
          <a:stretch/>
        </p:blipFill>
        <p:spPr>
          <a:xfrm>
            <a:off x="300802" y="3913833"/>
            <a:ext cx="6419644" cy="694026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10" r="27741"/>
          <a:stretch/>
        </p:blipFill>
        <p:spPr>
          <a:xfrm>
            <a:off x="453202" y="4645977"/>
            <a:ext cx="4638751" cy="1527447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92"/>
          <a:stretch/>
        </p:blipFill>
        <p:spPr>
          <a:xfrm>
            <a:off x="238171" y="6310096"/>
            <a:ext cx="6425741" cy="800309"/>
          </a:xfrm>
          <a:prstGeom prst="rect">
            <a:avLst/>
          </a:prstGeom>
        </p:spPr>
      </p:pic>
      <p:sp>
        <p:nvSpPr>
          <p:cNvPr id="2" name="Multiplicar 1"/>
          <p:cNvSpPr/>
          <p:nvPr/>
        </p:nvSpPr>
        <p:spPr>
          <a:xfrm>
            <a:off x="2990041" y="84870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Multiplicar 15"/>
          <p:cNvSpPr/>
          <p:nvPr/>
        </p:nvSpPr>
        <p:spPr>
          <a:xfrm>
            <a:off x="2543545" y="127494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Multiplicar 16"/>
          <p:cNvSpPr/>
          <p:nvPr/>
        </p:nvSpPr>
        <p:spPr>
          <a:xfrm>
            <a:off x="2954207" y="162199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Multiplicar 17"/>
          <p:cNvSpPr/>
          <p:nvPr/>
        </p:nvSpPr>
        <p:spPr>
          <a:xfrm>
            <a:off x="2976466" y="195228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Multiplicar 18"/>
          <p:cNvSpPr/>
          <p:nvPr/>
        </p:nvSpPr>
        <p:spPr>
          <a:xfrm>
            <a:off x="2977778" y="233762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Multiplicar 19"/>
          <p:cNvSpPr/>
          <p:nvPr/>
        </p:nvSpPr>
        <p:spPr>
          <a:xfrm>
            <a:off x="3005143" y="272658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Multiplicar 22"/>
          <p:cNvSpPr/>
          <p:nvPr/>
        </p:nvSpPr>
        <p:spPr>
          <a:xfrm>
            <a:off x="2550555" y="307363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Multiplicar 24"/>
          <p:cNvSpPr/>
          <p:nvPr/>
        </p:nvSpPr>
        <p:spPr>
          <a:xfrm>
            <a:off x="2539796" y="344865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Multiplicar 25"/>
          <p:cNvSpPr/>
          <p:nvPr/>
        </p:nvSpPr>
        <p:spPr>
          <a:xfrm>
            <a:off x="5658630" y="466147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Multiplicar 26"/>
          <p:cNvSpPr/>
          <p:nvPr/>
        </p:nvSpPr>
        <p:spPr>
          <a:xfrm>
            <a:off x="6194749" y="5018575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8" name="Multiplicar 27"/>
          <p:cNvSpPr/>
          <p:nvPr/>
        </p:nvSpPr>
        <p:spPr>
          <a:xfrm>
            <a:off x="6209651" y="539745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Multiplicar 28"/>
          <p:cNvSpPr/>
          <p:nvPr/>
        </p:nvSpPr>
        <p:spPr>
          <a:xfrm>
            <a:off x="6210052" y="574450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Multiplicar 29"/>
          <p:cNvSpPr/>
          <p:nvPr/>
        </p:nvSpPr>
        <p:spPr>
          <a:xfrm>
            <a:off x="5806455" y="714455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Multiplicar 30"/>
          <p:cNvSpPr/>
          <p:nvPr/>
        </p:nvSpPr>
        <p:spPr>
          <a:xfrm>
            <a:off x="5860353" y="755563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2" name="Multiplicar 31"/>
          <p:cNvSpPr/>
          <p:nvPr/>
        </p:nvSpPr>
        <p:spPr>
          <a:xfrm>
            <a:off x="5829325" y="7941525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Multiplicar 32"/>
          <p:cNvSpPr/>
          <p:nvPr/>
        </p:nvSpPr>
        <p:spPr>
          <a:xfrm>
            <a:off x="5845761" y="823458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Multiplicar 33"/>
          <p:cNvSpPr/>
          <p:nvPr/>
        </p:nvSpPr>
        <p:spPr>
          <a:xfrm>
            <a:off x="5886535" y="863320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9000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347872"/>
              </p:ext>
            </p:extLst>
          </p:nvPr>
        </p:nvGraphicFramePr>
        <p:xfrm>
          <a:off x="208589" y="1189686"/>
          <a:ext cx="6528641" cy="741680"/>
        </p:xfrm>
        <a:graphic>
          <a:graphicData uri="http://schemas.openxmlformats.org/drawingml/2006/table">
            <a:tbl>
              <a:tblPr/>
              <a:tblGrid>
                <a:gridCol w="216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ICKER MAURICIO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BARRERA GONZÁLEZ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2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Y 3                                                                 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“B”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31 MAYO 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8213">
            <a:off x="-176464" y="547850"/>
            <a:ext cx="821864" cy="568345"/>
          </a:xfrm>
          <a:prstGeom prst="rect">
            <a:avLst/>
          </a:prstGeom>
        </p:spPr>
      </p:pic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91661"/>
              </p:ext>
            </p:extLst>
          </p:nvPr>
        </p:nvGraphicFramePr>
        <p:xfrm>
          <a:off x="446042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F</a:t>
                      </a: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endParaRPr lang="es-MX" sz="14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ángulo 32"/>
          <p:cNvSpPr/>
          <p:nvPr/>
        </p:nvSpPr>
        <p:spPr>
          <a:xfrm>
            <a:off x="446043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/>
          <p:nvPr/>
        </p:nvCxnSpPr>
        <p:spPr>
          <a:xfrm>
            <a:off x="446043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876747"/>
              </p:ext>
            </p:extLst>
          </p:nvPr>
        </p:nvGraphicFramePr>
        <p:xfrm>
          <a:off x="3555087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endParaRPr lang="es-ES" sz="1400" b="1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s-ES" sz="1400" b="1" dirty="0" smtClean="0"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ctángulo 35"/>
          <p:cNvSpPr/>
          <p:nvPr/>
        </p:nvSpPr>
        <p:spPr>
          <a:xfrm>
            <a:off x="3555088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7" name="Conector recto 36"/>
          <p:cNvCxnSpPr/>
          <p:nvPr/>
        </p:nvCxnSpPr>
        <p:spPr>
          <a:xfrm>
            <a:off x="3555088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a 39"/>
          <p:cNvGraphicFramePr>
            <a:graphicFrameLocks noGrp="1"/>
          </p:cNvGraphicFramePr>
          <p:nvPr>
            <p:extLst/>
          </p:nvPr>
        </p:nvGraphicFramePr>
        <p:xfrm>
          <a:off x="320731" y="4863182"/>
          <a:ext cx="6308394" cy="2260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02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a 40"/>
          <p:cNvGraphicFramePr>
            <a:graphicFrameLocks noGrp="1"/>
          </p:cNvGraphicFramePr>
          <p:nvPr>
            <p:extLst/>
          </p:nvPr>
        </p:nvGraphicFramePr>
        <p:xfrm>
          <a:off x="293299" y="4830791"/>
          <a:ext cx="6400800" cy="2292124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124">
                <a:tc>
                  <a:txBody>
                    <a:bodyPr/>
                    <a:lstStyle/>
                    <a:p>
                      <a:r>
                        <a:rPr lang="es-MX" dirty="0" smtClean="0"/>
                        <a:t>                    </a:t>
                      </a:r>
                      <a:endParaRPr lang="es-MX" dirty="0"/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a 42"/>
          <p:cNvGraphicFramePr>
            <a:graphicFrameLocks noGrp="1"/>
          </p:cNvGraphicFramePr>
          <p:nvPr>
            <p:extLst/>
          </p:nvPr>
        </p:nvGraphicFramePr>
        <p:xfrm>
          <a:off x="277601" y="4830404"/>
          <a:ext cx="757569" cy="2292506"/>
        </p:xfrm>
        <a:graphic>
          <a:graphicData uri="http://schemas.openxmlformats.org/drawingml/2006/table">
            <a:tbl>
              <a:tblPr/>
              <a:tblGrid>
                <a:gridCol w="75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50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ysDash"/>
                    </a:lnL>
                    <a:lnR w="19050" cmpd="sng">
                      <a:solidFill>
                        <a:schemeClr val="tx1"/>
                      </a:solidFill>
                      <a:prstDash val="sysDash"/>
                    </a:lnR>
                    <a:lnT w="19050" cmpd="sng">
                      <a:solidFill>
                        <a:schemeClr val="tx1"/>
                      </a:solidFill>
                      <a:prstDash val="sysDash"/>
                    </a:lnT>
                    <a:lnB w="1905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CuadroTexto 44"/>
          <p:cNvSpPr txBox="1"/>
          <p:nvPr/>
        </p:nvSpPr>
        <p:spPr>
          <a:xfrm>
            <a:off x="1035170" y="4899182"/>
            <a:ext cx="55939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  <p:cxnSp>
        <p:nvCxnSpPr>
          <p:cNvPr id="52" name="Conector recto 51"/>
          <p:cNvCxnSpPr/>
          <p:nvPr/>
        </p:nvCxnSpPr>
        <p:spPr>
          <a:xfrm flipV="1">
            <a:off x="0" y="8867955"/>
            <a:ext cx="6858000" cy="17253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n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57" y="6712025"/>
            <a:ext cx="1650988" cy="2419298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574" y="6710218"/>
            <a:ext cx="1763433" cy="2431475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79" y="6710218"/>
            <a:ext cx="1821002" cy="2434889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2663" y="8476271"/>
            <a:ext cx="674567" cy="391684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2268" r="82792" b="71337"/>
          <a:stretch/>
        </p:blipFill>
        <p:spPr>
          <a:xfrm>
            <a:off x="191586" y="1510985"/>
            <a:ext cx="1180100" cy="45060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9" b="82560"/>
          <a:stretch/>
        </p:blipFill>
        <p:spPr>
          <a:xfrm>
            <a:off x="157935" y="-68735"/>
            <a:ext cx="6671528" cy="1228931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02" r="80023" b="77720"/>
          <a:stretch/>
        </p:blipFill>
        <p:spPr>
          <a:xfrm>
            <a:off x="191586" y="823282"/>
            <a:ext cx="1370002" cy="71717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0" t="22268" r="50913" b="71271"/>
          <a:stretch/>
        </p:blipFill>
        <p:spPr>
          <a:xfrm>
            <a:off x="2379216" y="1547051"/>
            <a:ext cx="1093693" cy="455222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t="22231" r="20286" b="70898"/>
          <a:stretch/>
        </p:blipFill>
        <p:spPr>
          <a:xfrm>
            <a:off x="4538193" y="1524049"/>
            <a:ext cx="1057835" cy="484094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4" t="30242" r="8168" b="62378"/>
          <a:stretch/>
        </p:blipFill>
        <p:spPr>
          <a:xfrm>
            <a:off x="1074910" y="2133980"/>
            <a:ext cx="5325036" cy="519953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" t="68671" r="87774" b="1809"/>
          <a:stretch/>
        </p:blipFill>
        <p:spPr>
          <a:xfrm>
            <a:off x="363738" y="4732463"/>
            <a:ext cx="566106" cy="2264427"/>
          </a:xfrm>
          <a:prstGeom prst="rect">
            <a:avLst/>
          </a:prstGeom>
        </p:spPr>
      </p:pic>
      <p:sp>
        <p:nvSpPr>
          <p:cNvPr id="27" name="Rectángulo redondeado 26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79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810999"/>
              </p:ext>
            </p:extLst>
          </p:nvPr>
        </p:nvGraphicFramePr>
        <p:xfrm>
          <a:off x="208589" y="1189686"/>
          <a:ext cx="6528641" cy="741680"/>
        </p:xfrm>
        <a:graphic>
          <a:graphicData uri="http://schemas.openxmlformats.org/drawingml/2006/table">
            <a:tbl>
              <a:tblPr/>
              <a:tblGrid>
                <a:gridCol w="216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MATEO HERRERA CÓRTEZ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2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Y 3                                                                 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“B”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31 MAYO 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8213">
            <a:off x="-176464" y="547850"/>
            <a:ext cx="821864" cy="568345"/>
          </a:xfrm>
          <a:prstGeom prst="rect">
            <a:avLst/>
          </a:prstGeom>
        </p:spPr>
      </p:pic>
      <p:graphicFrame>
        <p:nvGraphicFramePr>
          <p:cNvPr id="18" name="Tabla 17"/>
          <p:cNvGraphicFramePr>
            <a:graphicFrameLocks noGrp="1"/>
          </p:cNvGraphicFramePr>
          <p:nvPr>
            <p:extLst/>
          </p:nvPr>
        </p:nvGraphicFramePr>
        <p:xfrm>
          <a:off x="446042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F</a:t>
                      </a: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endParaRPr lang="es-MX" sz="14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ángulo 32"/>
          <p:cNvSpPr/>
          <p:nvPr/>
        </p:nvSpPr>
        <p:spPr>
          <a:xfrm>
            <a:off x="446043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/>
          <p:nvPr/>
        </p:nvCxnSpPr>
        <p:spPr>
          <a:xfrm>
            <a:off x="446043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a 34"/>
          <p:cNvGraphicFramePr>
            <a:graphicFrameLocks noGrp="1"/>
          </p:cNvGraphicFramePr>
          <p:nvPr>
            <p:extLst/>
          </p:nvPr>
        </p:nvGraphicFramePr>
        <p:xfrm>
          <a:off x="3555087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endParaRPr lang="es-ES" sz="1400" b="1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s-ES" sz="1400" b="1" dirty="0" smtClean="0"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ctángulo 35"/>
          <p:cNvSpPr/>
          <p:nvPr/>
        </p:nvSpPr>
        <p:spPr>
          <a:xfrm>
            <a:off x="3555088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7" name="Conector recto 36"/>
          <p:cNvCxnSpPr/>
          <p:nvPr/>
        </p:nvCxnSpPr>
        <p:spPr>
          <a:xfrm>
            <a:off x="3555088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a 39"/>
          <p:cNvGraphicFramePr>
            <a:graphicFrameLocks noGrp="1"/>
          </p:cNvGraphicFramePr>
          <p:nvPr>
            <p:extLst/>
          </p:nvPr>
        </p:nvGraphicFramePr>
        <p:xfrm>
          <a:off x="320731" y="4863182"/>
          <a:ext cx="6308394" cy="2260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02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a 40"/>
          <p:cNvGraphicFramePr>
            <a:graphicFrameLocks noGrp="1"/>
          </p:cNvGraphicFramePr>
          <p:nvPr>
            <p:extLst/>
          </p:nvPr>
        </p:nvGraphicFramePr>
        <p:xfrm>
          <a:off x="293299" y="4830791"/>
          <a:ext cx="6400800" cy="2292124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124">
                <a:tc>
                  <a:txBody>
                    <a:bodyPr/>
                    <a:lstStyle/>
                    <a:p>
                      <a:r>
                        <a:rPr lang="es-MX" dirty="0" smtClean="0"/>
                        <a:t>                    </a:t>
                      </a:r>
                      <a:endParaRPr lang="es-MX" dirty="0"/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a 42"/>
          <p:cNvGraphicFramePr>
            <a:graphicFrameLocks noGrp="1"/>
          </p:cNvGraphicFramePr>
          <p:nvPr>
            <p:extLst/>
          </p:nvPr>
        </p:nvGraphicFramePr>
        <p:xfrm>
          <a:off x="277601" y="4830404"/>
          <a:ext cx="757569" cy="2292506"/>
        </p:xfrm>
        <a:graphic>
          <a:graphicData uri="http://schemas.openxmlformats.org/drawingml/2006/table">
            <a:tbl>
              <a:tblPr/>
              <a:tblGrid>
                <a:gridCol w="75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50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ysDash"/>
                    </a:lnL>
                    <a:lnR w="19050" cmpd="sng">
                      <a:solidFill>
                        <a:schemeClr val="tx1"/>
                      </a:solidFill>
                      <a:prstDash val="sysDash"/>
                    </a:lnR>
                    <a:lnT w="19050" cmpd="sng">
                      <a:solidFill>
                        <a:schemeClr val="tx1"/>
                      </a:solidFill>
                      <a:prstDash val="sysDash"/>
                    </a:lnT>
                    <a:lnB w="1905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CuadroTexto 44"/>
          <p:cNvSpPr txBox="1"/>
          <p:nvPr/>
        </p:nvSpPr>
        <p:spPr>
          <a:xfrm>
            <a:off x="1035170" y="4899182"/>
            <a:ext cx="55939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  <p:cxnSp>
        <p:nvCxnSpPr>
          <p:cNvPr id="52" name="Conector recto 51"/>
          <p:cNvCxnSpPr/>
          <p:nvPr/>
        </p:nvCxnSpPr>
        <p:spPr>
          <a:xfrm flipV="1">
            <a:off x="0" y="8867955"/>
            <a:ext cx="6858000" cy="17253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n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57" y="6712025"/>
            <a:ext cx="1650988" cy="2419298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574" y="6710218"/>
            <a:ext cx="1763433" cy="2431475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79" y="6710218"/>
            <a:ext cx="1821002" cy="2434889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2663" y="8476271"/>
            <a:ext cx="674567" cy="391684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2268" r="82792" b="71337"/>
          <a:stretch/>
        </p:blipFill>
        <p:spPr>
          <a:xfrm>
            <a:off x="191586" y="1510985"/>
            <a:ext cx="1180100" cy="45060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9" b="82560"/>
          <a:stretch/>
        </p:blipFill>
        <p:spPr>
          <a:xfrm>
            <a:off x="157935" y="-68735"/>
            <a:ext cx="6671528" cy="1228931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02" r="80023" b="77720"/>
          <a:stretch/>
        </p:blipFill>
        <p:spPr>
          <a:xfrm>
            <a:off x="191586" y="823282"/>
            <a:ext cx="1370002" cy="71717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0" t="22268" r="50913" b="71271"/>
          <a:stretch/>
        </p:blipFill>
        <p:spPr>
          <a:xfrm>
            <a:off x="2379216" y="1547051"/>
            <a:ext cx="1093693" cy="455222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t="22231" r="20286" b="70898"/>
          <a:stretch/>
        </p:blipFill>
        <p:spPr>
          <a:xfrm>
            <a:off x="4538193" y="1524049"/>
            <a:ext cx="1057835" cy="484094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4" t="30242" r="8168" b="62378"/>
          <a:stretch/>
        </p:blipFill>
        <p:spPr>
          <a:xfrm>
            <a:off x="1074910" y="2133980"/>
            <a:ext cx="5325036" cy="519953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" t="68671" r="87774" b="1809"/>
          <a:stretch/>
        </p:blipFill>
        <p:spPr>
          <a:xfrm>
            <a:off x="363738" y="4732463"/>
            <a:ext cx="566106" cy="2264427"/>
          </a:xfrm>
          <a:prstGeom prst="rect">
            <a:avLst/>
          </a:prstGeom>
        </p:spPr>
      </p:pic>
      <p:sp>
        <p:nvSpPr>
          <p:cNvPr id="27" name="Rectángulo redondeado 26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97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295560"/>
              </p:ext>
            </p:extLst>
          </p:nvPr>
        </p:nvGraphicFramePr>
        <p:xfrm>
          <a:off x="208589" y="1189686"/>
          <a:ext cx="6528641" cy="741680"/>
        </p:xfrm>
        <a:graphic>
          <a:graphicData uri="http://schemas.openxmlformats.org/drawingml/2006/table">
            <a:tbl>
              <a:tblPr/>
              <a:tblGrid>
                <a:gridCol w="216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MIA ABIGAIL JUÁREZ URSUA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2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Y 3                                                                 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“B”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31 MAYO 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8213">
            <a:off x="-176464" y="547850"/>
            <a:ext cx="821864" cy="568345"/>
          </a:xfrm>
          <a:prstGeom prst="rect">
            <a:avLst/>
          </a:prstGeom>
        </p:spPr>
      </p:pic>
      <p:graphicFrame>
        <p:nvGraphicFramePr>
          <p:cNvPr id="18" name="Tabla 17"/>
          <p:cNvGraphicFramePr>
            <a:graphicFrameLocks noGrp="1"/>
          </p:cNvGraphicFramePr>
          <p:nvPr>
            <p:extLst/>
          </p:nvPr>
        </p:nvGraphicFramePr>
        <p:xfrm>
          <a:off x="446042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F</a:t>
                      </a: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endParaRPr lang="es-MX" sz="14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ángulo 32"/>
          <p:cNvSpPr/>
          <p:nvPr/>
        </p:nvSpPr>
        <p:spPr>
          <a:xfrm>
            <a:off x="446043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/>
          <p:nvPr/>
        </p:nvCxnSpPr>
        <p:spPr>
          <a:xfrm>
            <a:off x="446043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a 34"/>
          <p:cNvGraphicFramePr>
            <a:graphicFrameLocks noGrp="1"/>
          </p:cNvGraphicFramePr>
          <p:nvPr>
            <p:extLst/>
          </p:nvPr>
        </p:nvGraphicFramePr>
        <p:xfrm>
          <a:off x="3555087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endParaRPr lang="es-ES" sz="1400" b="1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s-ES" sz="1400" b="1" dirty="0" smtClean="0"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ctángulo 35"/>
          <p:cNvSpPr/>
          <p:nvPr/>
        </p:nvSpPr>
        <p:spPr>
          <a:xfrm>
            <a:off x="3555088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7" name="Conector recto 36"/>
          <p:cNvCxnSpPr/>
          <p:nvPr/>
        </p:nvCxnSpPr>
        <p:spPr>
          <a:xfrm>
            <a:off x="3555088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a 39"/>
          <p:cNvGraphicFramePr>
            <a:graphicFrameLocks noGrp="1"/>
          </p:cNvGraphicFramePr>
          <p:nvPr>
            <p:extLst/>
          </p:nvPr>
        </p:nvGraphicFramePr>
        <p:xfrm>
          <a:off x="320731" y="4863182"/>
          <a:ext cx="6308394" cy="2260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02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a 40"/>
          <p:cNvGraphicFramePr>
            <a:graphicFrameLocks noGrp="1"/>
          </p:cNvGraphicFramePr>
          <p:nvPr>
            <p:extLst/>
          </p:nvPr>
        </p:nvGraphicFramePr>
        <p:xfrm>
          <a:off x="293299" y="4830791"/>
          <a:ext cx="6400800" cy="2292124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124">
                <a:tc>
                  <a:txBody>
                    <a:bodyPr/>
                    <a:lstStyle/>
                    <a:p>
                      <a:r>
                        <a:rPr lang="es-MX" dirty="0" smtClean="0"/>
                        <a:t>                    </a:t>
                      </a:r>
                      <a:endParaRPr lang="es-MX" dirty="0"/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a 42"/>
          <p:cNvGraphicFramePr>
            <a:graphicFrameLocks noGrp="1"/>
          </p:cNvGraphicFramePr>
          <p:nvPr>
            <p:extLst/>
          </p:nvPr>
        </p:nvGraphicFramePr>
        <p:xfrm>
          <a:off x="277601" y="4830404"/>
          <a:ext cx="757569" cy="2292506"/>
        </p:xfrm>
        <a:graphic>
          <a:graphicData uri="http://schemas.openxmlformats.org/drawingml/2006/table">
            <a:tbl>
              <a:tblPr/>
              <a:tblGrid>
                <a:gridCol w="75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50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ysDash"/>
                    </a:lnL>
                    <a:lnR w="19050" cmpd="sng">
                      <a:solidFill>
                        <a:schemeClr val="tx1"/>
                      </a:solidFill>
                      <a:prstDash val="sysDash"/>
                    </a:lnR>
                    <a:lnT w="19050" cmpd="sng">
                      <a:solidFill>
                        <a:schemeClr val="tx1"/>
                      </a:solidFill>
                      <a:prstDash val="sysDash"/>
                    </a:lnT>
                    <a:lnB w="1905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CuadroTexto 44"/>
          <p:cNvSpPr txBox="1"/>
          <p:nvPr/>
        </p:nvSpPr>
        <p:spPr>
          <a:xfrm>
            <a:off x="1035170" y="4899182"/>
            <a:ext cx="55939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  <p:cxnSp>
        <p:nvCxnSpPr>
          <p:cNvPr id="52" name="Conector recto 51"/>
          <p:cNvCxnSpPr/>
          <p:nvPr/>
        </p:nvCxnSpPr>
        <p:spPr>
          <a:xfrm flipV="1">
            <a:off x="0" y="8867955"/>
            <a:ext cx="6858000" cy="17253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n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57" y="6712025"/>
            <a:ext cx="1650988" cy="2419298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574" y="6710218"/>
            <a:ext cx="1763433" cy="2431475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79" y="6710218"/>
            <a:ext cx="1821002" cy="2434889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2663" y="8476271"/>
            <a:ext cx="674567" cy="391684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2268" r="82792" b="71337"/>
          <a:stretch/>
        </p:blipFill>
        <p:spPr>
          <a:xfrm>
            <a:off x="191586" y="1510985"/>
            <a:ext cx="1180100" cy="45060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9" b="82560"/>
          <a:stretch/>
        </p:blipFill>
        <p:spPr>
          <a:xfrm>
            <a:off x="157935" y="-68735"/>
            <a:ext cx="6671528" cy="1228931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02" r="80023" b="77720"/>
          <a:stretch/>
        </p:blipFill>
        <p:spPr>
          <a:xfrm>
            <a:off x="191586" y="823282"/>
            <a:ext cx="1370002" cy="71717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0" t="22268" r="50913" b="71271"/>
          <a:stretch/>
        </p:blipFill>
        <p:spPr>
          <a:xfrm>
            <a:off x="2379216" y="1547051"/>
            <a:ext cx="1093693" cy="455222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t="22231" r="20286" b="70898"/>
          <a:stretch/>
        </p:blipFill>
        <p:spPr>
          <a:xfrm>
            <a:off x="4538193" y="1524049"/>
            <a:ext cx="1057835" cy="484094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4" t="30242" r="8168" b="62378"/>
          <a:stretch/>
        </p:blipFill>
        <p:spPr>
          <a:xfrm>
            <a:off x="1074910" y="2133980"/>
            <a:ext cx="5325036" cy="519953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" t="68671" r="87774" b="1809"/>
          <a:stretch/>
        </p:blipFill>
        <p:spPr>
          <a:xfrm>
            <a:off x="363738" y="4732463"/>
            <a:ext cx="566106" cy="2264427"/>
          </a:xfrm>
          <a:prstGeom prst="rect">
            <a:avLst/>
          </a:prstGeom>
        </p:spPr>
      </p:pic>
      <p:sp>
        <p:nvSpPr>
          <p:cNvPr id="27" name="Rectángulo redondeado 26"/>
          <p:cNvSpPr/>
          <p:nvPr/>
        </p:nvSpPr>
        <p:spPr>
          <a:xfrm rot="19363319">
            <a:off x="103569" y="3875302"/>
            <a:ext cx="6859005" cy="196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NO CUENTA CON ELEMENTOS PARA EVALUAR </a:t>
            </a:r>
            <a:endParaRPr lang="es-ES_tradn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12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6728608" y="0"/>
            <a:ext cx="0" cy="91440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a 10"/>
          <p:cNvGraphicFramePr>
            <a:graphicFrameLocks noGrp="1"/>
          </p:cNvGraphicFramePr>
          <p:nvPr>
            <p:extLst/>
          </p:nvPr>
        </p:nvGraphicFramePr>
        <p:xfrm>
          <a:off x="64546" y="472087"/>
          <a:ext cx="3787304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/>
          </p:nvPr>
        </p:nvGraphicFramePr>
        <p:xfrm>
          <a:off x="310550" y="4269191"/>
          <a:ext cx="634904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0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" name="Tabla 23"/>
          <p:cNvGraphicFramePr>
            <a:graphicFrameLocks noGrp="1"/>
          </p:cNvGraphicFramePr>
          <p:nvPr>
            <p:extLst/>
          </p:nvPr>
        </p:nvGraphicFramePr>
        <p:xfrm>
          <a:off x="250175" y="6760284"/>
          <a:ext cx="63490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9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38556" y="1087942"/>
            <a:ext cx="2033804" cy="302140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0"/>
          <a:stretch/>
        </p:blipFill>
        <p:spPr>
          <a:xfrm rot="16200000">
            <a:off x="4324526" y="-442299"/>
            <a:ext cx="2010433" cy="2967479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15"/>
          <a:stretch/>
        </p:blipFill>
        <p:spPr>
          <a:xfrm>
            <a:off x="28147" y="72082"/>
            <a:ext cx="3853006" cy="752671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2" r="34131"/>
          <a:stretch/>
        </p:blipFill>
        <p:spPr>
          <a:xfrm>
            <a:off x="59607" y="848704"/>
            <a:ext cx="2537930" cy="3040282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04" r="24489"/>
          <a:stretch/>
        </p:blipFill>
        <p:spPr>
          <a:xfrm>
            <a:off x="346509" y="7055660"/>
            <a:ext cx="4852135" cy="1929664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62"/>
          <a:stretch/>
        </p:blipFill>
        <p:spPr>
          <a:xfrm>
            <a:off x="300802" y="3913833"/>
            <a:ext cx="6419644" cy="694026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10" r="27741"/>
          <a:stretch/>
        </p:blipFill>
        <p:spPr>
          <a:xfrm>
            <a:off x="453202" y="4645977"/>
            <a:ext cx="4638751" cy="1527447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92"/>
          <a:stretch/>
        </p:blipFill>
        <p:spPr>
          <a:xfrm>
            <a:off x="238171" y="6310096"/>
            <a:ext cx="6425741" cy="800309"/>
          </a:xfrm>
          <a:prstGeom prst="rect">
            <a:avLst/>
          </a:prstGeom>
        </p:spPr>
      </p:pic>
      <p:sp>
        <p:nvSpPr>
          <p:cNvPr id="2" name="Multiplicar 1"/>
          <p:cNvSpPr/>
          <p:nvPr/>
        </p:nvSpPr>
        <p:spPr>
          <a:xfrm>
            <a:off x="2539796" y="83306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Multiplicar 15"/>
          <p:cNvSpPr/>
          <p:nvPr/>
        </p:nvSpPr>
        <p:spPr>
          <a:xfrm>
            <a:off x="2561167" y="121206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Multiplicar 16"/>
          <p:cNvSpPr/>
          <p:nvPr/>
        </p:nvSpPr>
        <p:spPr>
          <a:xfrm>
            <a:off x="2568667" y="156742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Multiplicar 17"/>
          <p:cNvSpPr/>
          <p:nvPr/>
        </p:nvSpPr>
        <p:spPr>
          <a:xfrm>
            <a:off x="2568666" y="1982996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Multiplicar 18"/>
          <p:cNvSpPr/>
          <p:nvPr/>
        </p:nvSpPr>
        <p:spPr>
          <a:xfrm>
            <a:off x="2568667" y="234148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Multiplicar 19"/>
          <p:cNvSpPr/>
          <p:nvPr/>
        </p:nvSpPr>
        <p:spPr>
          <a:xfrm>
            <a:off x="2568667" y="270882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Multiplicar 22"/>
          <p:cNvSpPr/>
          <p:nvPr/>
        </p:nvSpPr>
        <p:spPr>
          <a:xfrm>
            <a:off x="3451041" y="307102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Multiplicar 24"/>
          <p:cNvSpPr/>
          <p:nvPr/>
        </p:nvSpPr>
        <p:spPr>
          <a:xfrm>
            <a:off x="2585444" y="343011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Multiplicar 25"/>
          <p:cNvSpPr/>
          <p:nvPr/>
        </p:nvSpPr>
        <p:spPr>
          <a:xfrm>
            <a:off x="5234605" y="4627420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Multiplicar 26"/>
          <p:cNvSpPr/>
          <p:nvPr/>
        </p:nvSpPr>
        <p:spPr>
          <a:xfrm>
            <a:off x="5770256" y="502474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8" name="Multiplicar 27"/>
          <p:cNvSpPr/>
          <p:nvPr/>
        </p:nvSpPr>
        <p:spPr>
          <a:xfrm>
            <a:off x="5750914" y="538010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Multiplicar 28"/>
          <p:cNvSpPr/>
          <p:nvPr/>
        </p:nvSpPr>
        <p:spPr>
          <a:xfrm>
            <a:off x="5754349" y="576479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Multiplicar 29"/>
          <p:cNvSpPr/>
          <p:nvPr/>
        </p:nvSpPr>
        <p:spPr>
          <a:xfrm>
            <a:off x="5328035" y="713778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Multiplicar 30"/>
          <p:cNvSpPr/>
          <p:nvPr/>
        </p:nvSpPr>
        <p:spPr>
          <a:xfrm>
            <a:off x="5347886" y="755530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2" name="Multiplicar 31"/>
          <p:cNvSpPr/>
          <p:nvPr/>
        </p:nvSpPr>
        <p:spPr>
          <a:xfrm>
            <a:off x="5347885" y="792973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Multiplicar 32"/>
          <p:cNvSpPr/>
          <p:nvPr/>
        </p:nvSpPr>
        <p:spPr>
          <a:xfrm>
            <a:off x="5355458" y="828400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Multiplicar 33"/>
          <p:cNvSpPr/>
          <p:nvPr/>
        </p:nvSpPr>
        <p:spPr>
          <a:xfrm>
            <a:off x="6231910" y="863429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2036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004046"/>
              </p:ext>
            </p:extLst>
          </p:nvPr>
        </p:nvGraphicFramePr>
        <p:xfrm>
          <a:off x="208589" y="1189686"/>
          <a:ext cx="6528641" cy="741680"/>
        </p:xfrm>
        <a:graphic>
          <a:graphicData uri="http://schemas.openxmlformats.org/drawingml/2006/table">
            <a:tbl>
              <a:tblPr/>
              <a:tblGrid>
                <a:gridCol w="216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ELIAN GODOY DE LEÓN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2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Y 3                                                                 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“B”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31 MAYO 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8213">
            <a:off x="-176464" y="547850"/>
            <a:ext cx="821864" cy="568345"/>
          </a:xfrm>
          <a:prstGeom prst="rect">
            <a:avLst/>
          </a:prstGeom>
        </p:spPr>
      </p:pic>
      <p:graphicFrame>
        <p:nvGraphicFramePr>
          <p:cNvPr id="18" name="Tabla 17"/>
          <p:cNvGraphicFramePr>
            <a:graphicFrameLocks noGrp="1"/>
          </p:cNvGraphicFramePr>
          <p:nvPr>
            <p:extLst/>
          </p:nvPr>
        </p:nvGraphicFramePr>
        <p:xfrm>
          <a:off x="446042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F</a:t>
                      </a: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r>
                        <a:rPr lang="es-ES" sz="1400" b="1" dirty="0" smtClean="0">
                          <a:latin typeface="Century Gothic" panose="020B0502020202020204" pitchFamily="34" charset="0"/>
                        </a:rPr>
                        <a:t>Expresa con eficacia sus ideas acerca de diversos temas y atiende lo que se dice en interacción con otras personas.</a:t>
                      </a:r>
                      <a:endParaRPr lang="es-MX" sz="14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ángulo 32"/>
          <p:cNvSpPr/>
          <p:nvPr/>
        </p:nvSpPr>
        <p:spPr>
          <a:xfrm>
            <a:off x="446043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/>
          <p:nvPr/>
        </p:nvCxnSpPr>
        <p:spPr>
          <a:xfrm>
            <a:off x="446043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629356"/>
              </p:ext>
            </p:extLst>
          </p:nvPr>
        </p:nvGraphicFramePr>
        <p:xfrm>
          <a:off x="3555087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just"/>
                      <a:r>
                        <a:rPr lang="es-ES" sz="1600" b="1" dirty="0" smtClean="0">
                          <a:latin typeface="Century Gothic" panose="020B0502020202020204" pitchFamily="34" charset="0"/>
                          <a:ea typeface="+mn-ea"/>
                        </a:rPr>
                        <a:t>Trabajar</a:t>
                      </a:r>
                      <a:r>
                        <a:rPr lang="es-ES" sz="1600" b="1" baseline="0" dirty="0" smtClean="0">
                          <a:latin typeface="Century Gothic" panose="020B0502020202020204" pitchFamily="34" charset="0"/>
                          <a:ea typeface="+mn-ea"/>
                        </a:rPr>
                        <a:t> la expresión oral</a:t>
                      </a:r>
                      <a:endParaRPr lang="es-MX" sz="1600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ctángulo 35"/>
          <p:cNvSpPr/>
          <p:nvPr/>
        </p:nvSpPr>
        <p:spPr>
          <a:xfrm>
            <a:off x="3555088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7" name="Conector recto 36"/>
          <p:cNvCxnSpPr/>
          <p:nvPr/>
        </p:nvCxnSpPr>
        <p:spPr>
          <a:xfrm>
            <a:off x="3555088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a 39"/>
          <p:cNvGraphicFramePr>
            <a:graphicFrameLocks noGrp="1"/>
          </p:cNvGraphicFramePr>
          <p:nvPr>
            <p:extLst/>
          </p:nvPr>
        </p:nvGraphicFramePr>
        <p:xfrm>
          <a:off x="320731" y="4863182"/>
          <a:ext cx="6308394" cy="2260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02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a 40"/>
          <p:cNvGraphicFramePr>
            <a:graphicFrameLocks noGrp="1"/>
          </p:cNvGraphicFramePr>
          <p:nvPr>
            <p:extLst/>
          </p:nvPr>
        </p:nvGraphicFramePr>
        <p:xfrm>
          <a:off x="293299" y="4830791"/>
          <a:ext cx="6400800" cy="2292124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124">
                <a:tc>
                  <a:txBody>
                    <a:bodyPr/>
                    <a:lstStyle/>
                    <a:p>
                      <a:r>
                        <a:rPr lang="es-MX" dirty="0" smtClean="0"/>
                        <a:t>                    </a:t>
                      </a:r>
                      <a:endParaRPr lang="es-MX" dirty="0"/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a 42"/>
          <p:cNvGraphicFramePr>
            <a:graphicFrameLocks noGrp="1"/>
          </p:cNvGraphicFramePr>
          <p:nvPr>
            <p:extLst/>
          </p:nvPr>
        </p:nvGraphicFramePr>
        <p:xfrm>
          <a:off x="277601" y="4830404"/>
          <a:ext cx="757569" cy="2292506"/>
        </p:xfrm>
        <a:graphic>
          <a:graphicData uri="http://schemas.openxmlformats.org/drawingml/2006/table">
            <a:tbl>
              <a:tblPr/>
              <a:tblGrid>
                <a:gridCol w="75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50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ysDash"/>
                    </a:lnL>
                    <a:lnR w="19050" cmpd="sng">
                      <a:solidFill>
                        <a:schemeClr val="tx1"/>
                      </a:solidFill>
                      <a:prstDash val="sysDash"/>
                    </a:lnR>
                    <a:lnT w="19050" cmpd="sng">
                      <a:solidFill>
                        <a:schemeClr val="tx1"/>
                      </a:solidFill>
                      <a:prstDash val="sysDash"/>
                    </a:lnT>
                    <a:lnB w="1905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CuadroTexto 44"/>
          <p:cNvSpPr txBox="1"/>
          <p:nvPr/>
        </p:nvSpPr>
        <p:spPr>
          <a:xfrm>
            <a:off x="1035170" y="4899182"/>
            <a:ext cx="5593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Promover la </a:t>
            </a:r>
            <a:r>
              <a:rPr lang="es-MX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lecto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-escritura con el apoyo de revistas educativas, libros o pictogramas.</a:t>
            </a:r>
            <a:endPara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cxnSp>
        <p:nvCxnSpPr>
          <p:cNvPr id="52" name="Conector recto 51"/>
          <p:cNvCxnSpPr/>
          <p:nvPr/>
        </p:nvCxnSpPr>
        <p:spPr>
          <a:xfrm flipV="1">
            <a:off x="0" y="8867955"/>
            <a:ext cx="6858000" cy="17253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n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57" y="6712025"/>
            <a:ext cx="1650988" cy="2419298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574" y="6710218"/>
            <a:ext cx="1763433" cy="2431475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79" y="6710218"/>
            <a:ext cx="1821002" cy="2434889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2663" y="8476271"/>
            <a:ext cx="674567" cy="391684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2268" r="82792" b="71337"/>
          <a:stretch/>
        </p:blipFill>
        <p:spPr>
          <a:xfrm>
            <a:off x="191586" y="1510985"/>
            <a:ext cx="1180100" cy="45060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9" b="82560"/>
          <a:stretch/>
        </p:blipFill>
        <p:spPr>
          <a:xfrm>
            <a:off x="157935" y="-68735"/>
            <a:ext cx="6671528" cy="1228931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02" r="80023" b="77720"/>
          <a:stretch/>
        </p:blipFill>
        <p:spPr>
          <a:xfrm>
            <a:off x="191586" y="823282"/>
            <a:ext cx="1370002" cy="71717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0" t="22268" r="50913" b="71271"/>
          <a:stretch/>
        </p:blipFill>
        <p:spPr>
          <a:xfrm>
            <a:off x="2379216" y="1547051"/>
            <a:ext cx="1093693" cy="455222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t="22231" r="20286" b="70898"/>
          <a:stretch/>
        </p:blipFill>
        <p:spPr>
          <a:xfrm>
            <a:off x="4538193" y="1524049"/>
            <a:ext cx="1057835" cy="484094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4" t="30242" r="8168" b="62378"/>
          <a:stretch/>
        </p:blipFill>
        <p:spPr>
          <a:xfrm>
            <a:off x="1074910" y="2133980"/>
            <a:ext cx="5325036" cy="519953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" t="68671" r="87774" b="1809"/>
          <a:stretch/>
        </p:blipFill>
        <p:spPr>
          <a:xfrm>
            <a:off x="363738" y="4732463"/>
            <a:ext cx="566106" cy="226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72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6728608" y="0"/>
            <a:ext cx="0" cy="91440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a 10"/>
          <p:cNvGraphicFramePr>
            <a:graphicFrameLocks noGrp="1"/>
          </p:cNvGraphicFramePr>
          <p:nvPr>
            <p:extLst/>
          </p:nvPr>
        </p:nvGraphicFramePr>
        <p:xfrm>
          <a:off x="64546" y="472087"/>
          <a:ext cx="3787304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/>
          </p:nvPr>
        </p:nvGraphicFramePr>
        <p:xfrm>
          <a:off x="310550" y="4269191"/>
          <a:ext cx="634904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0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" name="Tabla 23"/>
          <p:cNvGraphicFramePr>
            <a:graphicFrameLocks noGrp="1"/>
          </p:cNvGraphicFramePr>
          <p:nvPr>
            <p:extLst/>
          </p:nvPr>
        </p:nvGraphicFramePr>
        <p:xfrm>
          <a:off x="250175" y="6760284"/>
          <a:ext cx="63490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9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38556" y="1087942"/>
            <a:ext cx="2033804" cy="302140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0"/>
          <a:stretch/>
        </p:blipFill>
        <p:spPr>
          <a:xfrm rot="16200000">
            <a:off x="4324526" y="-442299"/>
            <a:ext cx="2010433" cy="2967479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15"/>
          <a:stretch/>
        </p:blipFill>
        <p:spPr>
          <a:xfrm>
            <a:off x="28147" y="72082"/>
            <a:ext cx="3853006" cy="752671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2" r="34131"/>
          <a:stretch/>
        </p:blipFill>
        <p:spPr>
          <a:xfrm>
            <a:off x="59607" y="848704"/>
            <a:ext cx="2537930" cy="3040282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04" r="24489"/>
          <a:stretch/>
        </p:blipFill>
        <p:spPr>
          <a:xfrm>
            <a:off x="346509" y="7055660"/>
            <a:ext cx="4852135" cy="1929664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62"/>
          <a:stretch/>
        </p:blipFill>
        <p:spPr>
          <a:xfrm>
            <a:off x="300802" y="3913833"/>
            <a:ext cx="6419644" cy="694026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10" r="27741"/>
          <a:stretch/>
        </p:blipFill>
        <p:spPr>
          <a:xfrm>
            <a:off x="453202" y="4645977"/>
            <a:ext cx="4638751" cy="1527447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92"/>
          <a:stretch/>
        </p:blipFill>
        <p:spPr>
          <a:xfrm>
            <a:off x="238171" y="6310096"/>
            <a:ext cx="6425741" cy="800309"/>
          </a:xfrm>
          <a:prstGeom prst="rect">
            <a:avLst/>
          </a:prstGeom>
        </p:spPr>
      </p:pic>
      <p:sp>
        <p:nvSpPr>
          <p:cNvPr id="2" name="Multiplicar 1"/>
          <p:cNvSpPr/>
          <p:nvPr/>
        </p:nvSpPr>
        <p:spPr>
          <a:xfrm>
            <a:off x="2539796" y="83306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Multiplicar 15"/>
          <p:cNvSpPr/>
          <p:nvPr/>
        </p:nvSpPr>
        <p:spPr>
          <a:xfrm>
            <a:off x="2561167" y="121206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Multiplicar 16"/>
          <p:cNvSpPr/>
          <p:nvPr/>
        </p:nvSpPr>
        <p:spPr>
          <a:xfrm>
            <a:off x="2568667" y="156742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Multiplicar 17"/>
          <p:cNvSpPr/>
          <p:nvPr/>
        </p:nvSpPr>
        <p:spPr>
          <a:xfrm>
            <a:off x="2990041" y="196734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Multiplicar 18"/>
          <p:cNvSpPr/>
          <p:nvPr/>
        </p:nvSpPr>
        <p:spPr>
          <a:xfrm>
            <a:off x="2568667" y="234148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Multiplicar 19"/>
          <p:cNvSpPr/>
          <p:nvPr/>
        </p:nvSpPr>
        <p:spPr>
          <a:xfrm>
            <a:off x="2568667" y="270882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Multiplicar 22"/>
          <p:cNvSpPr/>
          <p:nvPr/>
        </p:nvSpPr>
        <p:spPr>
          <a:xfrm>
            <a:off x="3451041" y="307102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Multiplicar 24"/>
          <p:cNvSpPr/>
          <p:nvPr/>
        </p:nvSpPr>
        <p:spPr>
          <a:xfrm>
            <a:off x="2585444" y="343011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Multiplicar 25"/>
          <p:cNvSpPr/>
          <p:nvPr/>
        </p:nvSpPr>
        <p:spPr>
          <a:xfrm>
            <a:off x="5234605" y="4627420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Multiplicar 26"/>
          <p:cNvSpPr/>
          <p:nvPr/>
        </p:nvSpPr>
        <p:spPr>
          <a:xfrm>
            <a:off x="5770256" y="502474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8" name="Multiplicar 27"/>
          <p:cNvSpPr/>
          <p:nvPr/>
        </p:nvSpPr>
        <p:spPr>
          <a:xfrm>
            <a:off x="5750914" y="538010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Multiplicar 28"/>
          <p:cNvSpPr/>
          <p:nvPr/>
        </p:nvSpPr>
        <p:spPr>
          <a:xfrm>
            <a:off x="5754349" y="576479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Multiplicar 29"/>
          <p:cNvSpPr/>
          <p:nvPr/>
        </p:nvSpPr>
        <p:spPr>
          <a:xfrm>
            <a:off x="5328035" y="713778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Multiplicar 30"/>
          <p:cNvSpPr/>
          <p:nvPr/>
        </p:nvSpPr>
        <p:spPr>
          <a:xfrm>
            <a:off x="5347886" y="755530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2" name="Multiplicar 31"/>
          <p:cNvSpPr/>
          <p:nvPr/>
        </p:nvSpPr>
        <p:spPr>
          <a:xfrm>
            <a:off x="5347885" y="792973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Multiplicar 32"/>
          <p:cNvSpPr/>
          <p:nvPr/>
        </p:nvSpPr>
        <p:spPr>
          <a:xfrm>
            <a:off x="5355458" y="828400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Multiplicar 33"/>
          <p:cNvSpPr/>
          <p:nvPr/>
        </p:nvSpPr>
        <p:spPr>
          <a:xfrm>
            <a:off x="6231910" y="863429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399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234024"/>
              </p:ext>
            </p:extLst>
          </p:nvPr>
        </p:nvGraphicFramePr>
        <p:xfrm>
          <a:off x="208589" y="1189686"/>
          <a:ext cx="6528641" cy="741680"/>
        </p:xfrm>
        <a:graphic>
          <a:graphicData uri="http://schemas.openxmlformats.org/drawingml/2006/table">
            <a:tbl>
              <a:tblPr/>
              <a:tblGrid>
                <a:gridCol w="216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ARIANNA DANIELA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GONZÁLEZ JÍMENEZ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2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Y 3                                                                 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“B”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31 MAYO 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8213">
            <a:off x="-176464" y="547850"/>
            <a:ext cx="821864" cy="568345"/>
          </a:xfrm>
          <a:prstGeom prst="rect">
            <a:avLst/>
          </a:prstGeom>
        </p:spPr>
      </p:pic>
      <p:graphicFrame>
        <p:nvGraphicFramePr>
          <p:cNvPr id="18" name="Tabla 17"/>
          <p:cNvGraphicFramePr>
            <a:graphicFrameLocks noGrp="1"/>
          </p:cNvGraphicFramePr>
          <p:nvPr>
            <p:extLst/>
          </p:nvPr>
        </p:nvGraphicFramePr>
        <p:xfrm>
          <a:off x="446042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F</a:t>
                      </a: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r>
                        <a:rPr lang="es-ES" sz="1400" b="1" dirty="0" smtClean="0">
                          <a:latin typeface="Century Gothic" panose="020B0502020202020204" pitchFamily="34" charset="0"/>
                        </a:rPr>
                        <a:t>Explica las transformaciones en los espacios de su localidad con el paso del tiempo, a partir de imágenes y testimonios.</a:t>
                      </a:r>
                      <a:endParaRPr lang="es-MX" sz="14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ángulo 32"/>
          <p:cNvSpPr/>
          <p:nvPr/>
        </p:nvSpPr>
        <p:spPr>
          <a:xfrm>
            <a:off x="446043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/>
          <p:nvPr/>
        </p:nvCxnSpPr>
        <p:spPr>
          <a:xfrm>
            <a:off x="446043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627131"/>
              </p:ext>
            </p:extLst>
          </p:nvPr>
        </p:nvGraphicFramePr>
        <p:xfrm>
          <a:off x="3652021" y="2228007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endParaRPr lang="es-ES" sz="1400" b="1" dirty="0" smtClean="0">
                        <a:latin typeface="Century Gothic" panose="020B0502020202020204" pitchFamily="34" charset="0"/>
                        <a:ea typeface="+mn-ea"/>
                      </a:endParaRPr>
                    </a:p>
                    <a:p>
                      <a:pPr algn="ctr"/>
                      <a:r>
                        <a:rPr lang="es-ES" sz="1400" b="1" dirty="0" smtClean="0">
                          <a:latin typeface="Century Gothic" panose="020B0502020202020204" pitchFamily="34" charset="0"/>
                          <a:ea typeface="+mn-ea"/>
                        </a:rPr>
                        <a:t>Identificación</a:t>
                      </a:r>
                      <a:r>
                        <a:rPr lang="es-ES" sz="1400" b="1" baseline="0" dirty="0" smtClean="0">
                          <a:latin typeface="Century Gothic" panose="020B0502020202020204" pitchFamily="34" charset="0"/>
                          <a:ea typeface="+mn-ea"/>
                        </a:rPr>
                        <a:t> de patrimonios culturales y su importancia.</a:t>
                      </a:r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ctángulo 35"/>
          <p:cNvSpPr/>
          <p:nvPr/>
        </p:nvSpPr>
        <p:spPr>
          <a:xfrm>
            <a:off x="3555088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7" name="Conector recto 36"/>
          <p:cNvCxnSpPr/>
          <p:nvPr/>
        </p:nvCxnSpPr>
        <p:spPr>
          <a:xfrm>
            <a:off x="3555088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a 39"/>
          <p:cNvGraphicFramePr>
            <a:graphicFrameLocks noGrp="1"/>
          </p:cNvGraphicFramePr>
          <p:nvPr>
            <p:extLst/>
          </p:nvPr>
        </p:nvGraphicFramePr>
        <p:xfrm>
          <a:off x="320731" y="4863182"/>
          <a:ext cx="6308394" cy="2260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02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a 40"/>
          <p:cNvGraphicFramePr>
            <a:graphicFrameLocks noGrp="1"/>
          </p:cNvGraphicFramePr>
          <p:nvPr>
            <p:extLst/>
          </p:nvPr>
        </p:nvGraphicFramePr>
        <p:xfrm>
          <a:off x="293299" y="4830791"/>
          <a:ext cx="6400800" cy="2292124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124">
                <a:tc>
                  <a:txBody>
                    <a:bodyPr/>
                    <a:lstStyle/>
                    <a:p>
                      <a:r>
                        <a:rPr lang="es-MX" dirty="0" smtClean="0"/>
                        <a:t>                    </a:t>
                      </a:r>
                      <a:r>
                        <a:rPr lang="es-ES" sz="1400" b="1" dirty="0" smtClean="0">
                          <a:latin typeface="Century Gothic" panose="020B0502020202020204" pitchFamily="34" charset="0"/>
                          <a:ea typeface="+mn-ea"/>
                        </a:rPr>
                        <a:t>Fomentar</a:t>
                      </a:r>
                      <a:r>
                        <a:rPr lang="es-ES" sz="1400" b="1" baseline="0" dirty="0" smtClean="0">
                          <a:latin typeface="Century Gothic" panose="020B0502020202020204" pitchFamily="34" charset="0"/>
                          <a:ea typeface="+mn-ea"/>
                        </a:rPr>
                        <a:t> la investigación acerca de lugares de interés</a:t>
                      </a:r>
                      <a:endParaRPr lang="es-MX" dirty="0"/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a 42"/>
          <p:cNvGraphicFramePr>
            <a:graphicFrameLocks noGrp="1"/>
          </p:cNvGraphicFramePr>
          <p:nvPr>
            <p:extLst/>
          </p:nvPr>
        </p:nvGraphicFramePr>
        <p:xfrm>
          <a:off x="277601" y="4830404"/>
          <a:ext cx="757569" cy="2292506"/>
        </p:xfrm>
        <a:graphic>
          <a:graphicData uri="http://schemas.openxmlformats.org/drawingml/2006/table">
            <a:tbl>
              <a:tblPr/>
              <a:tblGrid>
                <a:gridCol w="75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50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ysDash"/>
                    </a:lnL>
                    <a:lnR w="19050" cmpd="sng">
                      <a:solidFill>
                        <a:schemeClr val="tx1"/>
                      </a:solidFill>
                      <a:prstDash val="sysDash"/>
                    </a:lnR>
                    <a:lnT w="19050" cmpd="sng">
                      <a:solidFill>
                        <a:schemeClr val="tx1"/>
                      </a:solidFill>
                      <a:prstDash val="sysDash"/>
                    </a:lnT>
                    <a:lnB w="1905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2" name="Conector recto 51"/>
          <p:cNvCxnSpPr/>
          <p:nvPr/>
        </p:nvCxnSpPr>
        <p:spPr>
          <a:xfrm flipV="1">
            <a:off x="0" y="8867955"/>
            <a:ext cx="6858000" cy="17253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n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57" y="6712025"/>
            <a:ext cx="1650988" cy="2419298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574" y="6710218"/>
            <a:ext cx="1763433" cy="2431475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79" y="6710218"/>
            <a:ext cx="1821002" cy="2434889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2663" y="8476271"/>
            <a:ext cx="674567" cy="391684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2268" r="82792" b="71337"/>
          <a:stretch/>
        </p:blipFill>
        <p:spPr>
          <a:xfrm>
            <a:off x="191586" y="1510985"/>
            <a:ext cx="1180100" cy="45060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9" b="82560"/>
          <a:stretch/>
        </p:blipFill>
        <p:spPr>
          <a:xfrm>
            <a:off x="157935" y="-68735"/>
            <a:ext cx="6671528" cy="1228931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02" r="80023" b="77720"/>
          <a:stretch/>
        </p:blipFill>
        <p:spPr>
          <a:xfrm>
            <a:off x="191586" y="823282"/>
            <a:ext cx="1370002" cy="71717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0" t="22268" r="50913" b="71271"/>
          <a:stretch/>
        </p:blipFill>
        <p:spPr>
          <a:xfrm>
            <a:off x="2379216" y="1547051"/>
            <a:ext cx="1093693" cy="455222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t="22231" r="20286" b="70898"/>
          <a:stretch/>
        </p:blipFill>
        <p:spPr>
          <a:xfrm>
            <a:off x="4538193" y="1524049"/>
            <a:ext cx="1057835" cy="484094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4" t="30242" r="8168" b="62378"/>
          <a:stretch/>
        </p:blipFill>
        <p:spPr>
          <a:xfrm>
            <a:off x="1074910" y="2133980"/>
            <a:ext cx="5325036" cy="519953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" t="68671" r="87774" b="1809"/>
          <a:stretch/>
        </p:blipFill>
        <p:spPr>
          <a:xfrm>
            <a:off x="363738" y="4732463"/>
            <a:ext cx="566106" cy="226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7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cxnSp>
        <p:nvCxnSpPr>
          <p:cNvPr id="6" name="Conector recto 5"/>
          <p:cNvCxnSpPr/>
          <p:nvPr/>
        </p:nvCxnSpPr>
        <p:spPr>
          <a:xfrm>
            <a:off x="6728608" y="0"/>
            <a:ext cx="0" cy="91440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a 10"/>
          <p:cNvGraphicFramePr>
            <a:graphicFrameLocks noGrp="1"/>
          </p:cNvGraphicFramePr>
          <p:nvPr>
            <p:extLst/>
          </p:nvPr>
        </p:nvGraphicFramePr>
        <p:xfrm>
          <a:off x="64546" y="472087"/>
          <a:ext cx="3787304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/>
          </p:nvPr>
        </p:nvGraphicFramePr>
        <p:xfrm>
          <a:off x="310550" y="4269191"/>
          <a:ext cx="634904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0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4" name="Tabla 23"/>
          <p:cNvGraphicFramePr>
            <a:graphicFrameLocks noGrp="1"/>
          </p:cNvGraphicFramePr>
          <p:nvPr>
            <p:extLst/>
          </p:nvPr>
        </p:nvGraphicFramePr>
        <p:xfrm>
          <a:off x="250175" y="6760284"/>
          <a:ext cx="63490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9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38556" y="1087942"/>
            <a:ext cx="2033804" cy="302140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0"/>
          <a:stretch/>
        </p:blipFill>
        <p:spPr>
          <a:xfrm rot="16200000">
            <a:off x="4324526" y="-442299"/>
            <a:ext cx="2010433" cy="2967479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15"/>
          <a:stretch/>
        </p:blipFill>
        <p:spPr>
          <a:xfrm>
            <a:off x="28147" y="72082"/>
            <a:ext cx="3853006" cy="752671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2" r="34131"/>
          <a:stretch/>
        </p:blipFill>
        <p:spPr>
          <a:xfrm>
            <a:off x="59607" y="848704"/>
            <a:ext cx="2537930" cy="3040282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04" r="24489"/>
          <a:stretch/>
        </p:blipFill>
        <p:spPr>
          <a:xfrm>
            <a:off x="346509" y="7055660"/>
            <a:ext cx="4852135" cy="1929664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562"/>
          <a:stretch/>
        </p:blipFill>
        <p:spPr>
          <a:xfrm>
            <a:off x="300802" y="3913833"/>
            <a:ext cx="6419644" cy="694026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10" r="27741"/>
          <a:stretch/>
        </p:blipFill>
        <p:spPr>
          <a:xfrm>
            <a:off x="453202" y="4645977"/>
            <a:ext cx="4638751" cy="1527447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92"/>
          <a:stretch/>
        </p:blipFill>
        <p:spPr>
          <a:xfrm>
            <a:off x="238171" y="6310096"/>
            <a:ext cx="6425741" cy="800309"/>
          </a:xfrm>
          <a:prstGeom prst="rect">
            <a:avLst/>
          </a:prstGeom>
        </p:spPr>
      </p:pic>
      <p:sp>
        <p:nvSpPr>
          <p:cNvPr id="2" name="Multiplicar 1"/>
          <p:cNvSpPr/>
          <p:nvPr/>
        </p:nvSpPr>
        <p:spPr>
          <a:xfrm>
            <a:off x="3034014" y="84903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Multiplicar 15"/>
          <p:cNvSpPr/>
          <p:nvPr/>
        </p:nvSpPr>
        <p:spPr>
          <a:xfrm>
            <a:off x="2561167" y="121206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Multiplicar 16"/>
          <p:cNvSpPr/>
          <p:nvPr/>
        </p:nvSpPr>
        <p:spPr>
          <a:xfrm>
            <a:off x="2568667" y="156742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Multiplicar 17"/>
          <p:cNvSpPr/>
          <p:nvPr/>
        </p:nvSpPr>
        <p:spPr>
          <a:xfrm>
            <a:off x="3451040" y="196734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Multiplicar 18"/>
          <p:cNvSpPr/>
          <p:nvPr/>
        </p:nvSpPr>
        <p:spPr>
          <a:xfrm>
            <a:off x="2568667" y="234148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Multiplicar 19"/>
          <p:cNvSpPr/>
          <p:nvPr/>
        </p:nvSpPr>
        <p:spPr>
          <a:xfrm>
            <a:off x="2568667" y="270882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Multiplicar 22"/>
          <p:cNvSpPr/>
          <p:nvPr/>
        </p:nvSpPr>
        <p:spPr>
          <a:xfrm>
            <a:off x="2560505" y="3033028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Multiplicar 24"/>
          <p:cNvSpPr/>
          <p:nvPr/>
        </p:nvSpPr>
        <p:spPr>
          <a:xfrm>
            <a:off x="2981879" y="343011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Multiplicar 25"/>
          <p:cNvSpPr/>
          <p:nvPr/>
        </p:nvSpPr>
        <p:spPr>
          <a:xfrm>
            <a:off x="5234605" y="4627420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Multiplicar 26"/>
          <p:cNvSpPr/>
          <p:nvPr/>
        </p:nvSpPr>
        <p:spPr>
          <a:xfrm>
            <a:off x="5770256" y="5024743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8" name="Multiplicar 27"/>
          <p:cNvSpPr/>
          <p:nvPr/>
        </p:nvSpPr>
        <p:spPr>
          <a:xfrm>
            <a:off x="5750914" y="538010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9" name="Multiplicar 28"/>
          <p:cNvSpPr/>
          <p:nvPr/>
        </p:nvSpPr>
        <p:spPr>
          <a:xfrm>
            <a:off x="5754349" y="576479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Multiplicar 29"/>
          <p:cNvSpPr/>
          <p:nvPr/>
        </p:nvSpPr>
        <p:spPr>
          <a:xfrm>
            <a:off x="5328035" y="7137782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1" name="Multiplicar 30"/>
          <p:cNvSpPr/>
          <p:nvPr/>
        </p:nvSpPr>
        <p:spPr>
          <a:xfrm>
            <a:off x="5347886" y="7555307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2" name="Multiplicar 31"/>
          <p:cNvSpPr/>
          <p:nvPr/>
        </p:nvSpPr>
        <p:spPr>
          <a:xfrm>
            <a:off x="5347885" y="792973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Multiplicar 32"/>
          <p:cNvSpPr/>
          <p:nvPr/>
        </p:nvSpPr>
        <p:spPr>
          <a:xfrm>
            <a:off x="5355458" y="8284004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Multiplicar 33"/>
          <p:cNvSpPr/>
          <p:nvPr/>
        </p:nvSpPr>
        <p:spPr>
          <a:xfrm>
            <a:off x="6231910" y="8634291"/>
            <a:ext cx="374263" cy="34705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4789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6982"/>
          <a:stretch/>
        </p:blipFill>
        <p:spPr>
          <a:xfrm>
            <a:off x="0" y="1"/>
            <a:ext cx="6858000" cy="9144000"/>
          </a:xfrm>
          <a:prstGeom prst="rect">
            <a:avLst/>
          </a:prstGeom>
        </p:spPr>
      </p:pic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029090"/>
              </p:ext>
            </p:extLst>
          </p:nvPr>
        </p:nvGraphicFramePr>
        <p:xfrm>
          <a:off x="208589" y="1189686"/>
          <a:ext cx="6528641" cy="741680"/>
        </p:xfrm>
        <a:graphic>
          <a:graphicData uri="http://schemas.openxmlformats.org/drawingml/2006/table">
            <a:tbl>
              <a:tblPr/>
              <a:tblGrid>
                <a:gridCol w="216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2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BRIANA MARIEL NUÑEZ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ARMENDARIZ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</a:t>
                      </a:r>
                      <a:r>
                        <a:rPr lang="es-MX" sz="18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2</a:t>
                      </a:r>
                      <a:r>
                        <a:rPr lang="es-MX" sz="1800" baseline="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 Y 3                                                                  </a:t>
                      </a:r>
                      <a:endParaRPr lang="es-MX" sz="1800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“B”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                      </a:t>
                      </a:r>
                      <a:r>
                        <a:rPr lang="es-MX" sz="1600" dirty="0" smtClean="0">
                          <a:latin typeface="Century Gothic" panose="020B0502020202020204" pitchFamily="34" charset="0"/>
                          <a:ea typeface="AGFatPants" panose="02000603000000000000" pitchFamily="2" charset="0"/>
                        </a:rPr>
                        <a:t>31 MAYO </a:t>
                      </a:r>
                      <a:endParaRPr lang="es-MX" dirty="0">
                        <a:latin typeface="Century Gothic" panose="020B0502020202020204" pitchFamily="34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8213">
            <a:off x="-176464" y="547850"/>
            <a:ext cx="821864" cy="568345"/>
          </a:xfrm>
          <a:prstGeom prst="rect">
            <a:avLst/>
          </a:prstGeom>
        </p:spPr>
      </p:pic>
      <p:graphicFrame>
        <p:nvGraphicFramePr>
          <p:cNvPr id="18" name="Tabla 17"/>
          <p:cNvGraphicFramePr>
            <a:graphicFrameLocks noGrp="1"/>
          </p:cNvGraphicFramePr>
          <p:nvPr>
            <p:extLst/>
          </p:nvPr>
        </p:nvGraphicFramePr>
        <p:xfrm>
          <a:off x="446042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FatPants" panose="02000603000000000000" pitchFamily="2" charset="0"/>
                          <a:ea typeface="AGFatPants" panose="02000603000000000000" pitchFamily="2" charset="0"/>
                        </a:rPr>
                        <a:t>F</a:t>
                      </a: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r>
                        <a:rPr lang="es-ES" sz="1400" b="1" dirty="0" smtClean="0">
                          <a:latin typeface="Century Gothic" panose="020B0502020202020204" pitchFamily="34" charset="0"/>
                        </a:rPr>
                        <a:t>Practica hábitos de higiene personal para mantenerse saludable. </a:t>
                      </a:r>
                      <a:endParaRPr lang="es-MX" sz="1400" b="1" u="none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ctángulo 32"/>
          <p:cNvSpPr/>
          <p:nvPr/>
        </p:nvSpPr>
        <p:spPr>
          <a:xfrm>
            <a:off x="446043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/>
          <p:cNvCxnSpPr/>
          <p:nvPr/>
        </p:nvCxnSpPr>
        <p:spPr>
          <a:xfrm>
            <a:off x="446043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160243"/>
              </p:ext>
            </p:extLst>
          </p:nvPr>
        </p:nvGraphicFramePr>
        <p:xfrm>
          <a:off x="3555087" y="2176251"/>
          <a:ext cx="2909983" cy="2343991"/>
        </p:xfrm>
        <a:graphic>
          <a:graphicData uri="http://schemas.openxmlformats.org/drawingml/2006/table">
            <a:tbl>
              <a:tblPr/>
              <a:tblGrid>
                <a:gridCol w="290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43991">
                <a:tc>
                  <a:txBody>
                    <a:bodyPr/>
                    <a:lstStyle/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ctr"/>
                      <a:endParaRPr lang="es-MX" dirty="0" smtClean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  <a:p>
                      <a:pPr algn="just"/>
                      <a:r>
                        <a:rPr lang="es-ES" sz="1200" b="1" dirty="0" smtClean="0">
                          <a:latin typeface="Century Gothic" panose="020B0502020202020204" pitchFamily="34" charset="0"/>
                          <a:ea typeface="+mn-ea"/>
                        </a:rPr>
                        <a:t>Trabajar</a:t>
                      </a:r>
                      <a:r>
                        <a:rPr lang="es-ES" sz="1200" b="1" baseline="0" dirty="0" smtClean="0">
                          <a:latin typeface="Century Gothic" panose="020B0502020202020204" pitchFamily="34" charset="0"/>
                          <a:ea typeface="+mn-ea"/>
                        </a:rPr>
                        <a:t> con el cuidado de la salud bucal.</a:t>
                      </a:r>
                      <a:endParaRPr lang="es-MX" dirty="0">
                        <a:latin typeface="AGFatPants" panose="02000603000000000000" pitchFamily="2" charset="0"/>
                        <a:ea typeface="AGFatPants" panose="02000603000000000000" pitchFamily="2" charset="0"/>
                      </a:endParaRPr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Rectángulo 35"/>
          <p:cNvSpPr/>
          <p:nvPr/>
        </p:nvSpPr>
        <p:spPr>
          <a:xfrm>
            <a:off x="3555088" y="2176251"/>
            <a:ext cx="2901006" cy="338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7" name="Conector recto 36"/>
          <p:cNvCxnSpPr/>
          <p:nvPr/>
        </p:nvCxnSpPr>
        <p:spPr>
          <a:xfrm>
            <a:off x="3555088" y="2514417"/>
            <a:ext cx="2901006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a 39"/>
          <p:cNvGraphicFramePr>
            <a:graphicFrameLocks noGrp="1"/>
          </p:cNvGraphicFramePr>
          <p:nvPr>
            <p:extLst/>
          </p:nvPr>
        </p:nvGraphicFramePr>
        <p:xfrm>
          <a:off x="320731" y="4863182"/>
          <a:ext cx="6308394" cy="2260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3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024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a 40"/>
          <p:cNvGraphicFramePr>
            <a:graphicFrameLocks noGrp="1"/>
          </p:cNvGraphicFramePr>
          <p:nvPr>
            <p:extLst/>
          </p:nvPr>
        </p:nvGraphicFramePr>
        <p:xfrm>
          <a:off x="293299" y="4830791"/>
          <a:ext cx="6400800" cy="2292124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124">
                <a:tc>
                  <a:txBody>
                    <a:bodyPr/>
                    <a:lstStyle/>
                    <a:p>
                      <a:r>
                        <a:rPr lang="es-MX" dirty="0" smtClean="0"/>
                        <a:t>                    </a:t>
                      </a:r>
                      <a:endParaRPr lang="es-MX" dirty="0"/>
                    </a:p>
                  </a:txBody>
                  <a:tcPr>
                    <a:lnL w="28575" cmpd="sng">
                      <a:solidFill>
                        <a:schemeClr val="tx1"/>
                      </a:solidFill>
                      <a:prstDash val="sysDash"/>
                    </a:lnL>
                    <a:lnR w="28575" cmpd="sng">
                      <a:solidFill>
                        <a:schemeClr val="tx1"/>
                      </a:solidFill>
                      <a:prstDash val="sysDash"/>
                    </a:lnR>
                    <a:lnT w="28575" cmpd="sng">
                      <a:solidFill>
                        <a:schemeClr val="tx1"/>
                      </a:solidFill>
                      <a:prstDash val="sysDash"/>
                    </a:lnT>
                    <a:lnB w="28575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a 42"/>
          <p:cNvGraphicFramePr>
            <a:graphicFrameLocks noGrp="1"/>
          </p:cNvGraphicFramePr>
          <p:nvPr>
            <p:extLst/>
          </p:nvPr>
        </p:nvGraphicFramePr>
        <p:xfrm>
          <a:off x="277601" y="4830404"/>
          <a:ext cx="757569" cy="2292506"/>
        </p:xfrm>
        <a:graphic>
          <a:graphicData uri="http://schemas.openxmlformats.org/drawingml/2006/table">
            <a:tbl>
              <a:tblPr/>
              <a:tblGrid>
                <a:gridCol w="75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506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ysDash"/>
                    </a:lnL>
                    <a:lnR w="19050" cmpd="sng">
                      <a:solidFill>
                        <a:schemeClr val="tx1"/>
                      </a:solidFill>
                      <a:prstDash val="sysDash"/>
                    </a:lnR>
                    <a:lnT w="19050" cmpd="sng">
                      <a:solidFill>
                        <a:schemeClr val="tx1"/>
                      </a:solidFill>
                      <a:prstDash val="sysDash"/>
                    </a:lnT>
                    <a:lnB w="19050" cmpd="sng">
                      <a:solidFill>
                        <a:schemeClr val="tx1"/>
                      </a:solidFill>
                      <a:prstDash val="sys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CuadroTexto 44"/>
          <p:cNvSpPr txBox="1"/>
          <p:nvPr/>
        </p:nvSpPr>
        <p:spPr>
          <a:xfrm>
            <a:off x="1035170" y="4899182"/>
            <a:ext cx="55939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entury Gothic" panose="020B0502020202020204" pitchFamily="34" charset="0"/>
              </a:rPr>
              <a:t>Fomentar hábitos de higiene y una sana alimentación y darlos a conocer a otras personas.</a:t>
            </a:r>
            <a:endParaRPr lang="es-MX" dirty="0"/>
          </a:p>
        </p:txBody>
      </p:sp>
      <p:cxnSp>
        <p:nvCxnSpPr>
          <p:cNvPr id="52" name="Conector recto 51"/>
          <p:cNvCxnSpPr/>
          <p:nvPr/>
        </p:nvCxnSpPr>
        <p:spPr>
          <a:xfrm flipV="1">
            <a:off x="0" y="8867955"/>
            <a:ext cx="6858000" cy="17253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n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57" y="6712025"/>
            <a:ext cx="1650988" cy="2419298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574" y="6710218"/>
            <a:ext cx="1763433" cy="2431475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79" y="6710218"/>
            <a:ext cx="1821002" cy="2434889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62663" y="8476271"/>
            <a:ext cx="674567" cy="391684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2268" r="82792" b="71337"/>
          <a:stretch/>
        </p:blipFill>
        <p:spPr>
          <a:xfrm>
            <a:off x="191586" y="1510985"/>
            <a:ext cx="1180100" cy="450603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9" b="82560"/>
          <a:stretch/>
        </p:blipFill>
        <p:spPr>
          <a:xfrm>
            <a:off x="157935" y="-68735"/>
            <a:ext cx="6671528" cy="1228931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102" r="80023" b="77720"/>
          <a:stretch/>
        </p:blipFill>
        <p:spPr>
          <a:xfrm>
            <a:off x="191586" y="823282"/>
            <a:ext cx="1370002" cy="717177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40" t="22268" r="50913" b="71271"/>
          <a:stretch/>
        </p:blipFill>
        <p:spPr>
          <a:xfrm>
            <a:off x="2379216" y="1547051"/>
            <a:ext cx="1093693" cy="455222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90" t="22231" r="20286" b="70898"/>
          <a:stretch/>
        </p:blipFill>
        <p:spPr>
          <a:xfrm>
            <a:off x="4538193" y="1524049"/>
            <a:ext cx="1057835" cy="484094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4" t="30242" r="8168" b="62378"/>
          <a:stretch/>
        </p:blipFill>
        <p:spPr>
          <a:xfrm>
            <a:off x="1074910" y="2133980"/>
            <a:ext cx="5325036" cy="519953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" t="68671" r="87774" b="1809"/>
          <a:stretch/>
        </p:blipFill>
        <p:spPr>
          <a:xfrm>
            <a:off x="363738" y="4732463"/>
            <a:ext cx="566106" cy="226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22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1029</Words>
  <Application>Microsoft Office PowerPoint</Application>
  <PresentationFormat>Carta (216 x 279 mm)</PresentationFormat>
  <Paragraphs>224</Paragraphs>
  <Slides>33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9" baseType="lpstr">
      <vt:lpstr>AGFatPants</vt:lpstr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yadiraapolomoo@gmail.com</cp:lastModifiedBy>
  <cp:revision>48</cp:revision>
  <dcterms:created xsi:type="dcterms:W3CDTF">2021-05-25T13:00:30Z</dcterms:created>
  <dcterms:modified xsi:type="dcterms:W3CDTF">2021-06-01T23:24:23Z</dcterms:modified>
</cp:coreProperties>
</file>