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309" r:id="rId14"/>
    <p:sldId id="310" r:id="rId15"/>
    <p:sldId id="311" r:id="rId16"/>
    <p:sldId id="328" r:id="rId17"/>
    <p:sldId id="329" r:id="rId18"/>
    <p:sldId id="330" r:id="rId19"/>
    <p:sldId id="33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316" r:id="rId31"/>
    <p:sldId id="317" r:id="rId32"/>
    <p:sldId id="318" r:id="rId33"/>
    <p:sldId id="332" r:id="rId34"/>
    <p:sldId id="333" r:id="rId35"/>
    <p:sldId id="334" r:id="rId36"/>
    <p:sldId id="335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319" r:id="rId48"/>
    <p:sldId id="320" r:id="rId49"/>
    <p:sldId id="321" r:id="rId50"/>
    <p:sldId id="322" r:id="rId51"/>
    <p:sldId id="336" r:id="rId52"/>
    <p:sldId id="337" r:id="rId53"/>
    <p:sldId id="338" r:id="rId54"/>
    <p:sldId id="339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23" r:id="rId66"/>
    <p:sldId id="324" r:id="rId67"/>
    <p:sldId id="325" r:id="rId68"/>
    <p:sldId id="326" r:id="rId69"/>
    <p:sldId id="327" r:id="rId70"/>
    <p:sldId id="340" r:id="rId71"/>
    <p:sldId id="341" r:id="rId72"/>
    <p:sldId id="342" r:id="rId73"/>
    <p:sldId id="343" r:id="rId74"/>
    <p:sldId id="299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08" r:id="rId84"/>
    <p:sldId id="312" r:id="rId85"/>
    <p:sldId id="313" r:id="rId86"/>
    <p:sldId id="314" r:id="rId87"/>
    <p:sldId id="315" r:id="rId88"/>
    <p:sldId id="344" r:id="rId89"/>
    <p:sldId id="345" r:id="rId90"/>
    <p:sldId id="346" r:id="rId91"/>
    <p:sldId id="347" r:id="rId9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7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0E61-B911-4914-B32D-A54C5E545A8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1184-56CB-4E23-BD08-8FA4A0BD1C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9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u25IN6EVa7AdYSTD_CL3iel6q7lpb8-j5U-OZxfyqY/edit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u25IN6EVa7AdYSTD_CL3iel6q7lpb8-j5U-OZxfyqY/edit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u25IN6EVa7AdYSTD_CL3iel6q7lpb8-j5U-OZxfyqY/edit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spreadsheets/d/1Tu25IN6EVa7AdYSTD_CL3iel6q7lpb8-j5U-OZxfyqY/edit?usp=sharin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u25IN6EVa7AdYSTD_CL3iel6q7lpb8-j5U-OZxfyqY/edit?usp=shar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3394" y="5877859"/>
            <a:ext cx="3857625" cy="220768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  <a:latin typeface="Carton Six" panose="020B0601010101010101" pitchFamily="34" charset="0"/>
              </a:rPr>
              <a:t>Practicante: Daniela </a:t>
            </a:r>
            <a:r>
              <a:rPr lang="es-ES" sz="3600" dirty="0" err="1">
                <a:solidFill>
                  <a:srgbClr val="FFC000"/>
                </a:solidFill>
                <a:latin typeface="Carton Six" panose="020B0601010101010101" pitchFamily="34" charset="0"/>
              </a:rPr>
              <a:t>Karime</a:t>
            </a:r>
            <a:r>
              <a:rPr lang="es-ES" sz="3600" dirty="0">
                <a:solidFill>
                  <a:srgbClr val="FFC000"/>
                </a:solidFill>
                <a:latin typeface="Carton Six" panose="020B0601010101010101" pitchFamily="34" charset="0"/>
              </a:rPr>
              <a:t> Muñiz Limón </a:t>
            </a:r>
            <a:endParaRPr lang="en-US" sz="3600" dirty="0">
              <a:solidFill>
                <a:srgbClr val="FFC000"/>
              </a:solidFill>
              <a:latin typeface="Carton Six" panose="020B0601010101010101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6193" y="1299273"/>
            <a:ext cx="5011628" cy="1915911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Expedientes de los </a:t>
            </a:r>
          </a:p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Alumnos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3041" y="1299273"/>
            <a:ext cx="5011628" cy="1915911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6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Expedientes de los </a:t>
            </a:r>
          </a:p>
          <a:p>
            <a:pPr algn="ctr"/>
            <a:r>
              <a:rPr lang="es-ES" sz="6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Alumnos </a:t>
            </a:r>
          </a:p>
        </p:txBody>
      </p:sp>
      <p:pic>
        <p:nvPicPr>
          <p:cNvPr id="1026" name="Picture 2" descr="salón de clases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07" y="3587728"/>
            <a:ext cx="1123439" cy="11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be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08" y="3587728"/>
            <a:ext cx="1070452" cy="10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5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Ruth Elizabeth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Badillo                                                           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34019"/>
              </p:ext>
            </p:extLst>
          </p:nvPr>
        </p:nvGraphicFramePr>
        <p:xfrm>
          <a:off x="0" y="2062103"/>
          <a:ext cx="6857999" cy="515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formación académica: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1: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2: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instructivos y documentos que regulan la convivencia.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Aprendizaje Esperado: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y escribe (con sus recursos) instructivos, cartas, recados y señalamientos.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Interpreta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instructivo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lo que interpreta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pasos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 instructivo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Figura y cuerpos geométricos.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Construye configuraciones con formas, figuras y cuerpos geométricos.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1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al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5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de febrero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0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0211" y="0"/>
            <a:ext cx="5460469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Evidencias fotográficas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pic>
        <p:nvPicPr>
          <p:cNvPr id="2050" name="Picture 2" descr="Puede ser una imagen de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140912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ede ser una imagen de texto que dice &quot;Ruth Elizabeth Hernández Badillo Triángulos Cuadrados Círculos Ovalo 28 Ener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91" y="5207889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426391" y="1310599"/>
            <a:ext cx="3158099" cy="3403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juego con cantidades.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Observa la lámina didáctica de apoyo y colorear la moneda o billetes que corresponde al precio de cada producto. </a:t>
            </a:r>
          </a:p>
          <a:p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Adjuntar evidencia de dicha lámina realizada. </a:t>
            </a:r>
            <a:endParaRPr lang="es-E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 </a:t>
            </a:r>
            <a:r>
              <a:rPr lang="es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elecciono las cantidades según la cantidad que reconoce.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016" y="5207889"/>
            <a:ext cx="3054096" cy="328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Mateimagina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Colorear y recortar las figuras para formar objetos o formas de acuerdo a la creatividad e imaginación del alumno. (material de apoyo). Pegar en el cuaderno.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Recorta y pega los objetos con figuras geométricas donde se le indica.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9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Hernández Badillo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Fecha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95532"/>
              </p:ext>
            </p:extLst>
          </p:nvPr>
        </p:nvGraphicFramePr>
        <p:xfrm>
          <a:off x="2931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600" u="sng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Pensamiento matemático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Forma,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49998"/>
              </p:ext>
            </p:extLst>
          </p:nvPr>
        </p:nvGraphicFramePr>
        <p:xfrm>
          <a:off x="371191" y="3721359"/>
          <a:ext cx="5915025" cy="18264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objetos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Utiliza diferente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material para medir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Menciona lo que mide cada objeto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46937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Identifica cual es menor que y mayor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que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64573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44300"/>
              </p:ext>
            </p:extLst>
          </p:nvPr>
        </p:nvGraphicFramePr>
        <p:xfrm>
          <a:off x="371192" y="5441690"/>
          <a:ext cx="5915025" cy="195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Los alumnos han tenido un gran</a:t>
                      </a: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 avance y se puede visualizar en los ejercicios que realizan y en las clases virtuales que se han hecho trabajando este Aprendizaje Esperado. 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84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Ruth Elizabeth Hernández Badillo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5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DESPACIO COMO TORTUGUITA, RÁPIDO COMO TIGRE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respiración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la respiración despacio y rápida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Hace una representación de las respiraciones utilizando material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Pensamiento matemático . Organizador curricular 1: Número, algebra y variación. Organizador curricular 2: Número Aprendizaje Esperado: • Cuenta colecciones no mayores a 20 elementos.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el número que menciona el juego virtual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4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Hernández Badillo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s-MX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25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Educación socioemocional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Colaboración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Resolución de conflictos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apoya de dibujos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día en que los cumplirá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muestra un proceso avanzado en cuando a la escritura, se apoya de dibujos y escribe lo acuerdos.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0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9" y="1782831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compara las colecciones, cuenta las cantidades y las une con el número que la representa.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79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Ruth Elizabeth Hernández Badillo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84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registra, representa y describe información para responder dudas y ampliar su conocimiento en relación con las plantas, animales y otros elementos naturales.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Amplia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conocimiento con relación a las plantas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 un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señor cabeza de pasto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información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su nombre e identifica el de algunos compañeros.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su nombre y lo escribe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nombre de sus compañeros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8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Hernández Badillo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s-MX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25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Comprensión del Mundo Natural y Social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las plantas, animales y otros elementos naturales.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registra, representa y describe información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zonas tropicales, cuevas y tipos de plantas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hacen un registra donde se ven plasmado los tipos de animales de las zonas tropicales, cuevas y plantas. Lo hacen mediante dibujos y recortes.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37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7" y="192924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y reconoce los números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representan con distinto material concreto.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diferencias en las formas de hablar de la gente.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diferencias de hablar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modismos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conocimiento de los diferentes modismos en México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0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19" y="1687886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medidas no convencionales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capacidades y objetos con distintos propósitos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3053247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miden diferentes objetos con medidas no convencionales y suben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2" y="4243878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602535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personajes y lugares que escucha de cuentos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papás un cuento nuevo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937954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lo aprendido del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8192" y="1918398"/>
            <a:ext cx="4780128" cy="42273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ángulo 4"/>
          <p:cNvSpPr/>
          <p:nvPr/>
        </p:nvSpPr>
        <p:spPr>
          <a:xfrm>
            <a:off x="1570659" y="2300851"/>
            <a:ext cx="3635195" cy="369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2020-2021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Jardín de Niños “Victoria Garza Villarreal”</a:t>
            </a:r>
            <a:endParaRPr lang="en-US" altLang="en-US" sz="1351" b="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Dirección: ANTARES LA ESTRELLA #25084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Teléfono: 3648929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Clave: </a:t>
            </a:r>
            <a:r>
              <a:rPr lang="es-MX" altLang="en-US" sz="1351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05EJN0056C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 de práctica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 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</a:t>
            </a:r>
            <a:r>
              <a:rPr lang="es-MX" altLang="en-US" sz="135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es-MX" altLang="en-US" sz="1351" u="sng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Karime</a:t>
            </a:r>
            <a:r>
              <a:rPr lang="es-MX" altLang="en-US" sz="135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Muñiz Limón.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Séptimo semestre</a:t>
            </a:r>
            <a:endParaRPr lang="en-US" altLang="en-US" sz="13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n-US" sz="135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Sección: “B”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1" b="1" dirty="0">
                <a:latin typeface="Century Gothic" panose="020B0502020202020204" pitchFamily="34" charset="0"/>
              </a:rPr>
              <a:t>Grupo que atiende, grado y sección:</a:t>
            </a:r>
            <a:r>
              <a:rPr lang="es-MX" sz="1051" dirty="0">
                <a:latin typeface="Century Gothic" panose="020B0502020202020204" pitchFamily="34" charset="0"/>
              </a:rPr>
              <a:t> 3°A</a:t>
            </a:r>
            <a:endParaRPr lang="en-US" sz="1051" dirty="0"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1" b="1" dirty="0">
                <a:latin typeface="Century Gothic" panose="020B0502020202020204" pitchFamily="34" charset="0"/>
              </a:rPr>
              <a:t>Nombre de la educadora practicante:</a:t>
            </a:r>
            <a:r>
              <a:rPr lang="es-MX" sz="1051" dirty="0">
                <a:latin typeface="Century Gothic" panose="020B0502020202020204" pitchFamily="34" charset="0"/>
              </a:rPr>
              <a:t> Daniela </a:t>
            </a:r>
            <a:r>
              <a:rPr lang="es-MX" sz="1051" dirty="0" err="1">
                <a:latin typeface="Century Gothic" panose="020B0502020202020204" pitchFamily="34" charset="0"/>
              </a:rPr>
              <a:t>Karime</a:t>
            </a:r>
            <a:r>
              <a:rPr lang="es-MX" sz="1051" dirty="0">
                <a:latin typeface="Century Gothic" panose="020B0502020202020204" pitchFamily="34" charset="0"/>
              </a:rPr>
              <a:t> Muñiz Limón.</a:t>
            </a:r>
            <a:endParaRPr lang="es-MX" altLang="en-US" sz="1351" dirty="0">
              <a:latin typeface="Century Gothic" panose="020B0502020202020204" pitchFamily="34" charset="0"/>
            </a:endParaRP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16280"/>
          <a:stretch>
            <a:fillRect/>
          </a:stretch>
        </p:blipFill>
        <p:spPr bwMode="auto">
          <a:xfrm>
            <a:off x="1346226" y="2160810"/>
            <a:ext cx="448867" cy="5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lón de clases icon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62" y="316782"/>
            <a:ext cx="1410388" cy="1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elonhead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63" y="6346606"/>
            <a:ext cx="4105987" cy="20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57382" y="1345391"/>
            <a:ext cx="3490378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Ángela María </a:t>
            </a:r>
          </a:p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Reyes Ávalos </a:t>
            </a:r>
            <a:endParaRPr lang="es-ES" sz="5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pic>
        <p:nvPicPr>
          <p:cNvPr id="5" name="Picture 2" descr="Resultado de imagen para melonhea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95" y="3728145"/>
            <a:ext cx="2000388" cy="4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09782" y="1345391"/>
            <a:ext cx="3490378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Ángela María </a:t>
            </a:r>
          </a:p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Reyes Ávalos </a:t>
            </a:r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9857" y="0"/>
            <a:ext cx="284116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Diagnóstico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900248"/>
            <a:ext cx="669340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</a:t>
            </a:r>
            <a:r>
              <a:rPr lang="es-MX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69419"/>
              </p:ext>
            </p:extLst>
          </p:nvPr>
        </p:nvGraphicFramePr>
        <p:xfrm>
          <a:off x="0" y="1618265"/>
          <a:ext cx="6857999" cy="752573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481343066"/>
                    </a:ext>
                  </a:extLst>
                </a:gridCol>
                <a:gridCol w="1131961">
                  <a:extLst>
                    <a:ext uri="{9D8B030D-6E8A-4147-A177-3AD203B41FA5}">
                      <a16:colId xmlns:a16="http://schemas.microsoft.com/office/drawing/2014/main" val="2681017040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59430039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2799960722"/>
                    </a:ext>
                  </a:extLst>
                </a:gridCol>
                <a:gridCol w="1573006">
                  <a:extLst>
                    <a:ext uri="{9D8B030D-6E8A-4147-A177-3AD203B41FA5}">
                      <a16:colId xmlns:a16="http://schemas.microsoft.com/office/drawing/2014/main" val="983159614"/>
                    </a:ext>
                  </a:extLst>
                </a:gridCol>
              </a:tblGrid>
              <a:tr h="73893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numeración. Organizador curricular 2: Número. Aprendizaje Esperado: </a:t>
                      </a: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84545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050383667"/>
                  </a:ext>
                </a:extLst>
              </a:tr>
              <a:tr h="184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Realizo el conteo. E identifique que batalla al contar.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66845273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55693"/>
                  </a:ext>
                </a:extLst>
              </a:tr>
              <a:tr h="55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31130"/>
                  </a:ext>
                </a:extLst>
              </a:tr>
              <a:tr h="690548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Conversación. Aprendizaje Esperado: Expresa con eficacia sus ideas acerca de diversos temas y atiende lo que se dice en interacciones con otras personas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91830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559969706"/>
                  </a:ext>
                </a:extLst>
              </a:tr>
              <a:tr h="55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Expresa sus ideas acerca de diversos temas.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Se le dificulto un poco al expresarse, pero dio sus ideas acerca del tema.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997963902"/>
                  </a:ext>
                </a:extLst>
              </a:tr>
              <a:tr h="73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Interactúa con diferentes compañeros y se expresa con eficacia.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98390"/>
                  </a:ext>
                </a:extLst>
              </a:tr>
              <a:tr h="73893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Exploración de la Naturaleza Aprendizaje Esperado: </a:t>
                      </a: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88374"/>
                  </a:ext>
                </a:extLst>
              </a:tr>
              <a:tr h="369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682732289"/>
                  </a:ext>
                </a:extLst>
              </a:tr>
              <a:tr h="55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Conoce e identifica algunos insectos/animales.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Saben características de los insectos. Pero se le dificulto un poco al expresarse de los insectos.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76678252"/>
                  </a:ext>
                </a:extLst>
              </a:tr>
              <a:tr h="55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Explica características de animales que logra identificar.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37012"/>
                  </a:ext>
                </a:extLst>
              </a:tr>
              <a:tr h="73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Describe diferencias entre seres vivos y elementos de la naturaleza.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0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45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52866"/>
              </p:ext>
            </p:extLst>
          </p:nvPr>
        </p:nvGraphicFramePr>
        <p:xfrm>
          <a:off x="384048" y="1188718"/>
          <a:ext cx="6093904" cy="559613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51638">
                  <a:extLst>
                    <a:ext uri="{9D8B030D-6E8A-4147-A177-3AD203B41FA5}">
                      <a16:colId xmlns:a16="http://schemas.microsoft.com/office/drawing/2014/main" val="1011527070"/>
                    </a:ext>
                  </a:extLst>
                </a:gridCol>
                <a:gridCol w="968243">
                  <a:extLst>
                    <a:ext uri="{9D8B030D-6E8A-4147-A177-3AD203B41FA5}">
                      <a16:colId xmlns:a16="http://schemas.microsoft.com/office/drawing/2014/main" val="2796582430"/>
                    </a:ext>
                  </a:extLst>
                </a:gridCol>
                <a:gridCol w="1081941">
                  <a:extLst>
                    <a:ext uri="{9D8B030D-6E8A-4147-A177-3AD203B41FA5}">
                      <a16:colId xmlns:a16="http://schemas.microsoft.com/office/drawing/2014/main" val="3406644538"/>
                    </a:ext>
                  </a:extLst>
                </a:gridCol>
                <a:gridCol w="932486">
                  <a:extLst>
                    <a:ext uri="{9D8B030D-6E8A-4147-A177-3AD203B41FA5}">
                      <a16:colId xmlns:a16="http://schemas.microsoft.com/office/drawing/2014/main" val="1258155278"/>
                    </a:ext>
                  </a:extLst>
                </a:gridCol>
                <a:gridCol w="1459596">
                  <a:extLst>
                    <a:ext uri="{9D8B030D-6E8A-4147-A177-3AD203B41FA5}">
                      <a16:colId xmlns:a16="http://schemas.microsoft.com/office/drawing/2014/main" val="908198588"/>
                    </a:ext>
                  </a:extLst>
                </a:gridCol>
              </a:tblGrid>
              <a:tr h="73831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Artes Organizador curricular:  Práctica artística  Organizador curricular 2: Presentación Aprendizaje Esperado: Representa la imagen que tiene de sí mismo y expresa ideas mediante el modelado, el dibujo y la pintura.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92987"/>
                  </a:ext>
                </a:extLst>
              </a:tr>
              <a:tr h="237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780052120"/>
                  </a:ext>
                </a:extLst>
              </a:tr>
              <a:tr h="738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Representa una imagen de el mismo con diferente material.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Tiene una representación de ella y se reconoce. Cuenta sus experineicas.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919012875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Usa pintura para recrear una imagen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2144"/>
                  </a:ext>
                </a:extLst>
              </a:tr>
              <a:tr h="936198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dirty="0">
                          <a:effectLst/>
                        </a:rPr>
                        <a:t>Campo de formación académica: Educación Socioemocional Organizador curricular: Autoconocimiento Organizador curricular 2: Autoestima Aprendizaje Esperado: </a:t>
                      </a:r>
                      <a:r>
                        <a:rPr lang="es-ES" sz="1100" dirty="0">
                          <a:effectLst/>
                        </a:rPr>
                        <a:t>Reconoce y expresa características personales: su nombre, cómo es físicamente, qué le gusta, que no le gusta, que se le facilita y que se le dificulta.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29506"/>
                  </a:ext>
                </a:extLst>
              </a:tr>
              <a:tr h="242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EN PROCESO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239579585"/>
                  </a:ext>
                </a:extLst>
              </a:tr>
              <a:tr h="487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Reconoce su nombre y como es físicamente.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Logra expresar que le gusta y que no le gusta, características de ella, se reconoce ella misma.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3041266641"/>
                  </a:ext>
                </a:extLst>
              </a:tr>
              <a:tr h="9887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Socializa sobre lo que le gusta, que no le gusta, que se le facilita y dificulta.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168690"/>
                  </a:ext>
                </a:extLst>
              </a:tr>
              <a:tr h="7383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Expresa sus características personales.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80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72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899" y="0"/>
            <a:ext cx="4933082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alumnos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8699" y="866042"/>
            <a:ext cx="381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Indicación: Responde las preguntas con base a tus conocimientos. </a:t>
            </a:r>
          </a:p>
          <a:p>
            <a:r>
              <a:rPr lang="es-ES" sz="1400" b="1" dirty="0">
                <a:latin typeface="Century Gothic" panose="020B0502020202020204" pitchFamily="34" charset="0"/>
              </a:rPr>
              <a:t>Entrevista realizada por video llamada de WhatsApp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whatsapp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866042"/>
            <a:ext cx="512097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07472" y="1820149"/>
            <a:ext cx="6345936" cy="701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avalos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años tienes?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años va a cumplir 6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sientes hoy?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 bien, su mami también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has sentido este ciclo escolar que no has asistido a clases?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Extraño mucho a mis compañeros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 te ayuda a realizar las tareas?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mami me ayuda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cuida por las tardes?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mami siempre estamos juntas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horas pasas viendo la televisión o usando Tablet o celular?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usa en ratitos, usa los 3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actividades te gusta trabajar más?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ejemplo, colorear, pegar, recortar. Me gusta pegar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¿Hasta qué numero sabes contar?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10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¿Reconoces las letras, vocales o el abecedario completo?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abecedario completo y reconoce el parafraseo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personas no te agradan?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hermano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rodeado de tu familia y amigos?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solo o rodeado por personas?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Muchísimas personas </a:t>
            </a:r>
            <a:endParaRPr lang="en-US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es lo que más te agrada de las clases por zoom?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Bailar y ver a mis amigos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0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7534" y="0"/>
            <a:ext cx="532581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padres de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familia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267" t="15992" r="20321" b="5292"/>
          <a:stretch/>
        </p:blipFill>
        <p:spPr>
          <a:xfrm>
            <a:off x="283930" y="1593002"/>
            <a:ext cx="6098582" cy="47844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5478" y="6746548"/>
            <a:ext cx="35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hlinkClick r:id="rId3"/>
              </a:rPr>
              <a:t>https://docs.google.com/spreadsheets/d/1Tu25IN6EVa7AdYSTD_CL3iel6q7lpb8-j5U-OZxfyqY/edit?usp=sharing</a:t>
            </a:r>
            <a:endParaRPr lang="en-US" sz="2100" dirty="0"/>
          </a:p>
          <a:p>
            <a:r>
              <a:rPr lang="es-ES" dirty="0">
                <a:latin typeface="Century Gothic" panose="020B0502020202020204" pitchFamily="34" charset="0"/>
              </a:rPr>
              <a:t>Link para ver resultados de las entrevistas.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16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evaluación de los conocimientos y habilidades.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Ángela María Reyes Avalos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sección: 3°A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práctica: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92625" y="466570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11 al 22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70818"/>
              </p:ext>
            </p:extLst>
          </p:nvPr>
        </p:nvGraphicFramePr>
        <p:xfrm>
          <a:off x="0" y="1384994"/>
          <a:ext cx="6857999" cy="776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779907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variación.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Organizador curricular 2: Número. 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</a:t>
                      </a:r>
                      <a:r>
                        <a:rPr lang="es-ES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equivalencia entre monedas de $1,$2,$5,$10 en situaciones reales o ficticias de compra y venta.</a:t>
                      </a:r>
                      <a:endParaRPr lang="en-US" sz="1200" b="0" kern="12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1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15219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Escritura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y redacción e narraciones.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Expresa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gráficamente narraciones con recursos personales.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Expresa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narraciones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con recursos personales.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2"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cuadernos, colores, fotografías para narrar historias.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  <a:tr h="877776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Cuidado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de la salud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MX" sz="120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personal para mantenerse saludable. </a:t>
                      </a:r>
                      <a:endParaRPr lang="es-MX" sz="1200" b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038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177072291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046740231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Explica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diferentes hábitos que el práctica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81295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carteles informativos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0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31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Ávalos                                                          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25 al 29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97160"/>
              </p:ext>
            </p:extLst>
          </p:nvPr>
        </p:nvGraphicFramePr>
        <p:xfrm>
          <a:off x="1" y="1875668"/>
          <a:ext cx="6857999" cy="542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SELECCIONAR UN OBJETO CON VALOR SENTIMENTAL Y QUE LO PRESETEN.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la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importancia de su objeto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es para el un objeto?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objeto dirigiéndose a sus compañeros.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Magnitudes y medidas.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00682" y="7571232"/>
            <a:ext cx="5056633" cy="1298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tabillo Medium" pitchFamily="2" charset="0"/>
              </a:rPr>
              <a:t>El primer aspecto no cuentan con Aprendizaje Esperado ni organizadores curriculares porque se aplicaron estrategias establecidas por la directora y educadora </a:t>
            </a:r>
            <a:endParaRPr lang="en-US" sz="2000" dirty="0">
              <a:solidFill>
                <a:schemeClr val="tx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32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Ávalos                                                          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0" y="2062103"/>
          <a:ext cx="6857999" cy="515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formación académica: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1: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2: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instructivos y documentos que regulan la convivencia.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Aprendizaje Esperado: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y escribe (con sus recursos) instructivos, cartas, recados y señalamientos.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Interpreta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instructivo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lo que interpreta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pasos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 instructivo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Figura y cuerpos geométricos.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Construye configuraciones con formas, figuras y cuerpos geométricos.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1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al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5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de febrero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14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0211" y="0"/>
            <a:ext cx="5460469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Evidencias fotográficas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6391" y="1310599"/>
            <a:ext cx="3158099" cy="3403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juego con cantidades.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Observa la lámina didáctica de apoyo y colorear la moneda o billetes que corresponde al precio de cada producto. </a:t>
            </a:r>
          </a:p>
          <a:p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Adjuntar evidencia de dicha lámina realizada. </a:t>
            </a:r>
            <a:endParaRPr lang="es-E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 </a:t>
            </a:r>
            <a:r>
              <a:rPr lang="es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elecciono las cantidades según la cantidad que reconoce.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016" y="5207889"/>
            <a:ext cx="3054096" cy="328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Mateimagina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Colorear y recortar las figuras para formar objetos o formas de acuerdo a la creatividad e imaginación del alumno. (material de apoyo). Pegar en el cuaderno.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Recorta y pega los objetos con figuras geométricas donde se le indica.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Puede ser una imagen de tex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40" y="5124451"/>
            <a:ext cx="2224848" cy="39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ede ser una ilustración de texto que dice &quot;Colorea la moneda que corresponde al precio de cada producto $5 pesos $2 pesos 1 OSIO pesos SIO pesos 85 pesos pesos LUNES 18 DE ENER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" y="1451461"/>
            <a:ext cx="3121776" cy="31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63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Ávalos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Fecha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2931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600" u="sng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Pensamiento matemático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Forma,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71191" y="3721359"/>
          <a:ext cx="5915025" cy="18264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objetos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Utiliza diferente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material para medir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Menciona lo que mide cada objeto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46937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Identifica cual es menor que y mayor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que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64573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73884"/>
              </p:ext>
            </p:extLst>
          </p:nvPr>
        </p:nvGraphicFramePr>
        <p:xfrm>
          <a:off x="371192" y="5441690"/>
          <a:ext cx="5915025" cy="24787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Los alumnos han tenido un gran</a:t>
                      </a: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 avance y se puede visualizar en los ejercicios que realizan y en las clases virtuales que se ha estado trabajando este Aprendizaje Esperado.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Ángela es muy participativa y le gustan mucho las matemáticas. Ha habido un cambio notorio en ella. 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2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80293" y="1345391"/>
            <a:ext cx="4565995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MX" altLang="en-US" sz="5400" dirty="0">
                <a:latin typeface="Creamy Chocolate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</a:t>
            </a:r>
          </a:p>
          <a:p>
            <a:pPr algn="ctr"/>
            <a:r>
              <a:rPr lang="es-MX" altLang="en-US" sz="5400" dirty="0">
                <a:latin typeface="Creamy Chocolate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Badillo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8841" y="1345391"/>
            <a:ext cx="448744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MX" alt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</a:t>
            </a:r>
          </a:p>
          <a:p>
            <a:pPr algn="ctr"/>
            <a:r>
              <a:rPr lang="es-MX" alt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reamy Chocolate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Badillo</a:t>
            </a:r>
            <a:endParaRPr lang="es-ES" sz="5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pic>
        <p:nvPicPr>
          <p:cNvPr id="3074" name="Picture 2" descr="Resultado de imagen para melonhea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95" y="3728145"/>
            <a:ext cx="2000388" cy="4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2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Ávalos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5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DESPACIO COMO TORTUGUITA, RÁPIDO COMO TIGRE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respiración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la respiración despacio y rápida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Hace una representación de las respiraciones utilizando material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Pensamiento matemático . Organizador curricular 1: Número, algebra y variación. Organizador curricular 2: Número Aprendizaje Esperado: • Cuenta colecciones no mayores a 20 elementos.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el número que menciona el juego virtual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93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71190" y="1155383"/>
          <a:ext cx="6218500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Educación socioemocional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Colaboración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Resolución de conflictos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71190" y="323696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apoya de dibujos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día en que los cumplirá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71189" y="45415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proceso avanzado en cuanto a la escritura, se apoyan de dibujos y escriben lo acuerdos.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19454" y="552659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71190" y="682566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71189" y="81302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unen con el número que la representa.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9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473" y="265893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63208" y="1759857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314554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realizaron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11473" y="415926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Explica las razones por las que elige un material de su interés, cuando explora los acervos</a:t>
                      </a:r>
                      <a:r>
                        <a:rPr lang="es-ES" sz="1600" dirty="0" smtClean="0">
                          <a:latin typeface="Berlin Sans FB" panose="020E0602020502020306" pitchFamily="34" charset="0"/>
                        </a:rPr>
                        <a:t>.</a:t>
                      </a:r>
                      <a:endParaRPr lang="en-US" sz="1600" dirty="0" smtClean="0">
                        <a:latin typeface="Berlin Sans FB" panose="020E0602020502020306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463208" y="5383061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cuentos clásicos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razones por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 que elige un cuento mediante vídeo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3208" y="668767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realizaron la actividad y subieron el vídeo.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73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Ángela María Reyes Ávalos </a:t>
            </a:r>
            <a:endParaRPr lang="es-MX" alt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84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registra, representa y describe información para responder dudas y ampliar su conocimiento en relación con las plantas, animales y otros elementos naturales.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Amplia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conocimiento con relación a las plantas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 un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señor cabeza de pasto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información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su nombre e identifica el de algunos compañeros.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su nombre y lo escribe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nombre de sus compañeros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81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3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26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Comprensión del Mundo Natural y Social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las plantas, animales y otros elementos naturales.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registra, representa y describe información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zonas tropicales, cuevas y tipos de plantas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hacen un registra donde se ven plasmado los tipos de animales de las zonas tropicales, cuevas y plantas. Lo hacen mediante dibujos y recortes.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36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7" y="192924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y reconoce los números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representan con distinto material concreto.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diferencias en las formas de hablar de la gente.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diferencias de hablar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modismos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conocimiento de los diferentes modismos en México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38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19" y="1687886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medidas no convencionales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capacidades y objetos con distintos propósitos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3053247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miden diferentes objetos con medidas no convencionales y suben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2" y="4243878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602535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personajes y lugares que escucha de cuentos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papás un cuento nuevo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937954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lo aprendido del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22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7349" y="1345391"/>
            <a:ext cx="3530454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Ximena Regina</a:t>
            </a:r>
          </a:p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Villa García  </a:t>
            </a:r>
            <a:endParaRPr lang="es-ES" sz="5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pic>
        <p:nvPicPr>
          <p:cNvPr id="5" name="Picture 2" descr="Resultado de imagen para melonhea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95" y="3728145"/>
            <a:ext cx="2000388" cy="4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653192" y="1345391"/>
            <a:ext cx="3698768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Ximena Regina </a:t>
            </a:r>
          </a:p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Villa García </a:t>
            </a:r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53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9857" y="0"/>
            <a:ext cx="284116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Diagnóstico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900248"/>
            <a:ext cx="669340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</a:t>
            </a:r>
            <a:r>
              <a:rPr lang="es-MX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90641"/>
              </p:ext>
            </p:extLst>
          </p:nvPr>
        </p:nvGraphicFramePr>
        <p:xfrm>
          <a:off x="0" y="1618266"/>
          <a:ext cx="6858000" cy="721483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97989">
                  <a:extLst>
                    <a:ext uri="{9D8B030D-6E8A-4147-A177-3AD203B41FA5}">
                      <a16:colId xmlns:a16="http://schemas.microsoft.com/office/drawing/2014/main" val="325775983"/>
                    </a:ext>
                  </a:extLst>
                </a:gridCol>
                <a:gridCol w="1131961">
                  <a:extLst>
                    <a:ext uri="{9D8B030D-6E8A-4147-A177-3AD203B41FA5}">
                      <a16:colId xmlns:a16="http://schemas.microsoft.com/office/drawing/2014/main" val="727208254"/>
                    </a:ext>
                  </a:extLst>
                </a:gridCol>
                <a:gridCol w="1264886">
                  <a:extLst>
                    <a:ext uri="{9D8B030D-6E8A-4147-A177-3AD203B41FA5}">
                      <a16:colId xmlns:a16="http://schemas.microsoft.com/office/drawing/2014/main" val="4074381988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3560161485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3503409651"/>
                    </a:ext>
                  </a:extLst>
                </a:gridCol>
              </a:tblGrid>
              <a:tr h="606741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numeración. Organizador curricular 2: Número. Aprendizaje Esperado: </a:t>
                      </a: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Resuelve problemas a través del conteo y con acciones sobre las colecciones.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947418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940977356"/>
                  </a:ext>
                </a:extLst>
              </a:tr>
              <a:tr h="194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Realizo el conteo. Tiene facilidad de contar y reconoce números grandes. Ayuda la mamá. 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188812654"/>
                  </a:ext>
                </a:extLst>
              </a:tr>
              <a:tr h="398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45475"/>
                  </a:ext>
                </a:extLst>
              </a:tr>
              <a:tr h="606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591077"/>
                  </a:ext>
                </a:extLst>
              </a:tr>
              <a:tr h="776817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Conversación. Aprendizaje Esperado: Expresa con eficacia sus ideas acerca de diversos temas y atiende lo que se dice en interacciones con otras personas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33905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995116569"/>
                  </a:ext>
                </a:extLst>
              </a:tr>
              <a:tr h="606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Expresa sus ideas acerca de diversos temas.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Cuando se le cuestiono respondió y tiene facilidad para expresarse.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933592758"/>
                  </a:ext>
                </a:extLst>
              </a:tr>
              <a:tr h="606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Interactúa con diferentes compañeros y se expresa con eficacia.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4675"/>
                  </a:ext>
                </a:extLst>
              </a:tr>
              <a:tr h="814555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Exploración de la Naturaleza Aprendizaje Esperado: </a:t>
                      </a: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Describe y explica las características comunes que identifica entre seres vivos y elementos que observa en la naturaleza.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70101"/>
                  </a:ext>
                </a:extLst>
              </a:tr>
              <a:tr h="191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854125772"/>
                  </a:ext>
                </a:extLst>
              </a:tr>
              <a:tr h="606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Conoce e identifica algunos insectos/animales.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Saben características de los insectos.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319981524"/>
                  </a:ext>
                </a:extLst>
              </a:tr>
              <a:tr h="606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Explica características de animales que logra identificar.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286"/>
                  </a:ext>
                </a:extLst>
              </a:tr>
              <a:tr h="814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Describe diferencias entre seres vivos y elementos de la naturaleza.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6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86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15374"/>
              </p:ext>
            </p:extLst>
          </p:nvPr>
        </p:nvGraphicFramePr>
        <p:xfrm>
          <a:off x="0" y="804672"/>
          <a:ext cx="6858000" cy="64199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8732">
                  <a:extLst>
                    <a:ext uri="{9D8B030D-6E8A-4147-A177-3AD203B41FA5}">
                      <a16:colId xmlns:a16="http://schemas.microsoft.com/office/drawing/2014/main" val="2323769644"/>
                    </a:ext>
                  </a:extLst>
                </a:gridCol>
                <a:gridCol w="1089648">
                  <a:extLst>
                    <a:ext uri="{9D8B030D-6E8A-4147-A177-3AD203B41FA5}">
                      <a16:colId xmlns:a16="http://schemas.microsoft.com/office/drawing/2014/main" val="4257241669"/>
                    </a:ext>
                  </a:extLst>
                </a:gridCol>
                <a:gridCol w="1217602">
                  <a:extLst>
                    <a:ext uri="{9D8B030D-6E8A-4147-A177-3AD203B41FA5}">
                      <a16:colId xmlns:a16="http://schemas.microsoft.com/office/drawing/2014/main" val="3953086208"/>
                    </a:ext>
                  </a:extLst>
                </a:gridCol>
                <a:gridCol w="1049408">
                  <a:extLst>
                    <a:ext uri="{9D8B030D-6E8A-4147-A177-3AD203B41FA5}">
                      <a16:colId xmlns:a16="http://schemas.microsoft.com/office/drawing/2014/main" val="1108775828"/>
                    </a:ext>
                  </a:extLst>
                </a:gridCol>
                <a:gridCol w="1642610">
                  <a:extLst>
                    <a:ext uri="{9D8B030D-6E8A-4147-A177-3AD203B41FA5}">
                      <a16:colId xmlns:a16="http://schemas.microsoft.com/office/drawing/2014/main" val="2776824126"/>
                    </a:ext>
                  </a:extLst>
                </a:gridCol>
              </a:tblGrid>
              <a:tr h="468464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Campo de formación académica: Artes Organizador curricular:  Práctica artística  Organizador curricular 2: Presentación Aprendizaje Esperado: Representa la imagen que tiene de sí mismo y expresa ideas mediante el modelado, el dibujo y la pintura.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38511"/>
                  </a:ext>
                </a:extLst>
              </a:tr>
              <a:tr h="234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27678944"/>
                  </a:ext>
                </a:extLst>
              </a:tr>
              <a:tr h="468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Representa una imagen de el mismo con diferente material. 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Tiene una representación de ella, es fácil el dibujarse y recrear su imagen. 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684821463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Usa pintura para recrear una imagen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05420"/>
                  </a:ext>
                </a:extLst>
              </a:tr>
              <a:tr h="656725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Campo de formación académica: Educación Socioemocional Organizador curricular: Autoconocimiento Organizador curricular 2: Autoestima Aprendizaje Esperado: </a:t>
                      </a: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Reconoce y expresa características personales: su nombre, cómo es físicamente, qué le gusta, que no le gusta, que se le facilita y que se le dificulta.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8592"/>
                  </a:ext>
                </a:extLst>
              </a:tr>
              <a:tr h="257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587554468"/>
                  </a:ext>
                </a:extLst>
              </a:tr>
              <a:tr h="468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Reconoce su nombre y como es físicamente.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Logra expresar que le gusta y que no le gusta, características de ella, se reconoce ella misma.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2655037687"/>
                  </a:ext>
                </a:extLst>
              </a:tr>
              <a:tr h="468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Socializa sobre lo que le gusta, que no le gusta, que se le facilita y dificulta.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8785"/>
                  </a:ext>
                </a:extLst>
              </a:tr>
              <a:tr h="262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Expresa sus características personales.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5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8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9857" y="0"/>
            <a:ext cx="284116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Diagnóstico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078226"/>
            <a:ext cx="669340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</a:t>
            </a:r>
            <a:r>
              <a:rPr lang="es-MX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02464"/>
              </p:ext>
            </p:extLst>
          </p:nvPr>
        </p:nvGraphicFramePr>
        <p:xfrm>
          <a:off x="0" y="1974221"/>
          <a:ext cx="6858000" cy="587171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3588819449"/>
                    </a:ext>
                  </a:extLst>
                </a:gridCol>
                <a:gridCol w="1131962">
                  <a:extLst>
                    <a:ext uri="{9D8B030D-6E8A-4147-A177-3AD203B41FA5}">
                      <a16:colId xmlns:a16="http://schemas.microsoft.com/office/drawing/2014/main" val="1795052326"/>
                    </a:ext>
                  </a:extLst>
                </a:gridCol>
                <a:gridCol w="1264886">
                  <a:extLst>
                    <a:ext uri="{9D8B030D-6E8A-4147-A177-3AD203B41FA5}">
                      <a16:colId xmlns:a16="http://schemas.microsoft.com/office/drawing/2014/main" val="4177000712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3909057985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871851255"/>
                    </a:ext>
                  </a:extLst>
                </a:gridCol>
              </a:tblGrid>
              <a:tr h="30700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Pensamiento matemático. Organizador curricular: Número, algebra y numeración. Organizador curricular 2: Número. Aprendizaje Esperado: </a:t>
                      </a:r>
                      <a:r>
                        <a:rPr lang="es-ES" sz="1100" dirty="0">
                          <a:effectLst/>
                        </a:rPr>
                        <a:t>Resuelve problemas a través del conteo y con acciones sobre las colecciones.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942405"/>
                  </a:ext>
                </a:extLst>
              </a:tr>
              <a:tr h="168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221237481"/>
                  </a:ext>
                </a:extLst>
              </a:tr>
              <a:tr h="179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conteo.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Realizo el conteo usando los recursos que se le mostro en la presentación. Tiene facilidad de contar y reconoce números grandes. Diferencia cantidades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093379931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Utiliza recursos para contar colecciones.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Uso su Abaco para sumar.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62363"/>
                  </a:ext>
                </a:extLst>
              </a:tr>
              <a:tr h="832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un conteo de colecciones para resolver problemas.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11064"/>
                  </a:ext>
                </a:extLst>
              </a:tr>
              <a:tr h="286924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dirty="0">
                          <a:effectLst/>
                        </a:rPr>
                        <a:t>Campo de formación académica: Lenguaje y comunicación Organizador curricular 1: Oralidad Organizador curricular 2: Conversación. Aprendizaje Esperado: Expresa con eficacia sus ideas acerca de diversos temas y atiende lo que se dice en interacciones con otras personas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99342"/>
                  </a:ext>
                </a:extLst>
              </a:tr>
              <a:tr h="168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NO LO LOGRA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793345766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Expresa sus ideas acerca de diversos temas.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Cuando se le cuestiono respondió y tiene facilidad para expresarse.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911644473"/>
                  </a:ext>
                </a:extLst>
              </a:tr>
              <a:tr h="460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Interactúa con diferentes compañeros y se expresa con eficacia.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42128"/>
                  </a:ext>
                </a:extLst>
              </a:tr>
              <a:tr h="460512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Exploración y comprensión del mundo natural y social. Organizador curricular 1: Mundo Natural Organizador curricular 2: Exploración de la Naturaleza Aprendizaje Esperado: </a:t>
                      </a:r>
                      <a:r>
                        <a:rPr lang="es-ES" sz="1100" dirty="0">
                          <a:effectLst/>
                        </a:rPr>
                        <a:t>Describe y explica las características comunes que identifica entre seres vivos y elementos que observa en la naturaleza.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21725"/>
                  </a:ext>
                </a:extLst>
              </a:tr>
              <a:tr h="168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EN PROCESO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NO LO LOGRA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OBSERVACIONES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72469473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Conoce e identifica algunos insectos/animales.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Saben características de los insectos. Diferencian entre insectos y otros animales. Menciono habitad de los insectos y otros animales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271065277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Explica características de animales que logra identificar.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34824"/>
                  </a:ext>
                </a:extLst>
              </a:tr>
              <a:tr h="307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Describe diferencias entre seres vivos y elementos de la naturaleza.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8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239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899" y="0"/>
            <a:ext cx="4933082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alumnos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8699" y="866042"/>
            <a:ext cx="381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Indicación: Responde las preguntas con base a tus conocimientos. </a:t>
            </a:r>
          </a:p>
          <a:p>
            <a:r>
              <a:rPr lang="es-ES" sz="1400" b="1" dirty="0">
                <a:latin typeface="Century Gothic" panose="020B0502020202020204" pitchFamily="34" charset="0"/>
              </a:rPr>
              <a:t>Entrevista realizada por video llamada de WhatsApp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whatsapp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866042"/>
            <a:ext cx="512097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7002" y="1956540"/>
            <a:ext cx="6216949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Regina </a:t>
            </a:r>
            <a:r>
              <a:rPr lang="es-E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años tienes?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sientes hoy?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has sentido este ciclo escolar que no has asistido a clases?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gustaría ir al jardín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 te ayuda a realizar las tareas?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cuida por las tardes?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mami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horas pasas viendo la televisión o usando Tablet o celular?  </a:t>
            </a:r>
            <a:r>
              <a:rPr lang="es-E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actividades te gusta trabajar más?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ejemplo, colorear, pegar, recortar. Me gusta colorear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¿Hasta qué numero sabes contar?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39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¿Reconoces las letras, vocales o el abecedario completo?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personas no te agradan?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Nadie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rodeado de tu familia y amigos?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solo o rodeado por personas?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Rodeado de personas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lo que más te agrada de las clases por zoom?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Estudiar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0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7534" y="0"/>
            <a:ext cx="532581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padres de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familia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267" t="15992" r="20321" b="5292"/>
          <a:stretch/>
        </p:blipFill>
        <p:spPr>
          <a:xfrm>
            <a:off x="283930" y="1593002"/>
            <a:ext cx="6098582" cy="47844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5478" y="6746548"/>
            <a:ext cx="35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hlinkClick r:id="rId3"/>
              </a:rPr>
              <a:t>https://docs.google.com/spreadsheets/d/1Tu25IN6EVa7AdYSTD_CL3iel6q7lpb8-j5U-OZxfyqY/edit?usp=sharing</a:t>
            </a:r>
            <a:endParaRPr lang="en-US" sz="2100" dirty="0"/>
          </a:p>
          <a:p>
            <a:r>
              <a:rPr lang="es-ES" dirty="0">
                <a:latin typeface="Century Gothic" panose="020B0502020202020204" pitchFamily="34" charset="0"/>
              </a:rPr>
              <a:t>Link para ver resultados de las entrevistas.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09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evaluación de los conocimientos y habilidades.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Ximena Regina Villa García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sección: 3°A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práctica: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92625" y="466570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11 al 22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0" y="1384994"/>
          <a:ext cx="6857999" cy="776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779907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variación.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Organizador curricular 2: Número. 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</a:t>
                      </a:r>
                      <a:r>
                        <a:rPr lang="es-ES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equivalencia entre monedas de $1,$2,$5,$10 en situaciones reales o ficticias de compra y venta.</a:t>
                      </a:r>
                      <a:endParaRPr lang="en-US" sz="1200" b="0" kern="12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1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15219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Escritura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y redacción e narraciones.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Expresa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gráficamente narraciones con recursos personales.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Expresa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narraciones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con recursos personales.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2"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cuadernos, colores, fotografías para narrar historias.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  <a:tr h="877776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Cuidado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de la salud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MX" sz="120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personal para mantenerse saludable. </a:t>
                      </a:r>
                      <a:endParaRPr lang="es-MX" sz="1200" b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038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177072291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046740231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Explica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diferentes hábitos que el práctica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81295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carteles informativos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0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79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Regina Villa García                                                          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25 al 29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2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SELECCIONAR UN OBJETO CON VALOR SENTIMENTAL Y QUE LO PRESETEN.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la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importancia de su objeto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es para el un objeto?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objeto dirigiéndose a sus compañeros.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Magnitudes y medidas.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00682" y="7571232"/>
            <a:ext cx="5056633" cy="1298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tabillo Medium" pitchFamily="2" charset="0"/>
              </a:rPr>
              <a:t>El primer aspecto no cuentan con Aprendizaje Esperado ni organizadores curriculares porque se aplicaron estrategias establecidas por la directora y educadora </a:t>
            </a:r>
            <a:endParaRPr lang="en-US" sz="2000" dirty="0">
              <a:solidFill>
                <a:schemeClr val="tx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95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Regina Villa García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0" y="2062103"/>
          <a:ext cx="6857999" cy="515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formación académica: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1: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2: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instructivos y documentos que regulan la convivencia.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Aprendizaje Esperado: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y escribe (con sus recursos) instructivos, cartas, recados y señalamientos.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Interpreta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instructivo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lo que interpreta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pasos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 instructivo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Figura y cuerpos geométricos.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Construye configuraciones con formas, figuras y cuerpos geométricos.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1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al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5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de febrero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3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0211" y="0"/>
            <a:ext cx="5460469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Evidencias fotográficas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6391" y="1310599"/>
            <a:ext cx="3158099" cy="3403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juego con cantidades.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Observa la lámina didáctica de apoyo y colorear la moneda o billetes que corresponde al precio de cada producto. </a:t>
            </a:r>
          </a:p>
          <a:p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Adjuntar evidencia de dicha lámina realizada. </a:t>
            </a:r>
            <a:endParaRPr lang="es-E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 </a:t>
            </a:r>
            <a:r>
              <a:rPr lang="es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elecciono las cantidades según la cantidad que reconoce.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016" y="5207889"/>
            <a:ext cx="3054096" cy="328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Mateimagina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Colorear y recortar las figuras para formar objetos o formas de acuerdo a la creatividad e imaginación del alumno. (material de apoyo). Pegar en el cuaderno.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Recorta y pega los objetos con figuras geométricas donde se le indica.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23" y="5352234"/>
            <a:ext cx="1773977" cy="23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uede ser una imagen de com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60" y="5352234"/>
            <a:ext cx="1773976" cy="23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uede ser una imagen de texto que dice &quot;avilamares19 de 02027 Colorea la moneda que corresponde al precio de cada producto $5 pesos $2 pesos SIO pesos pesos 055 pesos peso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2" y="875525"/>
            <a:ext cx="3118231" cy="41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10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Regina Villa García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Fecha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2931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600" u="sng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Pensamiento matemático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Forma,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71191" y="3721359"/>
          <a:ext cx="5915025" cy="18264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objetos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Utiliza diferente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material para medir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Menciona lo que mide cada objeto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46937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Identifica cual es menor que y mayor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que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64573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57735"/>
              </p:ext>
            </p:extLst>
          </p:nvPr>
        </p:nvGraphicFramePr>
        <p:xfrm>
          <a:off x="371192" y="5441690"/>
          <a:ext cx="5915025" cy="20547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Los alumnos han tenido un gran</a:t>
                      </a: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 avance y se puede visualizar en los ejercicios que realizan y en las clases virtuales que se ha estado trabajando este Aprendizaje Esperado. Regina es muy participativa y le gusta mucho interactuar en clases. </a:t>
                      </a: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147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Ximena Regina Villa García</a:t>
            </a:r>
            <a:endParaRPr lang="es-MX" alt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5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DESPACIO COMO TORTUGUITA, RÁPIDO COMO TIGRE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respiración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la respiración despacio y rápida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Hace una representación de las respiraciones utilizando material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Pensamiento matemático . Organizador curricular 1: Número, algebra y variación. Organizador curricular 2: Número Aprendizaje Esperado: • Cuenta colecciones no mayores a 20 elementos.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el número que menciona el juego virtual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50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Regina Villa García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s-MX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25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Educación socioemocional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Colaboración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Resolución de conflictos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apoya de dibujos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día en que los cumplirá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muestra un proceso avanzado en cuando a la escritura, se apoya de dibujos y escribe lo acuerdos.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797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9" y="1782831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compara las colecciones, cuenta las cantidades y las une con el número que la representa.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7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54934"/>
              </p:ext>
            </p:extLst>
          </p:nvPr>
        </p:nvGraphicFramePr>
        <p:xfrm>
          <a:off x="0" y="1261874"/>
          <a:ext cx="6844283" cy="413299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5014">
                  <a:extLst>
                    <a:ext uri="{9D8B030D-6E8A-4147-A177-3AD203B41FA5}">
                      <a16:colId xmlns:a16="http://schemas.microsoft.com/office/drawing/2014/main" val="2226428661"/>
                    </a:ext>
                  </a:extLst>
                </a:gridCol>
                <a:gridCol w="1087468">
                  <a:extLst>
                    <a:ext uri="{9D8B030D-6E8A-4147-A177-3AD203B41FA5}">
                      <a16:colId xmlns:a16="http://schemas.microsoft.com/office/drawing/2014/main" val="639597663"/>
                    </a:ext>
                  </a:extLst>
                </a:gridCol>
                <a:gridCol w="1215167">
                  <a:extLst>
                    <a:ext uri="{9D8B030D-6E8A-4147-A177-3AD203B41FA5}">
                      <a16:colId xmlns:a16="http://schemas.microsoft.com/office/drawing/2014/main" val="3432085304"/>
                    </a:ext>
                  </a:extLst>
                </a:gridCol>
                <a:gridCol w="1047309">
                  <a:extLst>
                    <a:ext uri="{9D8B030D-6E8A-4147-A177-3AD203B41FA5}">
                      <a16:colId xmlns:a16="http://schemas.microsoft.com/office/drawing/2014/main" val="389012002"/>
                    </a:ext>
                  </a:extLst>
                </a:gridCol>
                <a:gridCol w="1639325">
                  <a:extLst>
                    <a:ext uri="{9D8B030D-6E8A-4147-A177-3AD203B41FA5}">
                      <a16:colId xmlns:a16="http://schemas.microsoft.com/office/drawing/2014/main" val="3182217906"/>
                    </a:ext>
                  </a:extLst>
                </a:gridCol>
              </a:tblGrid>
              <a:tr h="321163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200" dirty="0">
                          <a:effectLst/>
                        </a:rPr>
                        <a:t>Campo de formación académica: Artes Organizador curricular:  Práctica artística  Organizador curricular 2: Presentación Aprendizaje Esperado: Representa la imagen que tiene de sí mismo y expresa ideas mediante el modelado, el dibujo y la pintura.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90413"/>
                  </a:ext>
                </a:extLst>
              </a:tr>
              <a:tr h="16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3331460620"/>
                  </a:ext>
                </a:extLst>
              </a:tr>
              <a:tr h="321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Representa una imagen de el mismo con diferente material.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Tiene una representación de ella, es fácil el dibujarse y recrear su imagen.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4081140308"/>
                  </a:ext>
                </a:extLst>
              </a:tr>
              <a:tr h="18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Usa pintura para recrear una imagen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74793"/>
                  </a:ext>
                </a:extLst>
              </a:tr>
              <a:tr h="450229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200" dirty="0">
                          <a:effectLst/>
                        </a:rPr>
                        <a:t>Campo de formación académica: Educación Socioemocional Organizador curricular: Autoconocimiento Organizador curricular 2: Autoestima Aprendizaje Esperado: </a:t>
                      </a:r>
                      <a:r>
                        <a:rPr lang="es-ES" sz="1200" dirty="0">
                          <a:effectLst/>
                        </a:rPr>
                        <a:t>Reconoce y expresa características personales: su nombre, cómo es físicamente, qué le gusta, que no le gusta, que se le facilita y que se le dificulta.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30747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612838677"/>
                  </a:ext>
                </a:extLst>
              </a:tr>
              <a:tr h="321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Reconoce su nombre y como es físicamente.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</a:rPr>
                        <a:t>Logra expresar que le gusta y que no le gusta, características de ella, se reconoce ella misma.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473071729"/>
                  </a:ext>
                </a:extLst>
              </a:tr>
              <a:tr h="321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Socializa sobre lo que le gusta, que no le gusta, que se le facilita y dificulta.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24146"/>
                  </a:ext>
                </a:extLst>
              </a:tr>
              <a:tr h="180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Expresa sus características personales.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17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813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473" y="265893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63208" y="1759857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314554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11473" y="415926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Explica las razones por las que elige un material de su interés, cuando explora los acervos</a:t>
                      </a:r>
                      <a:r>
                        <a:rPr lang="es-ES" sz="1600" dirty="0" smtClean="0">
                          <a:latin typeface="Berlin Sans FB" panose="020E0602020502020306" pitchFamily="34" charset="0"/>
                        </a:rPr>
                        <a:t>.</a:t>
                      </a:r>
                      <a:endParaRPr lang="en-US" sz="1600" dirty="0" smtClean="0">
                        <a:latin typeface="Berlin Sans FB" panose="020E0602020502020306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463208" y="5383061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cuentos clásicos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razones por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 que elige un cuento mediante vídeo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3208" y="668767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 realizo la actividad, solo falto subir el vídeo.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023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Ximena Regina Villa García </a:t>
            </a:r>
            <a:endParaRPr lang="es-MX" alt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84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registra, representa y describe información para responder dudas y ampliar su conocimiento en relación con las plantas, animales y otros elementos naturales.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Amplia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conocimiento con relación a las plantas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 un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señor cabeza de pasto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información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su nombre e identifica el de algunos compañeros.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su nombre y lo escribe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nombre de sus compañeros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823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26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Comprensión del Mundo Natural y Social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las plantas, animales y otros elementos naturales.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registra, representa y describe información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zonas tropicales, cuevas y tipos de plantas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hacen un registra donde se ven plasmado los tipos de animales de las zonas tropicales, cuevas y plantas. Lo hacen mediante dibujos y recortes.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814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7" y="192924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y reconoce los números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representan con distinto material concreto.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diferencias en las formas de hablar de la gente.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diferencias de hablar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modismos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conocimiento de los diferentes modismos en México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705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19" y="1687886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medidas no convencionales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capacidades y objetos con distintos propósitos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3053247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miden diferentes objetos con medidas no convencionales y suben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2" y="4243878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602535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personajes y lugares que escucha de cuentos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papás un cuento nuevo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937954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lo aprendido del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93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82662" y="1345391"/>
            <a:ext cx="3839834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Nataly</a:t>
            </a:r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 Romina </a:t>
            </a:r>
          </a:p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Agüero Acevedo</a:t>
            </a:r>
            <a:endParaRPr lang="es-ES" sz="5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pic>
        <p:nvPicPr>
          <p:cNvPr id="5" name="Picture 2" descr="Resultado de imagen para melonhea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95" y="3728145"/>
            <a:ext cx="2000388" cy="4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341194" y="1345390"/>
            <a:ext cx="4008150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Nataly</a:t>
            </a:r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 Romina</a:t>
            </a:r>
          </a:p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Agüero Acevedo </a:t>
            </a:r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42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9857" y="0"/>
            <a:ext cx="284116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Diagnóstico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900248"/>
            <a:ext cx="669340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</a:t>
            </a:r>
            <a:r>
              <a:rPr lang="es-MX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93121"/>
              </p:ext>
            </p:extLst>
          </p:nvPr>
        </p:nvGraphicFramePr>
        <p:xfrm>
          <a:off x="0" y="1618263"/>
          <a:ext cx="6858000" cy="75257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3908561123"/>
                    </a:ext>
                  </a:extLst>
                </a:gridCol>
                <a:gridCol w="1131962">
                  <a:extLst>
                    <a:ext uri="{9D8B030D-6E8A-4147-A177-3AD203B41FA5}">
                      <a16:colId xmlns:a16="http://schemas.microsoft.com/office/drawing/2014/main" val="3993279434"/>
                    </a:ext>
                  </a:extLst>
                </a:gridCol>
                <a:gridCol w="1264886">
                  <a:extLst>
                    <a:ext uri="{9D8B030D-6E8A-4147-A177-3AD203B41FA5}">
                      <a16:colId xmlns:a16="http://schemas.microsoft.com/office/drawing/2014/main" val="2532152472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3756678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2625881869"/>
                    </a:ext>
                  </a:extLst>
                </a:gridCol>
              </a:tblGrid>
              <a:tr h="631522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Pensamiento matemático. Organizador curricular: Número, algebra y numeración. Organizador curricular 2: Número. Aprendizaje Esperado: </a:t>
                      </a:r>
                      <a:r>
                        <a:rPr lang="es-ES" sz="1100" dirty="0">
                          <a:effectLst/>
                        </a:rPr>
                        <a:t>Resuelve problemas a través del conteo y con acciones sobre las colecciones.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46673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INDICADORES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752530250"/>
                  </a:ext>
                </a:extLst>
              </a:tr>
              <a:tr h="213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conteo.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Realizo el conteo. Tiene facilidad de contar y reconoce números grandes.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809191043"/>
                  </a:ext>
                </a:extLst>
              </a:tr>
              <a:tr h="42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Utiliza recursos para contar colecciones.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46061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un conteo de colecciones para resolver problemas.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6144"/>
                  </a:ext>
                </a:extLst>
              </a:tr>
              <a:tr h="786887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>
                          <a:effectLst/>
                        </a:rPr>
                        <a:t>Campo de formación académica: Lenguaje y comunicación Organizador curricular 1: Oralidad Organizador curricular 2: Conversación. Aprendizaje Esperado: Expresa con eficacia sus ideas acerca de diversos temas y atiende lo que se dice en interacciones con otras personas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788217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EN PROCESO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534291818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Expresa sus ideas acerca de diversos temas.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Cuando se le cuestiono respondió y tiene facilidad para expresarse.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2527590136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Interactúa con diferentes compañeros y se expresa con eficacia.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18057"/>
                  </a:ext>
                </a:extLst>
              </a:tr>
              <a:tr h="84202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Exploración y comprensión del mundo natural y social. Organizador curricular 1: Mundo Natural Organizador curricular 2: Exploración de la Naturaleza Aprendizaje Esperado: </a:t>
                      </a:r>
                      <a:r>
                        <a:rPr lang="es-ES" sz="1100" dirty="0">
                          <a:effectLst/>
                        </a:rPr>
                        <a:t>Describe y explica las características comunes que identifica entre seres vivos y elementos que observa en la naturaleza.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13775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EN PROCESO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NO 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OBSERVACIONES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897203339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Conoce e identifica algunos insectos/animales.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Saben características de los insectos. Se expresa de forma segura al hablar.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4068562747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Explica características de animales que logra identificar.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0502"/>
                  </a:ext>
                </a:extLst>
              </a:tr>
              <a:tr h="84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Describe diferencias entre seres vivos y elementos de la naturaleza.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1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58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99888"/>
              </p:ext>
            </p:extLst>
          </p:nvPr>
        </p:nvGraphicFramePr>
        <p:xfrm>
          <a:off x="0" y="1389887"/>
          <a:ext cx="6858001" cy="64199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8732">
                  <a:extLst>
                    <a:ext uri="{9D8B030D-6E8A-4147-A177-3AD203B41FA5}">
                      <a16:colId xmlns:a16="http://schemas.microsoft.com/office/drawing/2014/main" val="1212937409"/>
                    </a:ext>
                  </a:extLst>
                </a:gridCol>
                <a:gridCol w="1089648">
                  <a:extLst>
                    <a:ext uri="{9D8B030D-6E8A-4147-A177-3AD203B41FA5}">
                      <a16:colId xmlns:a16="http://schemas.microsoft.com/office/drawing/2014/main" val="3933801282"/>
                    </a:ext>
                  </a:extLst>
                </a:gridCol>
                <a:gridCol w="1217603">
                  <a:extLst>
                    <a:ext uri="{9D8B030D-6E8A-4147-A177-3AD203B41FA5}">
                      <a16:colId xmlns:a16="http://schemas.microsoft.com/office/drawing/2014/main" val="193771224"/>
                    </a:ext>
                  </a:extLst>
                </a:gridCol>
                <a:gridCol w="1049408">
                  <a:extLst>
                    <a:ext uri="{9D8B030D-6E8A-4147-A177-3AD203B41FA5}">
                      <a16:colId xmlns:a16="http://schemas.microsoft.com/office/drawing/2014/main" val="4066521766"/>
                    </a:ext>
                  </a:extLst>
                </a:gridCol>
                <a:gridCol w="1642610">
                  <a:extLst>
                    <a:ext uri="{9D8B030D-6E8A-4147-A177-3AD203B41FA5}">
                      <a16:colId xmlns:a16="http://schemas.microsoft.com/office/drawing/2014/main" val="1197089726"/>
                    </a:ext>
                  </a:extLst>
                </a:gridCol>
              </a:tblGrid>
              <a:tr h="335580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Campo de formación académica: Artes Organizador curricular:  Práctica artística  Organizador curricular 2: Presentación Aprendizaje Esperado: Representa la imagen que tiene de sí mismo y expresa ideas mediante el modelado, el dibujo y la pintura.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34317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696053603"/>
                  </a:ext>
                </a:extLst>
              </a:tr>
              <a:tr h="335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Representa una imagen de el mismo con diferente material. 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Tiene una representación de ella, es fácil el dibujarse y recrear su imagen. 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886501560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Usa pintura para recrear una imagen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47321"/>
                  </a:ext>
                </a:extLst>
              </a:tr>
              <a:tr h="470439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Campo de formación académica: Educación Socioemocional Organizador curricular: Autoconocimiento Organizador curricular 2: Autoestima Aprendizaje Esperado: </a:t>
                      </a:r>
                      <a:r>
                        <a:rPr lang="es-ES" sz="1400" dirty="0">
                          <a:effectLst/>
                          <a:latin typeface="Century Gothic" panose="020B0502020202020204" pitchFamily="34" charset="0"/>
                        </a:rPr>
                        <a:t>Reconoce y expresa características personales: su nombre, cómo es físicamente, qué le gusta, que no le gusta, que se le facilita y que se le dificulta.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250530"/>
                  </a:ext>
                </a:extLst>
              </a:tr>
              <a:tr h="184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14088372"/>
                  </a:ext>
                </a:extLst>
              </a:tr>
              <a:tr h="335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Reconoce su nombre y como es físicamente.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Logra expresar que le gusta y que no le gusta, características de ella, se reconoce ella misma. Sabe diferenciar. 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952055023"/>
                  </a:ext>
                </a:extLst>
              </a:tr>
              <a:tr h="335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Socializa sobre lo que le gusta, que no le gusta, que se le facilita y dificulta.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55203"/>
                  </a:ext>
                </a:extLst>
              </a:tr>
              <a:tr h="188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Expresa sus características personales.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5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99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899" y="0"/>
            <a:ext cx="4933082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alumnos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8699" y="866042"/>
            <a:ext cx="381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Indicación: Responde las preguntas con base a tus conocimientos. </a:t>
            </a:r>
          </a:p>
          <a:p>
            <a:r>
              <a:rPr lang="es-ES" sz="1400" b="1" dirty="0">
                <a:latin typeface="Century Gothic" panose="020B0502020202020204" pitchFamily="34" charset="0"/>
              </a:rPr>
              <a:t>Entrevista realizada por video llamada de WhatsApp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whatsapp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866042"/>
            <a:ext cx="512097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2244181"/>
            <a:ext cx="6858000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ES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años tienes?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años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sientes hoy?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has sentido este ciclo escolar que no has asistido a clases?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gustaría ir al jardín </a:t>
            </a:r>
            <a:r>
              <a:rPr lang="es-E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ayuda a realizar las tareas?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mamá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cuida por las tardes?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mamá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horas pasas viendo la televisión o usando Tablet o celular? 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horas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actividades te gusta trabajar más?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ejemplo, colorear, pegar, recortar. Colorear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¿Hasta qué numero sabes contar?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10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¿Reconoces las letras, vocales o el abecedario completo?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personas no te agradan?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personas que gritan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rodeado de tu familia y amigos?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solo o rodeado por personas?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lo que más te agrada de las clases por zoom?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 maestra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92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7534" y="0"/>
            <a:ext cx="532581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padres de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familia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267" t="15992" r="20321" b="5292"/>
          <a:stretch/>
        </p:blipFill>
        <p:spPr>
          <a:xfrm>
            <a:off x="283930" y="1593002"/>
            <a:ext cx="6098582" cy="47844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5478" y="6746548"/>
            <a:ext cx="35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hlinkClick r:id="rId3"/>
              </a:rPr>
              <a:t>https://docs.google.com/spreadsheets/d/1Tu25IN6EVa7AdYSTD_CL3iel6q7lpb8-j5U-OZxfyqY/edit?usp=sharing</a:t>
            </a:r>
            <a:endParaRPr lang="en-US" sz="2100" dirty="0"/>
          </a:p>
          <a:p>
            <a:r>
              <a:rPr lang="es-ES" dirty="0">
                <a:latin typeface="Century Gothic" panose="020B0502020202020204" pitchFamily="34" charset="0"/>
              </a:rPr>
              <a:t>Link para ver resultados de las entrevistas.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899" y="0"/>
            <a:ext cx="4933082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alumnos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7200" y="1928278"/>
            <a:ext cx="6108192" cy="658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Ruth Elizabeth Hernández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años tienes?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años 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sientes hoy?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has sentido este ciclo escolar que no has asistido a clases?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poco triste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ayuda a realizar las tareas?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mamá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cuida por las tardes?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mama y mi papá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horas pasas viendo la televisión o usando Tablet o celular? 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hora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actividades te gusta trabajar más?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ejemplo, colorear, pegar, recortar. Las 3 me gustas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¿Hasta qué numero sabes contar?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que sigue del 10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¿Reconoces las letras, vocales o el abecedario completo?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Conozco las vocales y el abecedario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personas no te agradan?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sé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rodeado de tu familia y amigos?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solo o rodeado por personas?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Rodeado de personas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8" indent="-257178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lo que más te agrada de las clases por zoom?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actividades, me gusta el </a:t>
            </a:r>
            <a:r>
              <a:rPr lang="es-ES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memorama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18699" y="866042"/>
            <a:ext cx="381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Indicación: Responde las preguntas con base a tus conocimientos. </a:t>
            </a:r>
          </a:p>
          <a:p>
            <a:r>
              <a:rPr lang="es-ES" sz="1400" b="1" dirty="0">
                <a:latin typeface="Century Gothic" panose="020B0502020202020204" pitchFamily="34" charset="0"/>
              </a:rPr>
              <a:t>Entrevista realizada por video llamada de WhatsApp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whatsapp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866042"/>
            <a:ext cx="512097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22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evaluación de los conocimientos y habilidades.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altLang="en-US" sz="1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sección: 3°A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práctica: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92625" y="466570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11 al 22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0" y="1384994"/>
          <a:ext cx="6857999" cy="776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779907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variación.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Organizador curricular 2: Número. 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</a:t>
                      </a:r>
                      <a:r>
                        <a:rPr lang="es-ES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equivalencia entre monedas de $1,$2,$5,$10 en situaciones reales o ficticias de compra y venta.</a:t>
                      </a:r>
                      <a:endParaRPr lang="en-US" sz="1200" b="0" kern="12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1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15219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Escritura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y redacción e narraciones.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Expresa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gráficamente narraciones con recursos personales.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Expresa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narraciones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con recursos personales.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2"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cuadernos, colores, fotografías para narrar historias.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  <a:tr h="877776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Cuidado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de la salud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MX" sz="120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personal para mantenerse saludable. </a:t>
                      </a:r>
                      <a:endParaRPr lang="es-MX" sz="1200" b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038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177072291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046740231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Explica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diferentes hábitos que el práctica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81295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carteles informativos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0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52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                                                         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25 al 29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2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SELECCIONAR UN OBJETO CON VALOR SENTIMENTAL Y QUE LO PRESETEN.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la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importancia de su objeto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es para el un objeto?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objeto dirigiéndose a sus compañeros.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Magnitudes y medidas.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00682" y="7571232"/>
            <a:ext cx="5056633" cy="1298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tabillo Medium" pitchFamily="2" charset="0"/>
              </a:rPr>
              <a:t>El primer aspecto no cuentan con Aprendizaje Esperado ni organizadores curriculares porque se aplicaron estrategias establecidas por la directora y educadora </a:t>
            </a:r>
            <a:endParaRPr lang="en-US" sz="2000" dirty="0">
              <a:solidFill>
                <a:schemeClr val="tx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71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0" y="2062103"/>
          <a:ext cx="6857999" cy="515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formación académica: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1: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2: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instructivos y documentos que regulan la convivencia.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Aprendizaje Esperado: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y escribe (con sus recursos) instructivos, cartas, recados y señalamientos.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Interpreta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instructivo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lo que interpreta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pasos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 instructivo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Figura y cuerpos geométricos.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Construye configuraciones con formas, figuras y cuerpos geométricos.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1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al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5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de febrero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70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0211" y="0"/>
            <a:ext cx="5460469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Evidencias fotográficas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6391" y="1310599"/>
            <a:ext cx="3158099" cy="3403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juego con cantidades.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Observa la lámina didáctica de apoyo y colorear la moneda o billetes que corresponde al precio de cada producto. </a:t>
            </a:r>
          </a:p>
          <a:p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Adjuntar evidencia de dicha lámina realizada. </a:t>
            </a:r>
            <a:endParaRPr lang="es-E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 </a:t>
            </a:r>
            <a:r>
              <a:rPr lang="es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elecciono las cantidades según la cantidad que reconoce.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016" y="5207889"/>
            <a:ext cx="3054096" cy="328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Mateimagina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Colorear y recortar las figuras para formar objetos o formas de acuerdo a la creatividad e imaginación del alumno. (material de apoyo). Pegar en el cuaderno.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Recorta y pega los objetos con figuras geométricas donde se le indica.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8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5248" y="5028523"/>
            <a:ext cx="2211180" cy="33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062" y="1118527"/>
            <a:ext cx="2633343" cy="34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7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i="1" u="sng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Fecha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2931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600" u="sng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Pensamiento matemático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Forma,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71191" y="3721359"/>
          <a:ext cx="5915025" cy="18264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objetos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Utiliza diferente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material para medir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Menciona lo que mide cada objeto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46937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Identifica cual es menor que y mayor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que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64573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61777"/>
              </p:ext>
            </p:extLst>
          </p:nvPr>
        </p:nvGraphicFramePr>
        <p:xfrm>
          <a:off x="371192" y="5441690"/>
          <a:ext cx="5915025" cy="1630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Los alumnos han tenido un gran</a:t>
                      </a: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 avance y se puede visualizar en los ejercicios que realizan y en las clases virtuales que se ha estado trabajando este Aprendizaje Esperado. </a:t>
                      </a: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113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altLang="en-US" sz="1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5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DESPACIO COMO TORTUGUITA, RÁPIDO COMO TIGRE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respiración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la respiración despacio y rápida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Hace una representación de las respiraciones utilizando material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Pensamiento matemático . Organizador curricular 1: Número, algebra y variación. Organizador curricular 2: Número Aprendizaje Esperado: • Cuenta colecciones no mayores a 20 elementos.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el número que menciona el juego virtual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124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s-MX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25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Educación socioemocional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Colaboración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Resolución de conflictos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apoya de dibujos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día en que los cumplirá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muestra un proceso avanzado en cuando a la escritura, se apoya de dibujos y escribe lo acuerdos.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74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9" y="1782831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compara las colecciones, cuenta las cantidades y las une con el número que la representa.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483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473" y="265893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63208" y="1759857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314554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11473" y="415926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Explica las razones por las que elige un material de su interés, cuando explora los acervos</a:t>
                      </a:r>
                      <a:r>
                        <a:rPr lang="es-ES" sz="1600" dirty="0" smtClean="0">
                          <a:latin typeface="Berlin Sans FB" panose="020E0602020502020306" pitchFamily="34" charset="0"/>
                        </a:rPr>
                        <a:t>.</a:t>
                      </a:r>
                      <a:endParaRPr lang="en-US" sz="1600" dirty="0" smtClean="0">
                        <a:latin typeface="Berlin Sans FB" panose="020E0602020502020306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463208" y="5383061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cuentos clásicos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razones por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 que elige un cuento mediante vídeo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3208" y="668767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 realizo la actividad, solo falto subir el vídeo.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307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varios eventos de su vida cotidiana y dice el orden en que ocurren.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20" y="1487717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eventos de su vida cotidiana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orden en el que ocurren sucesos de su vida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279232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 realizo la actividad, apoyándose de dibujos y recortes.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5" y="380604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Comenta noticias que se difunden en periódicos, radio, televisión y otros medios.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029841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 noticias actuales 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una estación de radio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33445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noticias actuales de nuestra comunidad.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4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7534" y="0"/>
            <a:ext cx="532581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padres de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familia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95478" y="6746548"/>
            <a:ext cx="35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hlinkClick r:id="rId2"/>
              </a:rPr>
              <a:t>https://docs.google.com/spreadsheets/d/1Tu25IN6EVa7AdYSTD_CL3iel6q7lpb8-j5U-OZxfyqY/edit?usp=sharing</a:t>
            </a:r>
            <a:endParaRPr lang="en-US" sz="2100" dirty="0"/>
          </a:p>
          <a:p>
            <a:r>
              <a:rPr lang="es-ES" dirty="0">
                <a:latin typeface="Century Gothic" panose="020B0502020202020204" pitchFamily="34" charset="0"/>
              </a:rPr>
              <a:t>Link para ver resultados de las entrevistas.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267" t="15992" r="20321" b="5292"/>
          <a:stretch/>
        </p:blipFill>
        <p:spPr>
          <a:xfrm>
            <a:off x="283930" y="1593002"/>
            <a:ext cx="6098582" cy="47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82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altLang="en-US" sz="1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Nataly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Romina Agüero Acevedo </a:t>
            </a:r>
            <a:endParaRPr lang="es-MX" alt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84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registra, representa y describe información para responder dudas y ampliar su conocimiento en relación con las plantas, animales y otros elementos naturales.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Amplia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conocimiento con relación a las plantas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 un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señor cabeza de pasto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información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su nombre e identifica el de algunos compañeros.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su nombre y lo escribe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nombre de sus compañeros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0699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26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Comprensión del Mundo Natural y Social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las plantas, animales y otros elementos naturales.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registra, representa y describe información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zonas tropicales, cuevas y tipos de plantas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hacen un registra donde se ven plasmado los tipos de animales de las zonas tropicales, cuevas y plantas. Lo hacen mediante dibujos y recortes.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8404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7" y="192924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y reconoce los números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representan con distinto material concreto.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diferencias en las formas de hablar de la gente.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diferencias de hablar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modismos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conocimiento de los diferentes modismos en México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598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19" y="1687886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medidas no convencionales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capacidades y objetos con distintos propósitos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3053247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miden diferentes objetos con medidas no convencionales y suben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2" y="4243878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602535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personajes y lugares que escucha de cuentos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papás un cuento nuevo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937954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lo aprendido del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942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3651" y="1345391"/>
            <a:ext cx="3637855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Luis Alonso</a:t>
            </a:r>
          </a:p>
          <a:p>
            <a:pPr algn="ctr"/>
            <a:r>
              <a:rPr lang="es-ES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López Martínez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45529" y="1367931"/>
            <a:ext cx="3637855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Luis Alonso</a:t>
            </a:r>
          </a:p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reamy Chocolate" panose="02000600000000000000" pitchFamily="2" charset="0"/>
              </a:rPr>
              <a:t>López Martínez</a:t>
            </a:r>
            <a:endParaRPr lang="es-E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reamy Chocolate" panose="02000600000000000000" pitchFamily="2" charset="0"/>
            </a:endParaRPr>
          </a:p>
        </p:txBody>
      </p:sp>
      <p:pic>
        <p:nvPicPr>
          <p:cNvPr id="22530" name="Picture 2" descr="Resultado de imagen para melonhead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38" y="3830365"/>
            <a:ext cx="3451146" cy="42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997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9857" y="0"/>
            <a:ext cx="284116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Diagnóstico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900248"/>
            <a:ext cx="6693408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</a:t>
            </a:r>
            <a:r>
              <a:rPr lang="es-MX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09869"/>
              </p:ext>
            </p:extLst>
          </p:nvPr>
        </p:nvGraphicFramePr>
        <p:xfrm>
          <a:off x="0" y="1618265"/>
          <a:ext cx="6858000" cy="752573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201709188"/>
                    </a:ext>
                  </a:extLst>
                </a:gridCol>
                <a:gridCol w="1131962">
                  <a:extLst>
                    <a:ext uri="{9D8B030D-6E8A-4147-A177-3AD203B41FA5}">
                      <a16:colId xmlns:a16="http://schemas.microsoft.com/office/drawing/2014/main" val="3927812198"/>
                    </a:ext>
                  </a:extLst>
                </a:gridCol>
                <a:gridCol w="1264886">
                  <a:extLst>
                    <a:ext uri="{9D8B030D-6E8A-4147-A177-3AD203B41FA5}">
                      <a16:colId xmlns:a16="http://schemas.microsoft.com/office/drawing/2014/main" val="156705041"/>
                    </a:ext>
                  </a:extLst>
                </a:gridCol>
                <a:gridCol w="1090159">
                  <a:extLst>
                    <a:ext uri="{9D8B030D-6E8A-4147-A177-3AD203B41FA5}">
                      <a16:colId xmlns:a16="http://schemas.microsoft.com/office/drawing/2014/main" val="3988467890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3589898357"/>
                    </a:ext>
                  </a:extLst>
                </a:gridCol>
              </a:tblGrid>
              <a:tr h="582817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Pensamiento matemático. Organizador curricular: Número, algebra y numeración. Organizador curricular 2: Número. Aprendizaje Esperado: </a:t>
                      </a:r>
                      <a:r>
                        <a:rPr lang="es-ES" sz="1100" dirty="0">
                          <a:effectLst/>
                        </a:rPr>
                        <a:t>Resuelve problemas a través del conteo y con acciones sobre las colecciones.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68683"/>
                  </a:ext>
                </a:extLst>
              </a:tr>
              <a:tr h="19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INDICADORES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 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865214960"/>
                  </a:ext>
                </a:extLst>
              </a:tr>
              <a:tr h="194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Realiza conteo.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Sabe contar, sabe diferenciar y reconoce los números. Respondió el problema más grande, fue contando 1 por 1. Sumo y conto los grupos.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980625662"/>
                  </a:ext>
                </a:extLst>
              </a:tr>
              <a:tr h="388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Utiliza recursos para contar colecciones.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44180"/>
                  </a:ext>
                </a:extLst>
              </a:tr>
              <a:tr h="1165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Realiza un conteo de colecciones para resolver problemas.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056049"/>
                  </a:ext>
                </a:extLst>
              </a:tr>
              <a:tr h="726200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100" dirty="0">
                          <a:effectLst/>
                        </a:rPr>
                        <a:t>Campo de formación académica: Lenguaje y comunicación Organizador curricular 1: Oralidad Organizador curricular 2: Conversación. Aprendizaje Esperado: Expresa con eficacia sus ideas acerca de diversos temas y atiende lo que se dice en interacciones con otras personas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55442"/>
                  </a:ext>
                </a:extLst>
              </a:tr>
              <a:tr h="19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EN PROCESO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NO LO LOGRA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OBSERVACIONES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476899719"/>
                  </a:ext>
                </a:extLst>
              </a:tr>
              <a:tr h="582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Expresa sus ideas acerca de diversos temas.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Cuando se le cuestiono respondió y tiene facilidad para expresarse.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610586567"/>
                  </a:ext>
                </a:extLst>
              </a:tr>
              <a:tr h="582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Interactúa con diferentes compañeros y se expresa con eficacia.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927788"/>
                  </a:ext>
                </a:extLst>
              </a:tr>
              <a:tr h="777089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Campo de formación académica: Exploración y comprensión del mundo natural y social. Organizador curricular 1: Mundo Natural Organizador curricular 2: Exploración de la Naturaleza Aprendizaje Esperado: </a:t>
                      </a:r>
                      <a:r>
                        <a:rPr lang="es-ES" sz="1100" dirty="0">
                          <a:effectLst/>
                        </a:rPr>
                        <a:t>Describe y explica las características comunes que identifica entre seres vivos y elementos que observa en la naturaleza.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78073"/>
                  </a:ext>
                </a:extLst>
              </a:tr>
              <a:tr h="19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INDICADORES.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EN PROCESO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NO LO LOGRA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OBSERVACIONES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3849805074"/>
                  </a:ext>
                </a:extLst>
              </a:tr>
              <a:tr h="582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Conoce e identifica algunos insectos/animales.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Logra expresarse bien, sabe diferenciar, menciono una cantidad considerable de características de los insectos y diferencias. 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extLst>
                  <a:ext uri="{0D108BD9-81ED-4DB2-BD59-A6C34878D82A}">
                    <a16:rowId xmlns:a16="http://schemas.microsoft.com/office/drawing/2014/main" val="1467616133"/>
                  </a:ext>
                </a:extLst>
              </a:tr>
              <a:tr h="582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Explica características de animales que logra identificar.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95835"/>
                  </a:ext>
                </a:extLst>
              </a:tr>
              <a:tr h="77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Describe diferencias entre seres vivos y elementos de la naturaleza. 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2" marR="43752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44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72909"/>
              </p:ext>
            </p:extLst>
          </p:nvPr>
        </p:nvGraphicFramePr>
        <p:xfrm>
          <a:off x="0" y="1024129"/>
          <a:ext cx="6857999" cy="55531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58732">
                  <a:extLst>
                    <a:ext uri="{9D8B030D-6E8A-4147-A177-3AD203B41FA5}">
                      <a16:colId xmlns:a16="http://schemas.microsoft.com/office/drawing/2014/main" val="2657438999"/>
                    </a:ext>
                  </a:extLst>
                </a:gridCol>
                <a:gridCol w="1089647">
                  <a:extLst>
                    <a:ext uri="{9D8B030D-6E8A-4147-A177-3AD203B41FA5}">
                      <a16:colId xmlns:a16="http://schemas.microsoft.com/office/drawing/2014/main" val="1994535126"/>
                    </a:ext>
                  </a:extLst>
                </a:gridCol>
                <a:gridCol w="1217602">
                  <a:extLst>
                    <a:ext uri="{9D8B030D-6E8A-4147-A177-3AD203B41FA5}">
                      <a16:colId xmlns:a16="http://schemas.microsoft.com/office/drawing/2014/main" val="1512814290"/>
                    </a:ext>
                  </a:extLst>
                </a:gridCol>
                <a:gridCol w="1049408">
                  <a:extLst>
                    <a:ext uri="{9D8B030D-6E8A-4147-A177-3AD203B41FA5}">
                      <a16:colId xmlns:a16="http://schemas.microsoft.com/office/drawing/2014/main" val="1515585214"/>
                    </a:ext>
                  </a:extLst>
                </a:gridCol>
                <a:gridCol w="1642610">
                  <a:extLst>
                    <a:ext uri="{9D8B030D-6E8A-4147-A177-3AD203B41FA5}">
                      <a16:colId xmlns:a16="http://schemas.microsoft.com/office/drawing/2014/main" val="3973127741"/>
                    </a:ext>
                  </a:extLst>
                </a:gridCol>
              </a:tblGrid>
              <a:tr h="309017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es-MX" sz="1400" dirty="0">
                          <a:effectLst/>
                        </a:rPr>
                        <a:t>Campo de formación académica: Artes Organizador curricular:  Práctica artística  Organizador curricular 2: Presentación Aprendizaje Esperado: Representa la imagen que tiene de sí mismo y expresa ideas mediante el modelado, el dibujo y la pintura.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45531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INDICADORES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LO LOGRA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EN PROCESO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NO 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OBSERVACIONES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1412645984"/>
                  </a:ext>
                </a:extLst>
              </a:tr>
              <a:tr h="309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Representa una imagen de el mismo con diferente material.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Tiene una representación de él mismo y muestra su dibujo. 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3541332397"/>
                  </a:ext>
                </a:extLst>
              </a:tr>
              <a:tr h="1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Usa pintura para recrear una imagen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617239"/>
                  </a:ext>
                </a:extLst>
              </a:tr>
              <a:tr h="433202">
                <a:tc gridSpan="5"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</a:rPr>
                        <a:t>Campo de formación académica: Educación Socioemocional Organizador curricular: Autoconocimiento Organizador curricular 2: Autoestima Aprendizaje Esperado: </a:t>
                      </a:r>
                      <a:r>
                        <a:rPr lang="es-ES" sz="1400" dirty="0">
                          <a:effectLst/>
                        </a:rPr>
                        <a:t>Reconoce y expresa características personales: su nombre, cómo es físicamente, qué le gusta, que no le gusta, que se le facilita y que se le dificulta.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012535"/>
                  </a:ext>
                </a:extLst>
              </a:tr>
              <a:tr h="16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INDICADORES.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EN PROCESO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NO LO LOGRA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OBSERVACIONES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3726132475"/>
                  </a:ext>
                </a:extLst>
              </a:tr>
              <a:tr h="309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Reconoce su nombre y como es físicamente.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Logra expresar que le gusta y que no le gusta, características de él mismo.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extLst>
                  <a:ext uri="{0D108BD9-81ED-4DB2-BD59-A6C34878D82A}">
                    <a16:rowId xmlns:a16="http://schemas.microsoft.com/office/drawing/2014/main" val="3230383207"/>
                  </a:ext>
                </a:extLst>
              </a:tr>
              <a:tr h="309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Socializa sobre lo que le gusta, que no le gusta, que se le facilita y dificulta.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91607"/>
                  </a:ext>
                </a:extLst>
              </a:tr>
              <a:tr h="1732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Expresa sus características personales.</a:t>
                      </a:r>
                      <a:endParaRPr lang="en-US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6" marR="421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1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270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3899" y="0"/>
            <a:ext cx="4933082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alumnos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18699" y="866042"/>
            <a:ext cx="381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</a:rPr>
              <a:t>Indicación: Responde las preguntas con base a tus conocimientos. </a:t>
            </a:r>
          </a:p>
          <a:p>
            <a:r>
              <a:rPr lang="es-ES" sz="1400" b="1" dirty="0">
                <a:latin typeface="Century Gothic" panose="020B0502020202020204" pitchFamily="34" charset="0"/>
              </a:rPr>
              <a:t>Entrevista realizada por video llamada de WhatsApp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whatsapp icono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11" y="866042"/>
            <a:ext cx="512097" cy="5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440" y="2044224"/>
            <a:ext cx="6858000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Alonso Martínez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¿Cuántos años tienes?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años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sientes hoy?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Muy bien, muy feliz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te has sentido este ciclo escolar que no has asistido a clases?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muy bien, me gusta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 te ayuda a realizar las tareas?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mamá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¿Quién te cuida por las tardes?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mamá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¿Cuántas horas pasas viendo la televisión o usando Tablet o celular?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capitulo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actividades te gusta trabajar más?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ejemplo, colorear, pegar, recortar. Me gusta colorear y recortar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¿Hasta qué numero sabes contar?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el 50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¿Reconoces las letras, vocales o el abecedario completo?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personas no te agradan?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Creo que no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rodeado de tu familia y amigos?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¿Disfrutas estar solo o rodeado por personas?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es-ES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 solo y rodeado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lo que más te agrada de las clases por zoom? 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Puedo ver a mis amigos y estar contigo en las clases. 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521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7534" y="0"/>
            <a:ext cx="5325817" cy="1731245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Entrevista a padres de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familia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267" t="15992" r="20321" b="5292"/>
          <a:stretch/>
        </p:blipFill>
        <p:spPr>
          <a:xfrm>
            <a:off x="283930" y="1593002"/>
            <a:ext cx="6098582" cy="47844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5478" y="6746548"/>
            <a:ext cx="3569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hlinkClick r:id="rId3"/>
              </a:rPr>
              <a:t>https://docs.google.com/spreadsheets/d/1Tu25IN6EVa7AdYSTD_CL3iel6q7lpb8-j5U-OZxfyqY/edit?usp=sharing</a:t>
            </a:r>
            <a:endParaRPr lang="en-US" sz="2100" dirty="0"/>
          </a:p>
          <a:p>
            <a:r>
              <a:rPr lang="es-ES" dirty="0">
                <a:latin typeface="Century Gothic" panose="020B0502020202020204" pitchFamily="34" charset="0"/>
              </a:rPr>
              <a:t>Link para ver resultados de las entrevistas.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168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evaluación de los conocimientos y habilidades.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según cada indicador. Si es necesario agrega observaciones.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Luis Alonso López Martínez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95500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sección: 3°A </a:t>
            </a:r>
            <a:endParaRPr lang="en-US" altLang="en-US" sz="1400" dirty="0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práctica: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92625" y="466570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11 al 22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0" y="1384994"/>
          <a:ext cx="6857999" cy="776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779907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variación.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Organizador curricular 2: Número. 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</a:t>
                      </a:r>
                      <a:r>
                        <a:rPr lang="es-ES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equivalencia entre monedas de $1,$2,$5,$10 en situaciones reales o ficticias de compra y venta.</a:t>
                      </a:r>
                      <a:endParaRPr lang="en-US" sz="1200" b="0" kern="12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1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15219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Escritura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y redacción e narraciones.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Expresa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gráficamente narraciones con recursos personales.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Expresa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narraciones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con recursos personales.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2"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cuadernos, colores, fotografías para narrar historias.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  <a:tr h="877776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Cuidado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de la salud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MX" sz="120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personal para mantenerse saludable. </a:t>
                      </a:r>
                      <a:endParaRPr lang="es-MX" sz="1200" b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038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177072291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046740231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Explica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diferentes hábitos que el práctica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81295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carteles informativos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08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8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Ruth Elizabeth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Badillo                                                           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07289"/>
              </p:ext>
            </p:extLst>
          </p:nvPr>
        </p:nvGraphicFramePr>
        <p:xfrm>
          <a:off x="0" y="1384994"/>
          <a:ext cx="6857999" cy="776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779907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Pensamiento matemático. Organizador curricular: Número, algebra y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variación.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Organizador curricular 2: Número. 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Identifica algunas relaciones de</a:t>
                      </a:r>
                      <a:r>
                        <a:rPr lang="es-ES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equivalencia entre monedas de $1,$2,$5,$10 en situaciones reales o ficticias de compra y venta.</a:t>
                      </a:r>
                      <a:endParaRPr lang="en-US" sz="1200" b="0" kern="1200" dirty="0" smtClean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19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Realiza conteo.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Utiliza recursos para contar colecciones.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Realiza un conteo de colecciones para resolver problemas.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15219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Lenguaje y comunicación Organizador curricular 1: Oralidad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Escritura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y redacción e narraciones.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Expresa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 gráficamente narraciones con recursos personales. </a:t>
                      </a:r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Expresa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narraciones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con recursos personales.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2"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cuadernos, colores, fotografías para narrar historias.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  <a:tr h="877776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2095500" algn="l"/>
                        </a:tabLst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Campo de formación académica: Exploración y comprensión del mundo natural y social. Organizador curricular 1: Mundo Natural Organizador curricular 2: 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Cuidado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de la salud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Aprendizaje Esperado</a:t>
                      </a: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MX" sz="1200" b="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personal para mantenerse saludable. </a:t>
                      </a:r>
                      <a:endParaRPr lang="es-MX" sz="1200" b="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0382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OBSERVACIONES 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177072291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hábitos de higiene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rowSpan="3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extLst>
                  <a:ext uri="{0D108BD9-81ED-4DB2-BD59-A6C34878D82A}">
                    <a16:rowId xmlns:a16="http://schemas.microsoft.com/office/drawing/2014/main" val="3046740231"/>
                  </a:ext>
                </a:extLst>
              </a:tr>
              <a:tr h="6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 smtClean="0">
                          <a:effectLst/>
                          <a:latin typeface="Century Gothic" panose="020B0502020202020204" pitchFamily="34" charset="0"/>
                        </a:rPr>
                        <a:t>Explica</a:t>
                      </a:r>
                      <a:r>
                        <a:rPr lang="es-MX" sz="1200" baseline="0" dirty="0" smtClean="0">
                          <a:effectLst/>
                          <a:latin typeface="Century Gothic" panose="020B0502020202020204" pitchFamily="34" charset="0"/>
                        </a:rPr>
                        <a:t> diferentes hábitos que el práctica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81295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</a:t>
                      </a:r>
                      <a:r>
                        <a:rPr lang="es-ES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carteles informativos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0826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864608" y="493776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11 al 22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099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Alonso López Martínez                                                          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25 al 29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2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SELECCIONAR UN OBJETO CON VALOR SENTIMENTAL Y QUE LO PRESETEN.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la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importancia de su objeto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es para el un objeto?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objeto dirigiéndose a sus compañeros.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Magnitudes y medidas.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00682" y="7571232"/>
            <a:ext cx="5056633" cy="1298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tabillo Medium" pitchFamily="2" charset="0"/>
              </a:rPr>
              <a:t>El primer aspecto no cuentan con Aprendizaje Esperado ni organizadores curriculares porque se aplicaron estrategias establecidas por la directora y educadora </a:t>
            </a:r>
            <a:endParaRPr lang="en-US" sz="2000" dirty="0">
              <a:solidFill>
                <a:schemeClr val="tx1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31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Alonso López Martínez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0" y="2062103"/>
          <a:ext cx="6857999" cy="515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formación académica: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Lenguaje y comunicación.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1: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Participación social.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Organizador curricular 2: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Producción e interpretación de instructivos y documentos que regulan la convivencia. </a:t>
                      </a:r>
                      <a:r>
                        <a:rPr lang="es-E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Aprendizaje Esperado: </a:t>
                      </a:r>
                      <a:r>
                        <a:rPr lang="es-E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Interpreta y escribe (con sus recursos) instructivos, cartas, recados y señalamientos.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Interpreta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instructivo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lo que interpreta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pasos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 instructivo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Figura y cuerpos geométricos.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Construye configuraciones con formas, figuras y cuerpos geométricos.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1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al </a:t>
            </a:r>
            <a:r>
              <a:rPr lang="es-ES" sz="2000" dirty="0">
                <a:solidFill>
                  <a:srgbClr val="FF0000"/>
                </a:solidFill>
                <a:latin typeface="Stabillo Medium" pitchFamily="2" charset="0"/>
              </a:rPr>
              <a:t>5</a:t>
            </a:r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 de febrero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679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0211" y="0"/>
            <a:ext cx="5460469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Evidencias fotográficas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26391" y="1310599"/>
            <a:ext cx="3158099" cy="3403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juego con cantidades. </a:t>
            </a:r>
          </a:p>
          <a:p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Observa la lámina didáctica de apoyo y colorear la moneda o billetes que corresponde al precio de cada producto. </a:t>
            </a:r>
          </a:p>
          <a:p>
            <a:r>
              <a:rPr lang="es-US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Adjuntar evidencia de dicha lámina realizada. </a:t>
            </a:r>
            <a:endParaRPr lang="es-ES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 </a:t>
            </a:r>
            <a:r>
              <a:rPr lang="es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s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elecciono las cantidades según la cantidad que reconoce.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8016" y="5207889"/>
            <a:ext cx="3054096" cy="3289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Actividad: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Mateimagina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Indicación: 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Colorear y recortar las figuras para formar objetos o formas de acuerdo a la creatividad e imaginación del alumno. (material de apoyo). Pegar en el cuaderno.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Interpretación:</a:t>
            </a:r>
            <a:r>
              <a:rPr lang="es-E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Recorta y pega los objetos con figuras geométricas donde se le indica.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650" name="Picture 2" descr="Puede ser una ilustración de com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" y="1669358"/>
            <a:ext cx="3194140" cy="26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Puede ser una ilustración de 1 pers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9548" y="5151640"/>
            <a:ext cx="255178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497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Alonso López Martínez</a:t>
            </a: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Fecha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i="1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2931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desarrollo:</a:t>
                      </a:r>
                      <a:r>
                        <a:rPr lang="es-MX" sz="1600" u="sng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Pensamiento matemático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Forma,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ES" sz="1600" b="0" u="sng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Magnitudes y medidas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71191" y="3721359"/>
          <a:ext cx="5915025" cy="18264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Mide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objetos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Utiliza diferente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material para medir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Menciona lo que mide cada objeto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46937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Identifica cual es menor que y mayor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que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464573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371192" y="5441690"/>
          <a:ext cx="5915025" cy="1630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MX" sz="1600" u="sng" dirty="0" smtClean="0">
                          <a:effectLst/>
                          <a:latin typeface="Century Gothic" panose="020B0502020202020204" pitchFamily="34" charset="0"/>
                        </a:rPr>
                        <a:t>Los alumnos han tenido un gran</a:t>
                      </a:r>
                      <a:r>
                        <a:rPr lang="es-MX" sz="1600" u="sng" baseline="0" dirty="0" smtClean="0">
                          <a:effectLst/>
                          <a:latin typeface="Century Gothic" panose="020B0502020202020204" pitchFamily="34" charset="0"/>
                        </a:rPr>
                        <a:t> avance y se puede visualizar en los ejercicios que realizan y en las clases virtuales que se ha estado trabajando este Aprendizaje Esperado. </a:t>
                      </a: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224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Luis Alonso López Martínez</a:t>
            </a:r>
            <a:endParaRPr lang="es-MX" altLang="en-US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456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DESPACIO COMO TORTUGUITA, RÁPIDO COMO TIGRE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respiración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la respiración despacio y rápida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Hace una representación de las respiraciones utilizando material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Pensamiento matemático . Organizador curricular 1: Número, algebra y variación. Organizador curricular 2: Número Aprendizaje Esperado: • Cuenta colecciones no mayores a 20 elementos.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Identifica el número que menciona el juego virtual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8317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71190" y="1155383"/>
          <a:ext cx="6218500" cy="18264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5766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  <a:gridCol w="3312734">
                  <a:extLst>
                    <a:ext uri="{9D8B030D-6E8A-4147-A177-3AD203B41FA5}">
                      <a16:colId xmlns:a16="http://schemas.microsoft.com/office/drawing/2014/main" val="563169890"/>
                    </a:ext>
                  </a:extLst>
                </a:gridCol>
              </a:tblGrid>
              <a:tr h="1670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Educación socioemocional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1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Colaboración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Organizador curricular 2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: Resolución de conflictos</a:t>
                      </a:r>
                      <a:endParaRPr lang="en-US" sz="1600" u="sng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80287"/>
                  </a:ext>
                </a:extLst>
              </a:tr>
              <a:tr h="16709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71190" y="323696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apoya de dibujos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día en que los cumplirá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71189" y="45415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 muestra un proceso avanzado en cuanto a la escritura, se apoya de dibujos y escribe lo acuerdos.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19454" y="552659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71190" y="682566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71189" y="81302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compara las colecciones, cuenta las cantidades y las une con el número que la representa.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2420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311473" y="265893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Reconoce la importancia de una alimentación correcta y los beneficios que aporta al cuidado de la salud.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463208" y="1759857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importancia de una alimentación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salud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314554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alumna realizo un plato saludable como lo muestra el plato del bien comer. 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311473" y="415926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Explica las razones por las que elige un material de su interés, cuando explora los acervos</a:t>
                      </a:r>
                      <a:r>
                        <a:rPr lang="es-ES" sz="1600" dirty="0" smtClean="0">
                          <a:latin typeface="Berlin Sans FB" panose="020E0602020502020306" pitchFamily="34" charset="0"/>
                        </a:rPr>
                        <a:t>.</a:t>
                      </a:r>
                      <a:endParaRPr lang="en-US" sz="1600" dirty="0" smtClean="0">
                        <a:latin typeface="Berlin Sans FB" panose="020E0602020502020306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463208" y="5383061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cuentos clásicos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razones por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 que elige un cuento mediante vídeo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3208" y="668767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 realizo la actividad, solo falto subir el vídeo.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6656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varios eventos de su vida cotidiana y dice el orden en que ocurren.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20" y="1487717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eventos de su vida cotidiana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orden en el que ocurren sucesos de su vida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2792326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 realizo la actividad, apoyándose de dibujos y recortes. 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5" y="3806048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Comenta noticias que se difunden en periódicos, radio, televisión y otros medios. 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029841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 noticias actuales 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una estación de radio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33445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noticias actuales de nuestra comunidad.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143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2608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Luis Alonso López Martínez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" y="1875668"/>
          <a:ext cx="6857999" cy="584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Obtiene,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registra, representa y describe información para responder dudas y ampliar su conocimiento en relación con las plantas, animales y otros elementos naturales.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Amplia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conocimiento con relación a las plantas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 un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señor cabeza de pasto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información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sz="1200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Escribe su nombre e identifica el de algunos compañeros.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su nombre y lo escribe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Reconoce nombre de sus compañeros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0212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✔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142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2985" y="0"/>
            <a:ext cx="4634923" cy="90024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billo Medium" pitchFamily="2" charset="0"/>
              </a:rPr>
              <a:t>Evaluación continua 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tabillo Medium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9456" y="900248"/>
            <a:ext cx="6858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Semana 26</a:t>
            </a:r>
            <a:endParaRPr lang="en-US" sz="1600" i="1" u="sng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48585" y="1800496"/>
          <a:ext cx="6218500" cy="15655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Exploración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Comprensión del Mundo Natural y Social </a:t>
                      </a:r>
                      <a:endParaRPr lang="en-US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Obtiene, registra, representa y describe información para responder dudas y ampliar su conocimiento en relación con las plantas, animales y otros elementos naturales.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71191" y="372135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Obtiene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registra, representa y describe información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zonas tropicales, cuevas y tipos de plantas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371190" y="518076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Los alumnos hacen un registra donde se ven plasmado los tipos de animales de las zonas tropicales, cuevas y plantas. Lo hacen mediante dibujos y recortes.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0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4747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Rubrica para considerar la evaluaci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los conocimientos y habilidades.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Instrucciones: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seg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cada indicador. Si es necesario agrega observaciones.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alumno: Ruth Elizabeth </a:t>
            </a:r>
            <a:r>
              <a:rPr lang="es-MX" altLang="en-US" sz="1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Badillo                                                           Grado y secci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3°A </a:t>
            </a:r>
            <a:endParaRPr lang="en-US" altLang="en-US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del periodo de pr</a:t>
            </a:r>
            <a:r>
              <a:rPr lang="es-MX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MX" alt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ctica: </a:t>
            </a:r>
            <a:r>
              <a:rPr lang="es-MX" altLang="en-US" sz="14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11 de enero al 5 de febrero del 2021.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03305"/>
              </p:ext>
            </p:extLst>
          </p:nvPr>
        </p:nvGraphicFramePr>
        <p:xfrm>
          <a:off x="1" y="1875668"/>
          <a:ext cx="6857999" cy="542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988">
                  <a:extLst>
                    <a:ext uri="{9D8B030D-6E8A-4147-A177-3AD203B41FA5}">
                      <a16:colId xmlns:a16="http://schemas.microsoft.com/office/drawing/2014/main" val="1671865752"/>
                    </a:ext>
                  </a:extLst>
                </a:gridCol>
                <a:gridCol w="1131963">
                  <a:extLst>
                    <a:ext uri="{9D8B030D-6E8A-4147-A177-3AD203B41FA5}">
                      <a16:colId xmlns:a16="http://schemas.microsoft.com/office/drawing/2014/main" val="1550347154"/>
                    </a:ext>
                  </a:extLst>
                </a:gridCol>
                <a:gridCol w="1264885">
                  <a:extLst>
                    <a:ext uri="{9D8B030D-6E8A-4147-A177-3AD203B41FA5}">
                      <a16:colId xmlns:a16="http://schemas.microsoft.com/office/drawing/2014/main" val="906445102"/>
                    </a:ext>
                  </a:extLst>
                </a:gridCol>
                <a:gridCol w="1090158">
                  <a:extLst>
                    <a:ext uri="{9D8B030D-6E8A-4147-A177-3AD203B41FA5}">
                      <a16:colId xmlns:a16="http://schemas.microsoft.com/office/drawing/2014/main" val="1713359299"/>
                    </a:ext>
                  </a:extLst>
                </a:gridCol>
                <a:gridCol w="1573005">
                  <a:extLst>
                    <a:ext uri="{9D8B030D-6E8A-4147-A177-3AD203B41FA5}">
                      <a16:colId xmlns:a16="http://schemas.microsoft.com/office/drawing/2014/main" val="931070403"/>
                    </a:ext>
                  </a:extLst>
                </a:gridCol>
              </a:tblGrid>
              <a:tr h="682245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SELECCIONAR UN OBJETO CON VALOR SENTIMENTAL Y QUE LO PRESETEN.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9169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3724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r>
                        <a:rPr lang="es-ES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 la</a:t>
                      </a:r>
                      <a:r>
                        <a:rPr lang="es-ES" sz="11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importancia de su objeto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72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es para el un objeto?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32859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su objeto dirigiéndose a sus compañeros. 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495492"/>
                  </a:ext>
                </a:extLst>
              </a:tr>
              <a:tr h="637682">
                <a:tc gridSpan="5">
                  <a:txBody>
                    <a:bodyPr/>
                    <a:lstStyle/>
                    <a:p>
                      <a:pPr marL="342900" marR="0" lvl="0" indent="-34290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matemático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Organizador curricular 1: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Forma,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espacio y medida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 Organizador curricular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2:</a:t>
                      </a:r>
                      <a:r>
                        <a:rPr lang="es-ES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Magnitudes y medidas.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MIDE OBJETOS O DISTANCIAS MEDIANTE EL USO DE UNIDADES NO CONVENCIONALES.</a:t>
                      </a: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87158"/>
                  </a:ext>
                </a:extLst>
              </a:tr>
              <a:tr h="454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LO LOGRA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>
                          <a:effectLst/>
                          <a:latin typeface="Century Gothic" panose="020B0502020202020204" pitchFamily="34" charset="0"/>
                        </a:rPr>
                        <a:t>NO LO LOGRA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34293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diferentes unidades no convencionales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13167"/>
                  </a:ext>
                </a:extLst>
              </a:tr>
              <a:tr h="68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95500" algn="l"/>
                        </a:tabLs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como medir y reconoce que objeto mide más que otro.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36" marR="5833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✔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58336" marR="5833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4532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00682" y="7571232"/>
            <a:ext cx="5056633" cy="1298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Stabillo Medium" pitchFamily="2" charset="0"/>
              </a:rPr>
              <a:t>El primer aspecto no cuentan con Aprendizaje Esperado ni organizadores curriculares porque se aplicaron estrategias establecidas por la directora y educadora </a:t>
            </a:r>
            <a:endParaRPr lang="en-US" sz="2000" dirty="0">
              <a:solidFill>
                <a:schemeClr val="tx1"/>
              </a:solidFill>
              <a:latin typeface="Stabillo Medium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28032" y="757627"/>
            <a:ext cx="186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Stabillo Medium" pitchFamily="2" charset="0"/>
              </a:rPr>
              <a:t>Fecha: del  25 al 29 de enero </a:t>
            </a:r>
            <a:endParaRPr lang="en-US" sz="2000" dirty="0">
              <a:solidFill>
                <a:srgbClr val="FF0000"/>
              </a:solidFill>
              <a:latin typeface="Stabill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502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1473" y="483760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63207" y="192924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colecciones y reconoce los números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clasificaciones de las cantidades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63208" y="3087440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400" baseline="0" dirty="0" smtClean="0">
                          <a:effectLst/>
                          <a:latin typeface="Century Gothic" panose="020B0502020202020204" pitchFamily="34" charset="0"/>
                        </a:rPr>
                        <a:t> alumnos comparan las colecciones, cuentan las cantidades y las representan con distinto material concreto.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11473" y="4179525"/>
          <a:ext cx="6218500" cy="10436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s-MX" sz="1600" b="0" dirty="0" smtClean="0">
                          <a:effectLst/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Identifica algunas diferencias en las formas de hablar de la gente.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63208" y="5673489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diferencias de hablar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modismos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63208" y="7059178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muestran un conocimiento de los diferentes modismos en México </a:t>
                      </a:r>
                      <a:endParaRPr lang="en-US" sz="900" dirty="0" smtClean="0">
                        <a:effectLst/>
                        <a:latin typeface="+mn-lt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125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93185" y="263924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Usa unidades no convencionales para medir la capacidad con distintos propósitos.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44919" y="1687886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medidas no convencionales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capacidades y objetos con distintos propósitos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44920" y="3053247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miden diferentes objetos con medidas no convencionales y suben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293182" y="4243878"/>
          <a:ext cx="6218500" cy="1304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18500">
                  <a:extLst>
                    <a:ext uri="{9D8B030D-6E8A-4147-A177-3AD203B41FA5}">
                      <a16:colId xmlns:a16="http://schemas.microsoft.com/office/drawing/2014/main" val="3294356241"/>
                    </a:ext>
                  </a:extLst>
                </a:gridCol>
              </a:tblGrid>
              <a:tr h="1670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Campo formativo/área de desarrollo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es-MX" sz="1600" b="0" baseline="0" dirty="0" smtClean="0">
                          <a:effectLst/>
                          <a:latin typeface="Century Gothic" panose="020B0502020202020204" pitchFamily="34" charset="0"/>
                        </a:rPr>
                        <a:t> Lenguaje y comunicación </a:t>
                      </a:r>
                      <a:endParaRPr lang="en-US" sz="16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42927"/>
                  </a:ext>
                </a:extLst>
              </a:tr>
              <a:tr h="1670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Century Gothic" panose="020B0502020202020204" pitchFamily="34" charset="0"/>
                        </a:rPr>
                        <a:t>Aprendizaje </a:t>
                      </a:r>
                      <a:r>
                        <a:rPr lang="es-MX" sz="1600" b="1" dirty="0" smtClean="0">
                          <a:effectLst/>
                          <a:latin typeface="Century Gothic" panose="020B0502020202020204" pitchFamily="34" charset="0"/>
                        </a:rPr>
                        <a:t>esperado: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smtClean="0"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</a:t>
                      </a:r>
                      <a:endParaRPr lang="en-US" sz="1600" dirty="0" smtClean="0">
                        <a:latin typeface="Century Gothic" panose="020B0502020202020204" pitchFamily="34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9755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444920" y="5602535"/>
          <a:ext cx="5915025" cy="13046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446090082"/>
                    </a:ext>
                  </a:extLst>
                </a:gridCol>
              </a:tblGrid>
              <a:tr h="16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Indicadores: (se redactan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con </a:t>
                      </a: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base al aprendizaje esperado)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6675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personajes y lugares que escucha de cuentos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49204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papás un cuento nuevo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41171"/>
                  </a:ext>
                </a:extLst>
              </a:tr>
              <a:tr h="1689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2654026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44920" y="6937954"/>
          <a:ext cx="5915025" cy="1013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1341301513"/>
                    </a:ext>
                  </a:extLst>
                </a:gridCol>
              </a:tblGrid>
              <a:tr h="10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  <a:t>Describe el proceso del </a:t>
                      </a:r>
                      <a:r>
                        <a:rPr lang="es-MX" sz="1600" dirty="0" smtClean="0">
                          <a:effectLst/>
                          <a:latin typeface="Century Gothic" panose="020B0502020202020204" pitchFamily="34" charset="0"/>
                        </a:rPr>
                        <a:t>alumno</a:t>
                      </a:r>
                      <a:endParaRPr lang="en-US" sz="9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entury Gothic" panose="020B0502020202020204" pitchFamily="34" charset="0"/>
                        </a:rPr>
                        <a:t>Los</a:t>
                      </a:r>
                      <a:r>
                        <a:rPr lang="es-ES" sz="1600" baseline="0" dirty="0" smtClean="0">
                          <a:effectLst/>
                          <a:latin typeface="Century Gothic" panose="020B0502020202020204" pitchFamily="34" charset="0"/>
                        </a:rPr>
                        <a:t> alumnos realizan esta actividad mediante un vídeo mencionando lo aprendido del vídeo. </a:t>
                      </a:r>
                      <a:endParaRPr lang="es-MX" sz="160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488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0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12924</Words>
  <Application>Microsoft Office PowerPoint</Application>
  <PresentationFormat>Presentación en pantalla (4:3)</PresentationFormat>
  <Paragraphs>2030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91</vt:i4>
      </vt:variant>
    </vt:vector>
  </HeadingPairs>
  <TitlesOfParts>
    <vt:vector size="105" baseType="lpstr">
      <vt:lpstr>Arial</vt:lpstr>
      <vt:lpstr>Arial</vt:lpstr>
      <vt:lpstr>Berlin Sans FB</vt:lpstr>
      <vt:lpstr>Calibri</vt:lpstr>
      <vt:lpstr>Calibri Light</vt:lpstr>
      <vt:lpstr>Carton Six</vt:lpstr>
      <vt:lpstr>Century Gothic</vt:lpstr>
      <vt:lpstr>Courier New</vt:lpstr>
      <vt:lpstr>Creamy Chocolate</vt:lpstr>
      <vt:lpstr>Stabillo Medium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24</cp:revision>
  <dcterms:created xsi:type="dcterms:W3CDTF">2021-02-16T05:18:58Z</dcterms:created>
  <dcterms:modified xsi:type="dcterms:W3CDTF">2021-03-27T05:45:13Z</dcterms:modified>
</cp:coreProperties>
</file>