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2E947-61FA-4873-B979-671EB1D3BF0C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CAB99-E888-4ACF-B0CE-BD9A917307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5382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2E947-61FA-4873-B979-671EB1D3BF0C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CAB99-E888-4ACF-B0CE-BD9A917307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5151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2E947-61FA-4873-B979-671EB1D3BF0C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CAB99-E888-4ACF-B0CE-BD9A917307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089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2E947-61FA-4873-B979-671EB1D3BF0C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CAB99-E888-4ACF-B0CE-BD9A917307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5904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2E947-61FA-4873-B979-671EB1D3BF0C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CAB99-E888-4ACF-B0CE-BD9A917307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4929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2E947-61FA-4873-B979-671EB1D3BF0C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CAB99-E888-4ACF-B0CE-BD9A917307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0554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2E947-61FA-4873-B979-671EB1D3BF0C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CAB99-E888-4ACF-B0CE-BD9A917307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2970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2E947-61FA-4873-B979-671EB1D3BF0C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CAB99-E888-4ACF-B0CE-BD9A917307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4299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2E947-61FA-4873-B979-671EB1D3BF0C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CAB99-E888-4ACF-B0CE-BD9A917307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5511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2E947-61FA-4873-B979-671EB1D3BF0C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CAB99-E888-4ACF-B0CE-BD9A917307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8768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2E947-61FA-4873-B979-671EB1D3BF0C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CAB99-E888-4ACF-B0CE-BD9A917307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9670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2E947-61FA-4873-B979-671EB1D3BF0C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CAB99-E888-4ACF-B0CE-BD9A917307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0741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msV4lcG2kWY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Marcos Decorativos Clipart (#131688) - PinClipart">
            <a:extLst>
              <a:ext uri="{FF2B5EF4-FFF2-40B4-BE49-F238E27FC236}">
                <a16:creationId xmlns:a16="http://schemas.microsoft.com/office/drawing/2014/main" id="{E9CA262D-98E0-4351-920D-89289F7823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924" b="91002" l="5682" r="97614">
                        <a14:foregroundMark x1="9432" y1="7385" x2="6136" y2="61036"/>
                        <a14:foregroundMark x1="6136" y1="61036" x2="10682" y2="77080"/>
                        <a14:foregroundMark x1="10227" y1="85059" x2="25000" y2="86418"/>
                        <a14:foregroundMark x1="25000" y1="86418" x2="50440" y2="84205"/>
                        <a14:foregroundMark x1="86109" y1="81139" x2="90114" y2="79626"/>
                        <a14:foregroundMark x1="90114" y1="79626" x2="94872" y2="75310"/>
                        <a14:foregroundMark x1="95386" y1="58341" x2="94545" y2="55433"/>
                        <a14:foregroundMark x1="95754" y1="59611" x2="95476" y2="58651"/>
                        <a14:foregroundMark x1="8409" y1="8149" x2="33636" y2="5603"/>
                        <a14:foregroundMark x1="33636" y1="5603" x2="90909" y2="9083"/>
                        <a14:foregroundMark x1="90341" y1="13922" x2="90909" y2="87521"/>
                        <a14:foregroundMark x1="90909" y1="87521" x2="7386" y2="88370"/>
                        <a14:foregroundMark x1="7386" y1="88370" x2="5795" y2="87946"/>
                        <a14:foregroundMark x1="5795" y1="87946" x2="10227" y2="32852"/>
                        <a14:foregroundMark x1="8068" y1="9847" x2="29886" y2="10017"/>
                        <a14:foregroundMark x1="29886" y1="10017" x2="78182" y2="8913"/>
                        <a14:foregroundMark x1="9091" y1="5603" x2="20341" y2="5178"/>
                        <a14:foregroundMark x1="20341" y1="5178" x2="66250" y2="8659"/>
                        <a14:foregroundMark x1="66250" y1="8659" x2="78182" y2="8149"/>
                        <a14:foregroundMark x1="63977" y1="6197" x2="76250" y2="5772"/>
                        <a14:foregroundMark x1="76250" y1="5772" x2="94773" y2="5772"/>
                        <a14:foregroundMark x1="92159" y1="8149" x2="89886" y2="28947"/>
                        <a14:foregroundMark x1="94205" y1="41766" x2="93977" y2="70374"/>
                        <a14:foregroundMark x1="88523" y1="45416" x2="89886" y2="47538"/>
                        <a14:foregroundMark x1="93523" y1="27419" x2="93523" y2="8319"/>
                        <a14:foregroundMark x1="55909" y1="5008" x2="44886" y2="5008"/>
                        <a14:foregroundMark x1="10682" y1="27080" x2="11250" y2="58913"/>
                        <a14:foregroundMark x1="9659" y1="64177" x2="9886" y2="86418"/>
                        <a14:foregroundMark x1="9886" y1="86418" x2="9886" y2="86418"/>
                        <a14:foregroundMark x1="46932" y1="86757" x2="57841" y2="86587"/>
                        <a14:foregroundMark x1="57841" y1="86587" x2="65000" y2="86587"/>
                        <a14:foregroundMark x1="86023" y1="90068" x2="45114" y2="91002"/>
                        <a14:foregroundMark x1="48409" y1="83701" x2="48409" y2="83701"/>
                        <a14:foregroundMark x1="51591" y1="84635" x2="68636" y2="84635"/>
                        <a14:foregroundMark x1="10682" y1="19100" x2="11250" y2="27080"/>
                        <a14:foregroundMark x1="24659" y1="8149" x2="30114" y2="8149"/>
                        <a14:foregroundMark x1="93750" y1="32428" x2="93636" y2="39898"/>
                        <a14:foregroundMark x1="93636" y1="39898" x2="92727" y2="41511"/>
                        <a14:foregroundMark x1="52614" y1="84550" x2="50909" y2="84550"/>
                        <a14:foregroundMark x1="70568" y1="84041" x2="49545" y2="84126"/>
                        <a14:foregroundMark x1="51023" y1="84295" x2="52841" y2="84211"/>
                        <a14:backgroundMark x1="31364" y1="19694" x2="70682" y2="66638"/>
                        <a14:backgroundMark x1="98864" y1="74618" x2="98864" y2="54329"/>
                        <a14:backgroundMark x1="69523" y1="82818" x2="54432" y2="82683"/>
                        <a14:backgroundMark x1="82841" y1="82937" x2="69992" y2="82822"/>
                        <a14:backgroundMark x1="97614" y1="74618" x2="95956" y2="64551"/>
                        <a14:backgroundMark x1="96818" y1="60102" x2="98409" y2="75976"/>
                        <a14:backgroundMark x1="96591" y1="74788" x2="97159" y2="60017"/>
                        <a14:backgroundMark x1="97159" y1="60017" x2="96591" y2="59932"/>
                        <a14:backgroundMark x1="96023" y1="59932" x2="96818" y2="75552"/>
                        <a14:backgroundMark x1="86023" y1="83277" x2="70553" y2="84022"/>
                        <a14:backgroundMark x1="83864" y1="82513" x2="84432" y2="81579"/>
                        <a14:backgroundMark x1="85455" y1="81919" x2="83636" y2="81919"/>
                        <a14:backgroundMark x1="95999" y1="59191" x2="96364" y2="58319"/>
                        <a14:backgroundMark x1="86250" y1="81324" x2="83864" y2="8098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193" t="3840" r="5193" b="8439"/>
          <a:stretch/>
        </p:blipFill>
        <p:spPr bwMode="auto">
          <a:xfrm rot="5400000">
            <a:off x="1142999" y="-1142998"/>
            <a:ext cx="6858001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35A25805-85AC-4884-9BB8-E0B84B2CADD2}"/>
              </a:ext>
            </a:extLst>
          </p:cNvPr>
          <p:cNvSpPr/>
          <p:nvPr/>
        </p:nvSpPr>
        <p:spPr>
          <a:xfrm>
            <a:off x="3128212" y="1021424"/>
            <a:ext cx="5380382" cy="4524315"/>
          </a:xfrm>
          <a:prstGeom prst="rect">
            <a:avLst/>
          </a:prstGeom>
          <a:noFill/>
          <a:ln w="7620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s-MX" sz="5400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</a:rPr>
              <a:t>PLAN DE TRABAJO </a:t>
            </a:r>
          </a:p>
          <a:p>
            <a:pPr algn="ctr"/>
            <a:r>
              <a:rPr lang="es-MX" sz="5400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</a:rPr>
              <a:t>SEMANA DEL </a:t>
            </a:r>
          </a:p>
          <a:p>
            <a:pPr algn="ctr"/>
            <a:r>
              <a:rPr lang="es-MX" sz="5400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</a:rPr>
              <a:t>7 AL 11 DE JUNIO DEL 2021 </a:t>
            </a:r>
          </a:p>
          <a:p>
            <a:pPr algn="ctr"/>
            <a:endParaRPr lang="es-MX" dirty="0">
              <a:solidFill>
                <a:schemeClr val="tx1">
                  <a:lumMod val="95000"/>
                  <a:lumOff val="5000"/>
                </a:schemeClr>
              </a:solidFill>
              <a:latin typeface="Berlin Sans FB" panose="020E0602020502020306" pitchFamily="34" charset="0"/>
            </a:endParaRPr>
          </a:p>
        </p:txBody>
      </p:sp>
      <p:pic>
        <p:nvPicPr>
          <p:cNvPr id="2" name="Picture 4" descr="Pin en Evaluacion diagnostica preescolar">
            <a:extLst>
              <a:ext uri="{FF2B5EF4-FFF2-40B4-BE49-F238E27FC236}">
                <a16:creationId xmlns:a16="http://schemas.microsoft.com/office/drawing/2014/main" id="{7E89311F-CBAB-4F7B-8308-ECC826637D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45594" y1="64502" x2="46389" y2="72292"/>
                        <a14:foregroundMark x1="44975" y1="58429" x2="45585" y2="64407"/>
                        <a14:foregroundMark x1="42500" y1="34167" x2="44803" y2="56748"/>
                        <a14:foregroundMark x1="46389" y1="72292" x2="46389" y2="72292"/>
                        <a14:foregroundMark x1="32500" y1="63542" x2="40417" y2="62604"/>
                        <a14:foregroundMark x1="46944" y1="82083" x2="59583" y2="81146"/>
                        <a14:foregroundMark x1="59583" y1="81146" x2="70139" y2="81354"/>
                        <a14:foregroundMark x1="59306" y1="60313" x2="60000" y2="36667"/>
                        <a14:foregroundMark x1="60000" y1="36667" x2="60000" y2="36667"/>
                        <a14:foregroundMark x1="40694" y1="31667" x2="73472" y2="33854"/>
                        <a14:foregroundMark x1="65972" y1="46146" x2="63889" y2="45417"/>
                        <a14:foregroundMark x1="46944" y1="39375" x2="68611" y2="39583"/>
                        <a14:foregroundMark x1="71944" y1="83854" x2="42500" y2="83125"/>
                        <a14:backgroundMark x1="19028" y1="19167" x2="30972" y2="19167"/>
                        <a14:backgroundMark x1="30972" y1="19167" x2="84306" y2="16458"/>
                        <a14:backgroundMark x1="84722" y1="19896" x2="20833" y2="16771"/>
                        <a14:backgroundMark x1="22222" y1="25729" x2="61806" y2="26458"/>
                        <a14:backgroundMark x1="61806" y1="26458" x2="71389" y2="25938"/>
                        <a14:backgroundMark x1="71389" y1="25938" x2="75278" y2="25938"/>
                        <a14:backgroundMark x1="79167" y1="38229" x2="80417" y2="76667"/>
                        <a14:backgroundMark x1="15972" y1="32813" x2="17778" y2="79271"/>
                        <a14:backgroundMark x1="31389" y1="84792" x2="37083" y2="76667"/>
                        <a14:backgroundMark x1="44583" y1="56979" x2="41250" y2="56667"/>
                        <a14:backgroundMark x1="47639" y1="55625" x2="47639" y2="57188"/>
                        <a14:backgroundMark x1="46389" y1="56250" x2="46944" y2="57188"/>
                        <a14:backgroundMark x1="44583" y1="66458" x2="45556" y2="64583"/>
                        <a14:backgroundMark x1="29861" y1="70521" x2="27361" y2="6802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0024" y="-481264"/>
            <a:ext cx="51435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3490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02EC4772-7B07-4D75-9EEF-C83D8DB22FE6}"/>
              </a:ext>
            </a:extLst>
          </p:cNvPr>
          <p:cNvSpPr/>
          <p:nvPr/>
        </p:nvSpPr>
        <p:spPr>
          <a:xfrm>
            <a:off x="0" y="151179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dirty="0">
                <a:latin typeface="Berlin Sans FB" panose="020E0602020502020306" pitchFamily="34" charset="0"/>
              </a:rPr>
              <a:t>ESCUELA NORMAL DE EDUCACIÓN PREESCOLAR DEL ESTADO</a:t>
            </a:r>
          </a:p>
          <a:p>
            <a:pPr algn="ctr"/>
            <a:r>
              <a:rPr lang="es-ES" sz="2800" dirty="0">
                <a:latin typeface="Berlin Sans FB" panose="020E0602020502020306" pitchFamily="34" charset="0"/>
              </a:rPr>
              <a:t>LICENCIATURA EN EDUCACIÓN PREESCOLAR</a:t>
            </a:r>
          </a:p>
          <a:p>
            <a:pPr algn="ctr"/>
            <a:r>
              <a:rPr lang="es-ES" sz="2800" dirty="0">
                <a:latin typeface="Berlin Sans FB" panose="020E0602020502020306" pitchFamily="34" charset="0"/>
              </a:rPr>
              <a:t> </a:t>
            </a:r>
          </a:p>
          <a:p>
            <a:pPr algn="ctr"/>
            <a:endParaRPr lang="es-ES" sz="2800" dirty="0">
              <a:latin typeface="Berlin Sans FB" panose="020E0602020502020306" pitchFamily="34" charset="0"/>
            </a:endParaRPr>
          </a:p>
          <a:p>
            <a:pPr algn="ctr"/>
            <a:r>
              <a:rPr lang="es-ES" sz="2800" dirty="0">
                <a:latin typeface="Berlin Sans FB" panose="020E0602020502020306" pitchFamily="34" charset="0"/>
              </a:rPr>
              <a:t>JARDIN DE NIÑOS: María L. Pérez de Arreola</a:t>
            </a:r>
          </a:p>
          <a:p>
            <a:pPr algn="ctr"/>
            <a:r>
              <a:rPr lang="es-ES" sz="2800" dirty="0">
                <a:latin typeface="Berlin Sans FB" panose="020E0602020502020306" pitchFamily="34" charset="0"/>
              </a:rPr>
              <a:t>CLAVE:05EJNO118Z              ZONA ESCOLAR:107</a:t>
            </a:r>
          </a:p>
          <a:p>
            <a:pPr algn="ctr"/>
            <a:r>
              <a:rPr lang="es-ES" sz="2800" dirty="0">
                <a:latin typeface="Berlin Sans FB" panose="020E0602020502020306" pitchFamily="34" charset="0"/>
              </a:rPr>
              <a:t>NOMBRE DE LA EDUCADORA TITULAR:  Rocío Ruiz Reyes</a:t>
            </a:r>
          </a:p>
          <a:p>
            <a:pPr algn="ctr"/>
            <a:r>
              <a:rPr lang="es-ES" sz="2800" dirty="0">
                <a:latin typeface="Berlin Sans FB" panose="020E0602020502020306" pitchFamily="34" charset="0"/>
              </a:rPr>
              <a:t>GRADO EN EL QUE REALIZA LAS PRACTICAS: 1º y 2º B</a:t>
            </a:r>
          </a:p>
          <a:p>
            <a:pPr algn="ctr"/>
            <a:r>
              <a:rPr lang="es-ES" sz="2800" dirty="0">
                <a:latin typeface="Berlin Sans FB" panose="020E0602020502020306" pitchFamily="34" charset="0"/>
              </a:rPr>
              <a:t>TOTAL, DE NIÑOS:32 NIÑOS: NIÑAS: </a:t>
            </a:r>
          </a:p>
          <a:p>
            <a:pPr algn="ctr"/>
            <a:r>
              <a:rPr lang="es-ES" sz="2800" dirty="0">
                <a:latin typeface="Berlin Sans FB" panose="020E0602020502020306" pitchFamily="34" charset="0"/>
              </a:rPr>
              <a:t>NOMBRE DE LA ALUMNA PRACTICANTE: Daniela Gonzalez Escobedo</a:t>
            </a:r>
          </a:p>
          <a:p>
            <a:pPr algn="ctr"/>
            <a:r>
              <a:rPr lang="es-ES" sz="2800" dirty="0">
                <a:latin typeface="Berlin Sans FB" panose="020E0602020502020306" pitchFamily="34" charset="0"/>
              </a:rPr>
              <a:t>GRADO: 4º SECCION: B NUMERO DE LISTA: 10</a:t>
            </a:r>
          </a:p>
          <a:p>
            <a:pPr algn="ctr"/>
            <a:r>
              <a:rPr lang="es-ES" sz="2800" dirty="0">
                <a:latin typeface="Berlin Sans FB" panose="020E0602020502020306" pitchFamily="34" charset="0"/>
              </a:rPr>
              <a:t>PERIODO DE PRACTICA DEL OCTAVO SEMESTRE: 7 AL 11 DE JUNIO DEL 2021</a:t>
            </a:r>
          </a:p>
        </p:txBody>
      </p:sp>
      <p:pic>
        <p:nvPicPr>
          <p:cNvPr id="8" name="image1.png">
            <a:extLst>
              <a:ext uri="{FF2B5EF4-FFF2-40B4-BE49-F238E27FC236}">
                <a16:creationId xmlns:a16="http://schemas.microsoft.com/office/drawing/2014/main" id="{9DE0B69A-4C8B-4A54-8A54-FDEC2C7DD7CB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3895041" y="1445944"/>
            <a:ext cx="1353917" cy="926195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280445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6">
            <a:extLst>
              <a:ext uri="{FF2B5EF4-FFF2-40B4-BE49-F238E27FC236}">
                <a16:creationId xmlns:a16="http://schemas.microsoft.com/office/drawing/2014/main" id="{422BD45E-0602-44F3-8E2F-CBE73B363A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7275323"/>
              </p:ext>
            </p:extLst>
          </p:nvPr>
        </p:nvGraphicFramePr>
        <p:xfrm>
          <a:off x="0" y="1"/>
          <a:ext cx="9143998" cy="6250389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345298">
                  <a:extLst>
                    <a:ext uri="{9D8B030D-6E8A-4147-A177-3AD203B41FA5}">
                      <a16:colId xmlns:a16="http://schemas.microsoft.com/office/drawing/2014/main" val="178537276"/>
                    </a:ext>
                  </a:extLst>
                </a:gridCol>
                <a:gridCol w="1559740">
                  <a:extLst>
                    <a:ext uri="{9D8B030D-6E8A-4147-A177-3AD203B41FA5}">
                      <a16:colId xmlns:a16="http://schemas.microsoft.com/office/drawing/2014/main" val="3028238145"/>
                    </a:ext>
                  </a:extLst>
                </a:gridCol>
                <a:gridCol w="1559740">
                  <a:extLst>
                    <a:ext uri="{9D8B030D-6E8A-4147-A177-3AD203B41FA5}">
                      <a16:colId xmlns:a16="http://schemas.microsoft.com/office/drawing/2014/main" val="1691573395"/>
                    </a:ext>
                  </a:extLst>
                </a:gridCol>
                <a:gridCol w="1559740">
                  <a:extLst>
                    <a:ext uri="{9D8B030D-6E8A-4147-A177-3AD203B41FA5}">
                      <a16:colId xmlns:a16="http://schemas.microsoft.com/office/drawing/2014/main" val="239473640"/>
                    </a:ext>
                  </a:extLst>
                </a:gridCol>
                <a:gridCol w="1559740">
                  <a:extLst>
                    <a:ext uri="{9D8B030D-6E8A-4147-A177-3AD203B41FA5}">
                      <a16:colId xmlns:a16="http://schemas.microsoft.com/office/drawing/2014/main" val="3210072167"/>
                    </a:ext>
                  </a:extLst>
                </a:gridCol>
                <a:gridCol w="1559740">
                  <a:extLst>
                    <a:ext uri="{9D8B030D-6E8A-4147-A177-3AD203B41FA5}">
                      <a16:colId xmlns:a16="http://schemas.microsoft.com/office/drawing/2014/main" val="772371942"/>
                    </a:ext>
                  </a:extLst>
                </a:gridCol>
              </a:tblGrid>
              <a:tr h="398229"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latin typeface="Berlin Sans FB" panose="020E0602020502020306" pitchFamily="34" charset="0"/>
                        </a:rPr>
                        <a:t>LUNES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latin typeface="Berlin Sans FB" panose="020E0602020502020306" pitchFamily="34" charset="0"/>
                        </a:rPr>
                        <a:t>MARTES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latin typeface="Berlin Sans FB" panose="020E0602020502020306" pitchFamily="34" charset="0"/>
                        </a:rPr>
                        <a:t>MIERCOLES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JUEVES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VIERNES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961461"/>
                  </a:ext>
                </a:extLst>
              </a:tr>
              <a:tr h="2231665"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latin typeface="Berlin Sans FB" panose="020E0602020502020306" pitchFamily="34" charset="0"/>
                        </a:rPr>
                        <a:t>Aprendizaje esperado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Exploración y comprensión del mundo natural y social.</a:t>
                      </a:r>
                    </a:p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Aprendizaje esperado: </a:t>
                      </a:r>
                      <a:r>
                        <a:rPr lang="es-ES" sz="1200" dirty="0">
                          <a:latin typeface="Berlin Sans FB" panose="020E0602020502020306" pitchFamily="34" charset="0"/>
                        </a:rPr>
                        <a:t>Practica hábitos de</a:t>
                      </a:r>
                    </a:p>
                    <a:p>
                      <a:pPr algn="ctr"/>
                      <a:r>
                        <a:rPr lang="es-ES" sz="1200" dirty="0">
                          <a:latin typeface="Berlin Sans FB" panose="020E0602020502020306" pitchFamily="34" charset="0"/>
                        </a:rPr>
                        <a:t>higiene personal</a:t>
                      </a:r>
                    </a:p>
                    <a:p>
                      <a:pPr algn="ctr"/>
                      <a:r>
                        <a:rPr lang="es-ES" sz="1200" dirty="0">
                          <a:latin typeface="Berlin Sans FB" panose="020E0602020502020306" pitchFamily="34" charset="0"/>
                        </a:rPr>
                        <a:t>para mantenerse</a:t>
                      </a:r>
                    </a:p>
                    <a:p>
                      <a:pPr algn="ctr"/>
                      <a:r>
                        <a:rPr lang="es-ES" sz="1200" dirty="0">
                          <a:latin typeface="Berlin Sans FB" panose="020E0602020502020306" pitchFamily="34" charset="0"/>
                        </a:rPr>
                        <a:t>saludable.</a:t>
                      </a: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Pensamiento matemático </a:t>
                      </a:r>
                    </a:p>
                    <a:p>
                      <a:pPr algn="ctr"/>
                      <a:r>
                        <a:rPr lang="es-ES" sz="12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Aprendizaje esperado: Contesta preguntas en las que necesite recabar datos; los organiza a través de tablas y pictogramas que interpreta para contestar las preguntas planteadas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Exploración y comprensión del mundo natural y social.</a:t>
                      </a:r>
                    </a:p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Aprendizaje esperado: </a:t>
                      </a:r>
                      <a:r>
                        <a:rPr lang="es-ES" sz="1200" dirty="0">
                          <a:latin typeface="Berlin Sans FB" panose="020E0602020502020306" pitchFamily="34" charset="0"/>
                        </a:rPr>
                        <a:t>Practica hábitos de</a:t>
                      </a:r>
                    </a:p>
                    <a:p>
                      <a:pPr algn="ctr"/>
                      <a:r>
                        <a:rPr lang="es-ES" sz="1200" dirty="0">
                          <a:latin typeface="Berlin Sans FB" panose="020E0602020502020306" pitchFamily="34" charset="0"/>
                        </a:rPr>
                        <a:t>higiene personal</a:t>
                      </a:r>
                    </a:p>
                    <a:p>
                      <a:pPr algn="ctr"/>
                      <a:r>
                        <a:rPr lang="es-ES" sz="1200" dirty="0">
                          <a:latin typeface="Berlin Sans FB" panose="020E0602020502020306" pitchFamily="34" charset="0"/>
                        </a:rPr>
                        <a:t>para mantenerse</a:t>
                      </a:r>
                    </a:p>
                    <a:p>
                      <a:pPr algn="ctr"/>
                      <a:r>
                        <a:rPr lang="es-ES" sz="1200" dirty="0">
                          <a:latin typeface="Berlin Sans FB" panose="020E0602020502020306" pitchFamily="34" charset="0"/>
                        </a:rPr>
                        <a:t>saludable.</a:t>
                      </a: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 </a:t>
                      </a:r>
                      <a:endParaRPr lang="es-ES" sz="1200" kern="1200" dirty="0">
                        <a:solidFill>
                          <a:schemeClr val="tx1"/>
                        </a:solidFill>
                        <a:latin typeface="Berlin Sans FB" panose="020E0602020502020306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Pensamiento matemático </a:t>
                      </a:r>
                    </a:p>
                    <a:p>
                      <a:pPr algn="ctr"/>
                      <a:r>
                        <a:rPr lang="es-ES" sz="12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Aprendizaje esperado: Contesta preguntas en las que necesite recabar datos; los organiza a través de tablas y pictogramas que interpreta para contestar las preguntas planteadas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Lenguaje y comunicación.</a:t>
                      </a:r>
                    </a:p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Aprendizaje esperado:</a:t>
                      </a:r>
                    </a:p>
                    <a:p>
                      <a:pPr algn="ctr"/>
                      <a:r>
                        <a:rPr lang="es-ES" sz="1200" dirty="0">
                          <a:latin typeface="Berlin Sans FB" panose="020E0602020502020306" pitchFamily="34" charset="0"/>
                        </a:rPr>
                        <a:t>Narra historias que</a:t>
                      </a:r>
                    </a:p>
                    <a:p>
                      <a:pPr algn="ctr"/>
                      <a:r>
                        <a:rPr lang="es-ES" sz="1200" dirty="0">
                          <a:latin typeface="Berlin Sans FB" panose="020E0602020502020306" pitchFamily="34" charset="0"/>
                        </a:rPr>
                        <a:t>le son familiares,</a:t>
                      </a:r>
                    </a:p>
                    <a:p>
                      <a:pPr algn="ctr"/>
                      <a:r>
                        <a:rPr lang="es-ES" sz="1200" dirty="0">
                          <a:latin typeface="Berlin Sans FB" panose="020E0602020502020306" pitchFamily="34" charset="0"/>
                        </a:rPr>
                        <a:t>habla acerca de los</a:t>
                      </a:r>
                    </a:p>
                    <a:p>
                      <a:pPr algn="ctr"/>
                      <a:r>
                        <a:rPr lang="es-ES" sz="1200" dirty="0">
                          <a:latin typeface="Berlin Sans FB" panose="020E0602020502020306" pitchFamily="34" charset="0"/>
                        </a:rPr>
                        <a:t>personajes y sus</a:t>
                      </a:r>
                    </a:p>
                    <a:p>
                      <a:pPr algn="ctr"/>
                      <a:r>
                        <a:rPr lang="es-ES" sz="1200" dirty="0">
                          <a:latin typeface="Berlin Sans FB" panose="020E0602020502020306" pitchFamily="34" charset="0"/>
                        </a:rPr>
                        <a:t>características, de</a:t>
                      </a:r>
                    </a:p>
                    <a:p>
                      <a:pPr algn="ctr"/>
                      <a:r>
                        <a:rPr lang="es-ES" sz="1200" dirty="0">
                          <a:latin typeface="Berlin Sans FB" panose="020E0602020502020306" pitchFamily="34" charset="0"/>
                        </a:rPr>
                        <a:t>las acciones y los</a:t>
                      </a:r>
                    </a:p>
                    <a:p>
                      <a:pPr algn="ctr"/>
                      <a:r>
                        <a:rPr lang="es-ES" sz="1200" dirty="0">
                          <a:latin typeface="Berlin Sans FB" panose="020E0602020502020306" pitchFamily="34" charset="0"/>
                        </a:rPr>
                        <a:t>lugares donde se</a:t>
                      </a:r>
                    </a:p>
                    <a:p>
                      <a:pPr algn="ctr"/>
                      <a:r>
                        <a:rPr lang="es-ES" sz="1200" dirty="0">
                          <a:latin typeface="Berlin Sans FB" panose="020E0602020502020306" pitchFamily="34" charset="0"/>
                        </a:rPr>
                        <a:t>desarrollan.</a:t>
                      </a:r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1764884"/>
                  </a:ext>
                </a:extLst>
              </a:tr>
              <a:tr h="2377329"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latin typeface="Berlin Sans FB" panose="020E0602020502020306" pitchFamily="34" charset="0"/>
                        </a:rPr>
                        <a:t>Actividades en conexión o video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ENVÍO DE </a:t>
                      </a:r>
                    </a:p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VIDEO</a:t>
                      </a:r>
                    </a:p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Inicio: Se da la explicación sobre el niño que no se lava las manos</a:t>
                      </a:r>
                    </a:p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Desarrollo: se observan las manos y la cantidad de microbios que hay en el </a:t>
                      </a:r>
                    </a:p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Cierre: </a:t>
                      </a:r>
                    </a:p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Se realiza el conteo de cada uno de ellos y se localizan en al tabla. </a:t>
                      </a:r>
                    </a:p>
                    <a:p>
                      <a:pPr algn="ctr"/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CONEXION MEDIANTE MEET </a:t>
                      </a:r>
                    </a:p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9.30- 10:35</a:t>
                      </a:r>
                    </a:p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Inicio: Observa algunas imágenes sobre los dientes</a:t>
                      </a:r>
                    </a:p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Desarrollo: Realiza el lavado de dientes en un diente de plástico para practicar la manera correcta</a:t>
                      </a:r>
                    </a:p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Cierre: Realiza el lavado </a:t>
                      </a:r>
                      <a:r>
                        <a:rPr lang="es-MX" sz="1200">
                          <a:latin typeface="Berlin Sans FB" panose="020E0602020502020306" pitchFamily="34" charset="0"/>
                        </a:rPr>
                        <a:t>de dientes</a:t>
                      </a:r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ENVÍO DE </a:t>
                      </a:r>
                    </a:p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VIDEO</a:t>
                      </a:r>
                    </a:p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Inicio: se da explicación sobre los hábitos para mantenerse saludable</a:t>
                      </a:r>
                    </a:p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Desarrollo: Realiza el conteo de las respuestas de familiares</a:t>
                      </a:r>
                    </a:p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Cierre: Llenado de tabla</a:t>
                      </a:r>
                    </a:p>
                    <a:p>
                      <a:pPr algn="ctr"/>
                      <a:endParaRPr lang="es-MX" sz="1200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Comunicación con padres de familia, evaluación de evidencias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83231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2154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13CF00A-A320-4D9E-8F20-329738AD95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2385301"/>
              </p:ext>
            </p:extLst>
          </p:nvPr>
        </p:nvGraphicFramePr>
        <p:xfrm>
          <a:off x="0" y="1"/>
          <a:ext cx="9144002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2217">
                  <a:extLst>
                    <a:ext uri="{9D8B030D-6E8A-4147-A177-3AD203B41FA5}">
                      <a16:colId xmlns:a16="http://schemas.microsoft.com/office/drawing/2014/main" val="2693174218"/>
                    </a:ext>
                  </a:extLst>
                </a:gridCol>
                <a:gridCol w="1594357">
                  <a:extLst>
                    <a:ext uri="{9D8B030D-6E8A-4147-A177-3AD203B41FA5}">
                      <a16:colId xmlns:a16="http://schemas.microsoft.com/office/drawing/2014/main" val="1197416063"/>
                    </a:ext>
                  </a:extLst>
                </a:gridCol>
                <a:gridCol w="1594357">
                  <a:extLst>
                    <a:ext uri="{9D8B030D-6E8A-4147-A177-3AD203B41FA5}">
                      <a16:colId xmlns:a16="http://schemas.microsoft.com/office/drawing/2014/main" val="2338662622"/>
                    </a:ext>
                  </a:extLst>
                </a:gridCol>
                <a:gridCol w="1594357">
                  <a:extLst>
                    <a:ext uri="{9D8B030D-6E8A-4147-A177-3AD203B41FA5}">
                      <a16:colId xmlns:a16="http://schemas.microsoft.com/office/drawing/2014/main" val="2019408199"/>
                    </a:ext>
                  </a:extLst>
                </a:gridCol>
                <a:gridCol w="1594357">
                  <a:extLst>
                    <a:ext uri="{9D8B030D-6E8A-4147-A177-3AD203B41FA5}">
                      <a16:colId xmlns:a16="http://schemas.microsoft.com/office/drawing/2014/main" val="3338205940"/>
                    </a:ext>
                  </a:extLst>
                </a:gridCol>
                <a:gridCol w="1594357">
                  <a:extLst>
                    <a:ext uri="{9D8B030D-6E8A-4147-A177-3AD203B41FA5}">
                      <a16:colId xmlns:a16="http://schemas.microsoft.com/office/drawing/2014/main" val="111099089"/>
                    </a:ext>
                  </a:extLst>
                </a:gridCol>
              </a:tblGrid>
              <a:tr h="6519856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Berlin Sans FB" panose="020E0602020502020306" pitchFamily="34" charset="0"/>
                        </a:rPr>
                        <a:t>Actividades para realizar en casa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Inicio: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Observar su cuerpo si es posible en un espejo que se contemple todo.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Desarrollo: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Realiza la ficha de trabajo colocando el nombre de las partes del cuerpo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Cierre: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Comenta ¿que acciones ayudan a atener un cuerpo sano?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Realiza un collage con acciones para mantener saludable nuestro cuerpo.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2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>
                          <a:solidFill>
                            <a:srgbClr val="00B0F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Estrategia de escritura: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Realiza en su cuaderno el nombre de las partes del cuerpo. </a:t>
                      </a: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Inicio: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Comentarle al alumno que día de hoy observara las mano de Pedro y que este niño no lava sus manos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E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Desarrollo: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E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Observa la ficha de trabajo.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Realiza el conteo de cada uno de los gérmenes de diferente tipo que se presentan en las manos de Pedro.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Realiza el llenado de la grafica de diferentes tipos.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E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Cierre: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E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Responde las preguntas de la ficha de trabajo.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200" dirty="0">
                          <a:latin typeface="Berlin Sans FB" panose="020E0602020502020306" pitchFamily="34" charset="0"/>
                        </a:rPr>
                        <a:t>Inicio: </a:t>
                      </a:r>
                    </a:p>
                    <a:p>
                      <a:pPr algn="l"/>
                      <a:r>
                        <a:rPr lang="es-ES" sz="1200" dirty="0">
                          <a:latin typeface="Berlin Sans FB" panose="020E0602020502020306" pitchFamily="34" charset="0"/>
                        </a:rPr>
                        <a:t>Ver el video “Los dientes de arriba se cepillan hacia abajo” </a:t>
                      </a:r>
                      <a:r>
                        <a:rPr lang="es-ES" sz="1200" dirty="0">
                          <a:latin typeface="Berlin Sans FB" panose="020E0602020502020306" pitchFamily="34" charset="0"/>
                          <a:hlinkClick r:id="rId2"/>
                        </a:rPr>
                        <a:t>https://youtu.be/msV4lcG2kWY</a:t>
                      </a:r>
                      <a:r>
                        <a:rPr lang="es-ES" sz="1200" dirty="0">
                          <a:latin typeface="Berlin Sans FB" panose="020E0602020502020306" pitchFamily="34" charset="0"/>
                        </a:rPr>
                        <a:t> y al finalizar el video preguntar al alumno ¿Tú te cepillas de esa forma los dientes? ¿Crees que también es importante cepillarte las encías y la lengua?</a:t>
                      </a:r>
                    </a:p>
                    <a:p>
                      <a:pPr algn="l"/>
                      <a:r>
                        <a:rPr lang="es-ES" sz="1200" dirty="0">
                          <a:latin typeface="Berlin Sans FB" panose="020E0602020502020306" pitchFamily="34" charset="0"/>
                        </a:rPr>
                        <a:t> </a:t>
                      </a:r>
                    </a:p>
                    <a:p>
                      <a:pPr algn="l"/>
                      <a:r>
                        <a:rPr lang="es-ES" sz="1200" dirty="0">
                          <a:latin typeface="Berlin Sans FB" panose="020E0602020502020306" pitchFamily="34" charset="0"/>
                        </a:rPr>
                        <a:t>Desarrollo: </a:t>
                      </a:r>
                    </a:p>
                    <a:p>
                      <a:pPr algn="l"/>
                      <a:r>
                        <a:rPr lang="es-ES" sz="1200" dirty="0">
                          <a:latin typeface="Berlin Sans FB" panose="020E0602020502020306" pitchFamily="34" charset="0"/>
                        </a:rPr>
                        <a:t>Contesta ¿Qué necesitas? ¿Cuánta pasta dental debes colocar en el cepillo? ¿Con qué te vas a enjuagar la boca?</a:t>
                      </a:r>
                    </a:p>
                    <a:p>
                      <a:pPr algn="l"/>
                      <a:endParaRPr lang="es-ES" sz="1200" dirty="0">
                        <a:latin typeface="Berlin Sans FB" panose="020E0602020502020306" pitchFamily="34" charset="0"/>
                      </a:endParaRPr>
                    </a:p>
                    <a:p>
                      <a:pPr algn="l"/>
                      <a:r>
                        <a:rPr lang="es-ES" sz="1200" dirty="0">
                          <a:latin typeface="Berlin Sans FB" panose="020E0602020502020306" pitchFamily="34" charset="0"/>
                        </a:rPr>
                        <a:t>Cierre:</a:t>
                      </a:r>
                    </a:p>
                    <a:p>
                      <a:pPr algn="l"/>
                      <a:r>
                        <a:rPr lang="es-ES" sz="1200" dirty="0">
                          <a:latin typeface="Berlin Sans FB" panose="020E0602020502020306" pitchFamily="34" charset="0"/>
                        </a:rPr>
                        <a:t>Ayudarle al alumno a preparar todo para iniciar el cepillado. Al finalizar, felicitar al alumno y tomarle una fotografía para que observe qué limpios y saludables se ven sus dientes. </a:t>
                      </a:r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Inicio:</a:t>
                      </a:r>
                    </a:p>
                    <a:p>
                      <a:pPr algn="l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Observar el video de la maestra practicante</a:t>
                      </a:r>
                    </a:p>
                    <a:p>
                      <a:pPr algn="l"/>
                      <a:endParaRPr lang="es-MX" sz="1200" dirty="0">
                        <a:latin typeface="Berlin Sans FB" panose="020E0602020502020306" pitchFamily="34" charset="0"/>
                      </a:endParaRPr>
                    </a:p>
                    <a:p>
                      <a:pPr algn="l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Desarrollo:</a:t>
                      </a:r>
                    </a:p>
                    <a:p>
                      <a:pPr algn="l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Realiza una encuesta a los integrantes de la familia, donde les realice las siguientes preguntas</a:t>
                      </a:r>
                    </a:p>
                    <a:p>
                      <a:pPr algn="l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¿Cuantas veces por semana comes comida saludable?</a:t>
                      </a:r>
                    </a:p>
                    <a:p>
                      <a:pPr algn="l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¿Cuantas veces a la semana realizas ejercicio?</a:t>
                      </a:r>
                    </a:p>
                    <a:p>
                      <a:pPr algn="l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¿Cuantas veces a la semana te das un baño?</a:t>
                      </a:r>
                    </a:p>
                    <a:p>
                      <a:pPr algn="l"/>
                      <a:endParaRPr lang="es-MX" sz="1200" dirty="0">
                        <a:latin typeface="Berlin Sans FB" panose="020E0602020502020306" pitchFamily="34" charset="0"/>
                      </a:endParaRPr>
                    </a:p>
                    <a:p>
                      <a:pPr algn="l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Cierre:</a:t>
                      </a:r>
                    </a:p>
                    <a:p>
                      <a:pPr algn="l"/>
                      <a:endParaRPr lang="es-MX" sz="1200" dirty="0">
                        <a:latin typeface="Berlin Sans FB" panose="020E0602020502020306" pitchFamily="34" charset="0"/>
                      </a:endParaRPr>
                    </a:p>
                    <a:p>
                      <a:pPr algn="l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Recabar las respuestas y realizar el llenado de la tabla. realizar conteo de cada una de las respuestas. </a:t>
                      </a:r>
                    </a:p>
                    <a:p>
                      <a:pPr algn="l"/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>
                          <a:latin typeface="Berlin Sans FB" panose="020E0602020502020306" pitchFamily="34" charset="0"/>
                        </a:rPr>
                        <a:t> Inicio: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>
                          <a:latin typeface="Berlin Sans FB" panose="020E0602020502020306" pitchFamily="34" charset="0"/>
                        </a:rPr>
                        <a:t>Realiza la búsqueda de 4 artículos que se usan para tener buenos hábitos.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dirty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>
                          <a:latin typeface="Berlin Sans FB" panose="020E0602020502020306" pitchFamily="34" charset="0"/>
                        </a:rPr>
                        <a:t>Desarrollo: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>
                          <a:latin typeface="Berlin Sans FB" panose="020E0602020502020306" pitchFamily="34" charset="0"/>
                        </a:rPr>
                        <a:t>Realiza la invención de una historia relacionada con esos artículos.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>
                          <a:latin typeface="Berlin Sans FB" panose="020E0602020502020306" pitchFamily="34" charset="0"/>
                        </a:rPr>
                        <a:t>Con ayuda del padre de familia escribe la historia en una hoja o cartel.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dirty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dirty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>
                          <a:latin typeface="Berlin Sans FB" panose="020E0602020502020306" pitchFamily="34" charset="0"/>
                        </a:rPr>
                        <a:t>Cierre: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Describe como son cada uno de los personajes y que hicieron en la historia.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Ejemplo: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El cepillo de sientes es azul y se cayo de la cama.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>
                          <a:solidFill>
                            <a:srgbClr val="00B0F0"/>
                          </a:solidFill>
                          <a:latin typeface="Berlin Sans FB" panose="020E0602020502020306" pitchFamily="34" charset="0"/>
                        </a:rPr>
                        <a:t>Estrategia de escritura: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Encierra las palabras que inician con vocales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0547813"/>
                  </a:ext>
                </a:extLst>
              </a:tr>
              <a:tr h="338144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Berlin Sans FB" panose="020E0602020502020306" pitchFamily="34" charset="0"/>
                        </a:rPr>
                        <a:t>Recursos 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MX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MX" sz="11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MX" sz="11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MX" sz="11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9258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0011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6399E437-7B0E-4D8A-88FC-6C6FE4591B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780400"/>
              </p:ext>
            </p:extLst>
          </p:nvPr>
        </p:nvGraphicFramePr>
        <p:xfrm>
          <a:off x="324679" y="123423"/>
          <a:ext cx="8494642" cy="66881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3434">
                  <a:extLst>
                    <a:ext uri="{9D8B030D-6E8A-4147-A177-3AD203B41FA5}">
                      <a16:colId xmlns:a16="http://schemas.microsoft.com/office/drawing/2014/main" val="2081950555"/>
                    </a:ext>
                  </a:extLst>
                </a:gridCol>
                <a:gridCol w="653434">
                  <a:extLst>
                    <a:ext uri="{9D8B030D-6E8A-4147-A177-3AD203B41FA5}">
                      <a16:colId xmlns:a16="http://schemas.microsoft.com/office/drawing/2014/main" val="2000482062"/>
                    </a:ext>
                  </a:extLst>
                </a:gridCol>
                <a:gridCol w="653434">
                  <a:extLst>
                    <a:ext uri="{9D8B030D-6E8A-4147-A177-3AD203B41FA5}">
                      <a16:colId xmlns:a16="http://schemas.microsoft.com/office/drawing/2014/main" val="2397567038"/>
                    </a:ext>
                  </a:extLst>
                </a:gridCol>
                <a:gridCol w="653434">
                  <a:extLst>
                    <a:ext uri="{9D8B030D-6E8A-4147-A177-3AD203B41FA5}">
                      <a16:colId xmlns:a16="http://schemas.microsoft.com/office/drawing/2014/main" val="3349595099"/>
                    </a:ext>
                  </a:extLst>
                </a:gridCol>
                <a:gridCol w="653434">
                  <a:extLst>
                    <a:ext uri="{9D8B030D-6E8A-4147-A177-3AD203B41FA5}">
                      <a16:colId xmlns:a16="http://schemas.microsoft.com/office/drawing/2014/main" val="748650562"/>
                    </a:ext>
                  </a:extLst>
                </a:gridCol>
                <a:gridCol w="653434">
                  <a:extLst>
                    <a:ext uri="{9D8B030D-6E8A-4147-A177-3AD203B41FA5}">
                      <a16:colId xmlns:a16="http://schemas.microsoft.com/office/drawing/2014/main" val="4219862178"/>
                    </a:ext>
                  </a:extLst>
                </a:gridCol>
                <a:gridCol w="653434">
                  <a:extLst>
                    <a:ext uri="{9D8B030D-6E8A-4147-A177-3AD203B41FA5}">
                      <a16:colId xmlns:a16="http://schemas.microsoft.com/office/drawing/2014/main" val="1693846202"/>
                    </a:ext>
                  </a:extLst>
                </a:gridCol>
                <a:gridCol w="653434">
                  <a:extLst>
                    <a:ext uri="{9D8B030D-6E8A-4147-A177-3AD203B41FA5}">
                      <a16:colId xmlns:a16="http://schemas.microsoft.com/office/drawing/2014/main" val="633126232"/>
                    </a:ext>
                  </a:extLst>
                </a:gridCol>
                <a:gridCol w="653434">
                  <a:extLst>
                    <a:ext uri="{9D8B030D-6E8A-4147-A177-3AD203B41FA5}">
                      <a16:colId xmlns:a16="http://schemas.microsoft.com/office/drawing/2014/main" val="3737798736"/>
                    </a:ext>
                  </a:extLst>
                </a:gridCol>
                <a:gridCol w="653434">
                  <a:extLst>
                    <a:ext uri="{9D8B030D-6E8A-4147-A177-3AD203B41FA5}">
                      <a16:colId xmlns:a16="http://schemas.microsoft.com/office/drawing/2014/main" val="1027524841"/>
                    </a:ext>
                  </a:extLst>
                </a:gridCol>
                <a:gridCol w="653434">
                  <a:extLst>
                    <a:ext uri="{9D8B030D-6E8A-4147-A177-3AD203B41FA5}">
                      <a16:colId xmlns:a16="http://schemas.microsoft.com/office/drawing/2014/main" val="3236438921"/>
                    </a:ext>
                  </a:extLst>
                </a:gridCol>
                <a:gridCol w="653434">
                  <a:extLst>
                    <a:ext uri="{9D8B030D-6E8A-4147-A177-3AD203B41FA5}">
                      <a16:colId xmlns:a16="http://schemas.microsoft.com/office/drawing/2014/main" val="2505574919"/>
                    </a:ext>
                  </a:extLst>
                </a:gridCol>
                <a:gridCol w="653434">
                  <a:extLst>
                    <a:ext uri="{9D8B030D-6E8A-4147-A177-3AD203B41FA5}">
                      <a16:colId xmlns:a16="http://schemas.microsoft.com/office/drawing/2014/main" val="2183758127"/>
                    </a:ext>
                  </a:extLst>
                </a:gridCol>
              </a:tblGrid>
              <a:tr h="599154">
                <a:tc>
                  <a:txBody>
                    <a:bodyPr/>
                    <a:lstStyle/>
                    <a:p>
                      <a:r>
                        <a:rPr lang="es-MX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6492290"/>
                  </a:ext>
                </a:extLst>
              </a:tr>
              <a:tr h="599154">
                <a:tc>
                  <a:txBody>
                    <a:bodyPr/>
                    <a:lstStyle/>
                    <a:p>
                      <a:r>
                        <a:rPr lang="es-MX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2167175"/>
                  </a:ext>
                </a:extLst>
              </a:tr>
              <a:tr h="599154">
                <a:tc>
                  <a:txBody>
                    <a:bodyPr/>
                    <a:lstStyle/>
                    <a:p>
                      <a:r>
                        <a:rPr lang="es-MX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9828797"/>
                  </a:ext>
                </a:extLst>
              </a:tr>
              <a:tr h="599154">
                <a:tc>
                  <a:txBody>
                    <a:bodyPr/>
                    <a:lstStyle/>
                    <a:p>
                      <a:r>
                        <a:rPr lang="es-MX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7906693"/>
                  </a:ext>
                </a:extLst>
              </a:tr>
              <a:tr h="599154">
                <a:tc>
                  <a:txBody>
                    <a:bodyPr/>
                    <a:lstStyle/>
                    <a:p>
                      <a:r>
                        <a:rPr lang="es-MX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7574677"/>
                  </a:ext>
                </a:extLst>
              </a:tr>
              <a:tr h="599154">
                <a:tc>
                  <a:txBody>
                    <a:bodyPr/>
                    <a:lstStyle/>
                    <a:p>
                      <a:r>
                        <a:rPr lang="es-MX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431887"/>
                  </a:ext>
                </a:extLst>
              </a:tr>
              <a:tr h="599154">
                <a:tc>
                  <a:txBody>
                    <a:bodyPr/>
                    <a:lstStyle/>
                    <a:p>
                      <a:r>
                        <a:rPr lang="es-MX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7295739"/>
                  </a:ext>
                </a:extLst>
              </a:tr>
              <a:tr h="599154">
                <a:tc>
                  <a:txBody>
                    <a:bodyPr/>
                    <a:lstStyle/>
                    <a:p>
                      <a:r>
                        <a:rPr lang="es-MX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6515840"/>
                  </a:ext>
                </a:extLst>
              </a:tr>
              <a:tr h="599154">
                <a:tc>
                  <a:txBody>
                    <a:bodyPr/>
                    <a:lstStyle/>
                    <a:p>
                      <a:r>
                        <a:rPr lang="es-MX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4870554"/>
                  </a:ext>
                </a:extLst>
              </a:tr>
              <a:tr h="378599">
                <a:tc>
                  <a:txBody>
                    <a:bodyPr/>
                    <a:lstStyle/>
                    <a:p>
                      <a:pPr algn="ctr"/>
                      <a:endParaRPr lang="es-MX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dirty="0">
                          <a:latin typeface="Berlin Sans FB" panose="020E0602020502020306" pitchFamily="34" charset="0"/>
                        </a:rPr>
                        <a:t>Mamá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845461"/>
                  </a:ext>
                </a:extLst>
              </a:tr>
              <a:tr h="917209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8149947"/>
                  </a:ext>
                </a:extLst>
              </a:tr>
            </a:tbl>
          </a:graphicData>
        </a:graphic>
      </p:graphicFrame>
      <p:pic>
        <p:nvPicPr>
          <p:cNvPr id="1026" name="Picture 2" descr="Ilustración de Dibujos Animados De Fruta De Manzana Aislados Blanco Y Negro  y más Vectores Libres de Derechos de Agricultura - iStock">
            <a:extLst>
              <a:ext uri="{FF2B5EF4-FFF2-40B4-BE49-F238E27FC236}">
                <a16:creationId xmlns:a16="http://schemas.microsoft.com/office/drawing/2014/main" id="{23791BC8-FD25-4D9F-BAB5-1725ADCA40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75" t="6605" r="12877" b="6438"/>
          <a:stretch/>
        </p:blipFill>
        <p:spPr bwMode="auto">
          <a:xfrm>
            <a:off x="1033669" y="6016487"/>
            <a:ext cx="520505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Ilustración de Dibujos Animados De Fruta De Manzana Aislados Blanco Y Negro  y más Vectores Libres de Derechos de Agricultura - iStock">
            <a:extLst>
              <a:ext uri="{FF2B5EF4-FFF2-40B4-BE49-F238E27FC236}">
                <a16:creationId xmlns:a16="http://schemas.microsoft.com/office/drawing/2014/main" id="{869E74E3-F4DA-4FC3-8F4E-8996C38226D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75" t="6605" r="12877" b="6438"/>
          <a:stretch/>
        </p:blipFill>
        <p:spPr bwMode="auto">
          <a:xfrm>
            <a:off x="2975113" y="6029739"/>
            <a:ext cx="520505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lustración de Dibujos Animados De Fruta De Manzana Aislados Blanco Y Negro  y más Vectores Libres de Derechos de Agricultura - iStock">
            <a:extLst>
              <a:ext uri="{FF2B5EF4-FFF2-40B4-BE49-F238E27FC236}">
                <a16:creationId xmlns:a16="http://schemas.microsoft.com/office/drawing/2014/main" id="{5D456BED-E2CB-4C9C-958A-913034BFEB2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75" t="6605" r="12877" b="6438"/>
          <a:stretch/>
        </p:blipFill>
        <p:spPr bwMode="auto">
          <a:xfrm>
            <a:off x="4926495" y="6062869"/>
            <a:ext cx="520505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Ilustración de Dibujos Animados De Fruta De Manzana Aislados Blanco Y Negro  y más Vectores Libres de Derechos de Agricultura - iStock">
            <a:extLst>
              <a:ext uri="{FF2B5EF4-FFF2-40B4-BE49-F238E27FC236}">
                <a16:creationId xmlns:a16="http://schemas.microsoft.com/office/drawing/2014/main" id="{31938D5A-2906-4126-83A9-0D0E23EC1CA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75" t="6605" r="12877" b="6438"/>
          <a:stretch/>
        </p:blipFill>
        <p:spPr bwMode="auto">
          <a:xfrm>
            <a:off x="6960703" y="6029739"/>
            <a:ext cx="520505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lustración En Blanco Y Negro De Un Hombre Corriendo Ilustraciones  Vectoriales, Clip Art Vectorizado Libre De Derechos. Image 22961302.">
            <a:extLst>
              <a:ext uri="{FF2B5EF4-FFF2-40B4-BE49-F238E27FC236}">
                <a16:creationId xmlns:a16="http://schemas.microsoft.com/office/drawing/2014/main" id="{281EDD18-01B8-4AD6-B54D-C98526B7B1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0702" y="6069496"/>
            <a:ext cx="497559" cy="609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Ilustración En Blanco Y Negro De Un Hombre Corriendo Ilustraciones  Vectoriales, Clip Art Vectorizado Libre De Derechos. Image 22961302.">
            <a:extLst>
              <a:ext uri="{FF2B5EF4-FFF2-40B4-BE49-F238E27FC236}">
                <a16:creationId xmlns:a16="http://schemas.microsoft.com/office/drawing/2014/main" id="{0F2A7C2D-E848-4651-B05E-321DE8FDDC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15" y="6076122"/>
            <a:ext cx="497559" cy="609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Ilustración En Blanco Y Negro De Un Hombre Corriendo Ilustraciones  Vectoriales, Clip Art Vectorizado Libre De Derechos. Image 22961302.">
            <a:extLst>
              <a:ext uri="{FF2B5EF4-FFF2-40B4-BE49-F238E27FC236}">
                <a16:creationId xmlns:a16="http://schemas.microsoft.com/office/drawing/2014/main" id="{7D41054E-615E-4505-8C59-624FF895D3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2590" y="6069496"/>
            <a:ext cx="497559" cy="609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Ilustración En Blanco Y Negro De Un Hombre Corriendo Ilustraciones  Vectoriales, Clip Art Vectorizado Libre De Derechos. Image 22961302.">
            <a:extLst>
              <a:ext uri="{FF2B5EF4-FFF2-40B4-BE49-F238E27FC236}">
                <a16:creationId xmlns:a16="http://schemas.microsoft.com/office/drawing/2014/main" id="{97D3A7B3-A777-412D-8B68-15F5D0D5DD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9579" y="6042992"/>
            <a:ext cx="497559" cy="609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ibujos De Regaderas De Bano Para Colorear - Novocom.top">
            <a:extLst>
              <a:ext uri="{FF2B5EF4-FFF2-40B4-BE49-F238E27FC236}">
                <a16:creationId xmlns:a16="http://schemas.microsoft.com/office/drawing/2014/main" id="{FB72E218-A718-4E1E-A4DF-C0D56298810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27" t="677" r="7501" b="11401"/>
          <a:stretch/>
        </p:blipFill>
        <p:spPr bwMode="auto">
          <a:xfrm>
            <a:off x="2393851" y="6062869"/>
            <a:ext cx="497560" cy="553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Dibujos De Regaderas De Bano Para Colorear - Novocom.top">
            <a:extLst>
              <a:ext uri="{FF2B5EF4-FFF2-40B4-BE49-F238E27FC236}">
                <a16:creationId xmlns:a16="http://schemas.microsoft.com/office/drawing/2014/main" id="{DE93C06D-B4E4-4F0A-ADF2-C082BA3DD8D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27" t="677" r="7501" b="11401"/>
          <a:stretch/>
        </p:blipFill>
        <p:spPr bwMode="auto">
          <a:xfrm>
            <a:off x="4349327" y="6069496"/>
            <a:ext cx="497560" cy="553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 descr="Dibujos De Regaderas De Bano Para Colorear - Novocom.top">
            <a:extLst>
              <a:ext uri="{FF2B5EF4-FFF2-40B4-BE49-F238E27FC236}">
                <a16:creationId xmlns:a16="http://schemas.microsoft.com/office/drawing/2014/main" id="{4AB40799-323B-41BE-BABF-D12C85A59F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27" t="677" r="7501" b="11401"/>
          <a:stretch/>
        </p:blipFill>
        <p:spPr bwMode="auto">
          <a:xfrm>
            <a:off x="6319836" y="6062869"/>
            <a:ext cx="497560" cy="553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 descr="Dibujos De Regaderas De Bano Para Colorear - Novocom.top">
            <a:extLst>
              <a:ext uri="{FF2B5EF4-FFF2-40B4-BE49-F238E27FC236}">
                <a16:creationId xmlns:a16="http://schemas.microsoft.com/office/drawing/2014/main" id="{CAB124F6-8167-4013-9D6D-550DD7BD10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27" t="677" r="7501" b="11401"/>
          <a:stretch/>
        </p:blipFill>
        <p:spPr bwMode="auto">
          <a:xfrm>
            <a:off x="8266826" y="6042992"/>
            <a:ext cx="497560" cy="553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23008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</TotalTime>
  <Words>819</Words>
  <Application>Microsoft Office PowerPoint</Application>
  <PresentationFormat>Carta (216 x 279 mm)</PresentationFormat>
  <Paragraphs>135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Berlin Sans FB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GONZALEZ ESCOBEDO</dc:creator>
  <cp:lastModifiedBy>DANIELA GONZALEZ ESCOBEDO</cp:lastModifiedBy>
  <cp:revision>16</cp:revision>
  <dcterms:created xsi:type="dcterms:W3CDTF">2021-06-03T01:59:38Z</dcterms:created>
  <dcterms:modified xsi:type="dcterms:W3CDTF">2021-06-04T00:15:56Z</dcterms:modified>
</cp:coreProperties>
</file>